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83"/>
  </p:notesMasterIdLst>
  <p:sldIdLst>
    <p:sldId id="282" r:id="rId5"/>
    <p:sldId id="292" r:id="rId6"/>
    <p:sldId id="284" r:id="rId7"/>
    <p:sldId id="368" r:id="rId8"/>
    <p:sldId id="293" r:id="rId9"/>
    <p:sldId id="285" r:id="rId10"/>
    <p:sldId id="286" r:id="rId11"/>
    <p:sldId id="287" r:id="rId12"/>
    <p:sldId id="288" r:id="rId13"/>
    <p:sldId id="289" r:id="rId14"/>
    <p:sldId id="296" r:id="rId15"/>
    <p:sldId id="290" r:id="rId16"/>
    <p:sldId id="291" r:id="rId17"/>
    <p:sldId id="294" r:id="rId18"/>
    <p:sldId id="297" r:id="rId19"/>
    <p:sldId id="298" r:id="rId20"/>
    <p:sldId id="300" r:id="rId21"/>
    <p:sldId id="301" r:id="rId22"/>
    <p:sldId id="302" r:id="rId23"/>
    <p:sldId id="303" r:id="rId24"/>
    <p:sldId id="304" r:id="rId25"/>
    <p:sldId id="305" r:id="rId26"/>
    <p:sldId id="307" r:id="rId27"/>
    <p:sldId id="309" r:id="rId28"/>
    <p:sldId id="312" r:id="rId29"/>
    <p:sldId id="310" r:id="rId30"/>
    <p:sldId id="311" r:id="rId31"/>
    <p:sldId id="315" r:id="rId32"/>
    <p:sldId id="313" r:id="rId33"/>
    <p:sldId id="314" r:id="rId34"/>
    <p:sldId id="316" r:id="rId35"/>
    <p:sldId id="317" r:id="rId36"/>
    <p:sldId id="369" r:id="rId37"/>
    <p:sldId id="318" r:id="rId38"/>
    <p:sldId id="320" r:id="rId39"/>
    <p:sldId id="329" r:id="rId40"/>
    <p:sldId id="323" r:id="rId41"/>
    <p:sldId id="322" r:id="rId42"/>
    <p:sldId id="367" r:id="rId43"/>
    <p:sldId id="333" r:id="rId44"/>
    <p:sldId id="330" r:id="rId45"/>
    <p:sldId id="334" r:id="rId46"/>
    <p:sldId id="325" r:id="rId47"/>
    <p:sldId id="331" r:id="rId48"/>
    <p:sldId id="332" r:id="rId49"/>
    <p:sldId id="335" r:id="rId50"/>
    <p:sldId id="336" r:id="rId51"/>
    <p:sldId id="337" r:id="rId52"/>
    <p:sldId id="338" r:id="rId53"/>
    <p:sldId id="339" r:id="rId54"/>
    <p:sldId id="340" r:id="rId55"/>
    <p:sldId id="342" r:id="rId56"/>
    <p:sldId id="341" r:id="rId57"/>
    <p:sldId id="343" r:id="rId58"/>
    <p:sldId id="344" r:id="rId59"/>
    <p:sldId id="345" r:id="rId60"/>
    <p:sldId id="346" r:id="rId61"/>
    <p:sldId id="347" r:id="rId62"/>
    <p:sldId id="348" r:id="rId63"/>
    <p:sldId id="328" r:id="rId64"/>
    <p:sldId id="350" r:id="rId65"/>
    <p:sldId id="349" r:id="rId66"/>
    <p:sldId id="324" r:id="rId67"/>
    <p:sldId id="351" r:id="rId68"/>
    <p:sldId id="359" r:id="rId69"/>
    <p:sldId id="352" r:id="rId70"/>
    <p:sldId id="354" r:id="rId71"/>
    <p:sldId id="361" r:id="rId72"/>
    <p:sldId id="362" r:id="rId73"/>
    <p:sldId id="364" r:id="rId74"/>
    <p:sldId id="355" r:id="rId75"/>
    <p:sldId id="363" r:id="rId76"/>
    <p:sldId id="356" r:id="rId77"/>
    <p:sldId id="357" r:id="rId78"/>
    <p:sldId id="358" r:id="rId79"/>
    <p:sldId id="360" r:id="rId80"/>
    <p:sldId id="365" r:id="rId81"/>
    <p:sldId id="366"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C71F12-CDD0-4BEB-86A3-85D4ADFB6D41}">
          <p14:sldIdLst>
            <p14:sldId id="282"/>
            <p14:sldId id="292"/>
            <p14:sldId id="284"/>
            <p14:sldId id="368"/>
            <p14:sldId id="293"/>
            <p14:sldId id="285"/>
            <p14:sldId id="286"/>
            <p14:sldId id="287"/>
            <p14:sldId id="288"/>
            <p14:sldId id="289"/>
            <p14:sldId id="296"/>
            <p14:sldId id="290"/>
            <p14:sldId id="291"/>
            <p14:sldId id="294"/>
            <p14:sldId id="297"/>
            <p14:sldId id="298"/>
            <p14:sldId id="300"/>
            <p14:sldId id="301"/>
            <p14:sldId id="302"/>
            <p14:sldId id="303"/>
            <p14:sldId id="304"/>
            <p14:sldId id="305"/>
            <p14:sldId id="307"/>
            <p14:sldId id="309"/>
            <p14:sldId id="312"/>
            <p14:sldId id="310"/>
            <p14:sldId id="311"/>
            <p14:sldId id="315"/>
            <p14:sldId id="313"/>
            <p14:sldId id="314"/>
            <p14:sldId id="316"/>
            <p14:sldId id="317"/>
            <p14:sldId id="369"/>
          </p14:sldIdLst>
        </p14:section>
        <p14:section name="Untitled Section" id="{0738B2B1-38A2-4B26-B0D5-1175B049579F}">
          <p14:sldIdLst>
            <p14:sldId id="318"/>
            <p14:sldId id="320"/>
            <p14:sldId id="329"/>
            <p14:sldId id="323"/>
            <p14:sldId id="322"/>
            <p14:sldId id="367"/>
            <p14:sldId id="333"/>
            <p14:sldId id="330"/>
            <p14:sldId id="334"/>
            <p14:sldId id="325"/>
            <p14:sldId id="331"/>
            <p14:sldId id="332"/>
            <p14:sldId id="335"/>
            <p14:sldId id="336"/>
            <p14:sldId id="337"/>
            <p14:sldId id="338"/>
            <p14:sldId id="339"/>
            <p14:sldId id="340"/>
            <p14:sldId id="342"/>
            <p14:sldId id="341"/>
            <p14:sldId id="343"/>
            <p14:sldId id="344"/>
            <p14:sldId id="345"/>
            <p14:sldId id="346"/>
            <p14:sldId id="347"/>
            <p14:sldId id="348"/>
            <p14:sldId id="328"/>
            <p14:sldId id="350"/>
            <p14:sldId id="349"/>
            <p14:sldId id="324"/>
            <p14:sldId id="351"/>
            <p14:sldId id="359"/>
            <p14:sldId id="352"/>
            <p14:sldId id="354"/>
            <p14:sldId id="361"/>
            <p14:sldId id="362"/>
            <p14:sldId id="364"/>
            <p14:sldId id="355"/>
            <p14:sldId id="363"/>
            <p14:sldId id="356"/>
            <p14:sldId id="357"/>
            <p14:sldId id="358"/>
            <p14:sldId id="360"/>
            <p14:sldId id="365"/>
            <p14:sldId id="366"/>
          </p14:sldIdLst>
        </p14:section>
        <p14:section name="Untitled Section" id="{7B13123E-CE68-4FEB-9602-C29CE5A736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8DBD4D-B230-46A5-A0AD-200D59656130}" v="16" dt="2022-09-20T07:23:04.7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8" autoAdjust="0"/>
    <p:restoredTop sz="94619" autoAdjust="0"/>
  </p:normalViewPr>
  <p:slideViewPr>
    <p:cSldViewPr snapToGrid="0">
      <p:cViewPr varScale="1">
        <p:scale>
          <a:sx n="155" d="100"/>
          <a:sy n="155" d="100"/>
        </p:scale>
        <p:origin x="162"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1" Type="http://schemas.openxmlformats.org/officeDocument/2006/relationships/hyperlink" Target="https://sites.ualberta.ca/~lkgray/uploads/7/3/6/2/7362679/slides_-_nonlinearlogisticregression.pdf"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1" Type="http://schemas.openxmlformats.org/officeDocument/2006/relationships/hyperlink" Target="https://sites.ualberta.ca/~lkgray/uploads/7/3/6/2/7362679/slides_-_nonlinearlogisticregression.pdf"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362280-24A8-4F44-84B6-BD87BF68852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634EC9F-CD46-4CC9-A00F-DB1F7EBE16A6}">
      <dgm:prSet/>
      <dgm:spPr/>
      <dgm:t>
        <a:bodyPr/>
        <a:lstStyle/>
        <a:p>
          <a:r>
            <a:rPr lang="nb-NO" dirty="0"/>
            <a:t>Data </a:t>
          </a:r>
          <a:r>
            <a:rPr lang="nb-NO" dirty="0" err="1"/>
            <a:t>generating</a:t>
          </a:r>
          <a:r>
            <a:rPr lang="nb-NO" dirty="0"/>
            <a:t> </a:t>
          </a:r>
          <a:r>
            <a:rPr lang="nb-NO" dirty="0" err="1"/>
            <a:t>process</a:t>
          </a:r>
          <a:endParaRPr lang="en-US" dirty="0"/>
        </a:p>
      </dgm:t>
    </dgm:pt>
    <dgm:pt modelId="{5C1C1CD2-367B-4442-BCAB-114DF7451281}" type="parTrans" cxnId="{F60C22CC-7CB4-43FF-85D6-C680CE9696B1}">
      <dgm:prSet/>
      <dgm:spPr/>
      <dgm:t>
        <a:bodyPr/>
        <a:lstStyle/>
        <a:p>
          <a:endParaRPr lang="en-US"/>
        </a:p>
      </dgm:t>
    </dgm:pt>
    <dgm:pt modelId="{0929843E-91F0-44D1-887F-EEA884E11124}" type="sibTrans" cxnId="{F60C22CC-7CB4-43FF-85D6-C680CE9696B1}">
      <dgm:prSet/>
      <dgm:spPr/>
      <dgm:t>
        <a:bodyPr/>
        <a:lstStyle/>
        <a:p>
          <a:endParaRPr lang="en-US"/>
        </a:p>
      </dgm:t>
    </dgm:pt>
    <dgm:pt modelId="{966262D4-FD94-4D74-86D8-C57512AEA3BD}">
      <dgm:prSet/>
      <dgm:spPr/>
      <dgm:t>
        <a:bodyPr/>
        <a:lstStyle/>
        <a:p>
          <a:r>
            <a:rPr lang="nb-NO"/>
            <a:t>Data generating model </a:t>
          </a:r>
          <a:endParaRPr lang="en-US"/>
        </a:p>
      </dgm:t>
    </dgm:pt>
    <dgm:pt modelId="{ACCC71DD-019A-47C2-B3A0-C804BB3C2EA1}" type="parTrans" cxnId="{E2018152-D85A-49FE-B9C0-6EE285032345}">
      <dgm:prSet/>
      <dgm:spPr/>
      <dgm:t>
        <a:bodyPr/>
        <a:lstStyle/>
        <a:p>
          <a:endParaRPr lang="en-US"/>
        </a:p>
      </dgm:t>
    </dgm:pt>
    <dgm:pt modelId="{EA6FBC4F-A078-4158-A1BE-6AFC43857B57}" type="sibTrans" cxnId="{E2018152-D85A-49FE-B9C0-6EE285032345}">
      <dgm:prSet/>
      <dgm:spPr/>
      <dgm:t>
        <a:bodyPr/>
        <a:lstStyle/>
        <a:p>
          <a:endParaRPr lang="en-US"/>
        </a:p>
      </dgm:t>
    </dgm:pt>
    <dgm:pt modelId="{C07C0A0D-9A1E-43B8-AED5-84EA3FBE69B8}" type="pres">
      <dgm:prSet presAssocID="{95362280-24A8-4F44-84B6-BD87BF68852B}" presName="root" presStyleCnt="0">
        <dgm:presLayoutVars>
          <dgm:dir/>
          <dgm:resizeHandles val="exact"/>
        </dgm:presLayoutVars>
      </dgm:prSet>
      <dgm:spPr/>
    </dgm:pt>
    <dgm:pt modelId="{823813E8-2721-4947-B89A-B1E91A350FDB}" type="pres">
      <dgm:prSet presAssocID="{1634EC9F-CD46-4CC9-A00F-DB1F7EBE16A6}" presName="compNode" presStyleCnt="0"/>
      <dgm:spPr/>
    </dgm:pt>
    <dgm:pt modelId="{E99C7B2E-DC7E-47C0-AB0E-26CC8193AB15}" type="pres">
      <dgm:prSet presAssocID="{1634EC9F-CD46-4CC9-A00F-DB1F7EBE16A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CA0229C-15C4-472D-BB2C-4556378FDD31}" type="pres">
      <dgm:prSet presAssocID="{1634EC9F-CD46-4CC9-A00F-DB1F7EBE16A6}" presName="spaceRect" presStyleCnt="0"/>
      <dgm:spPr/>
    </dgm:pt>
    <dgm:pt modelId="{8B786B64-88D8-430C-8068-600C0358EB97}" type="pres">
      <dgm:prSet presAssocID="{1634EC9F-CD46-4CC9-A00F-DB1F7EBE16A6}" presName="textRect" presStyleLbl="revTx" presStyleIdx="0" presStyleCnt="2">
        <dgm:presLayoutVars>
          <dgm:chMax val="1"/>
          <dgm:chPref val="1"/>
        </dgm:presLayoutVars>
      </dgm:prSet>
      <dgm:spPr/>
    </dgm:pt>
    <dgm:pt modelId="{0D2BD637-81A4-4C89-AA53-97A53B8DD3BA}" type="pres">
      <dgm:prSet presAssocID="{0929843E-91F0-44D1-887F-EEA884E11124}" presName="sibTrans" presStyleCnt="0"/>
      <dgm:spPr/>
    </dgm:pt>
    <dgm:pt modelId="{6A6844A8-C2D3-4387-A097-597432F46970}" type="pres">
      <dgm:prSet presAssocID="{966262D4-FD94-4D74-86D8-C57512AEA3BD}" presName="compNode" presStyleCnt="0"/>
      <dgm:spPr/>
    </dgm:pt>
    <dgm:pt modelId="{3E5AD618-A451-48A3-AD81-D8C9167EF86C}" type="pres">
      <dgm:prSet presAssocID="{966262D4-FD94-4D74-86D8-C57512AEA3B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7C2609BE-B6A0-457A-B9CF-C5D61FE3522A}" type="pres">
      <dgm:prSet presAssocID="{966262D4-FD94-4D74-86D8-C57512AEA3BD}" presName="spaceRect" presStyleCnt="0"/>
      <dgm:spPr/>
    </dgm:pt>
    <dgm:pt modelId="{0AE622A8-23A5-4C80-8D31-17A391DD1556}" type="pres">
      <dgm:prSet presAssocID="{966262D4-FD94-4D74-86D8-C57512AEA3BD}" presName="textRect" presStyleLbl="revTx" presStyleIdx="1" presStyleCnt="2">
        <dgm:presLayoutVars>
          <dgm:chMax val="1"/>
          <dgm:chPref val="1"/>
        </dgm:presLayoutVars>
      </dgm:prSet>
      <dgm:spPr/>
    </dgm:pt>
  </dgm:ptLst>
  <dgm:cxnLst>
    <dgm:cxn modelId="{CAEA1206-42C2-4605-A86D-C43043B95030}" type="presOf" srcId="{95362280-24A8-4F44-84B6-BD87BF68852B}" destId="{C07C0A0D-9A1E-43B8-AED5-84EA3FBE69B8}" srcOrd="0" destOrd="0" presId="urn:microsoft.com/office/officeart/2018/2/layout/IconLabelList"/>
    <dgm:cxn modelId="{E2018152-D85A-49FE-B9C0-6EE285032345}" srcId="{95362280-24A8-4F44-84B6-BD87BF68852B}" destId="{966262D4-FD94-4D74-86D8-C57512AEA3BD}" srcOrd="1" destOrd="0" parTransId="{ACCC71DD-019A-47C2-B3A0-C804BB3C2EA1}" sibTransId="{EA6FBC4F-A078-4158-A1BE-6AFC43857B57}"/>
    <dgm:cxn modelId="{F60C22CC-7CB4-43FF-85D6-C680CE9696B1}" srcId="{95362280-24A8-4F44-84B6-BD87BF68852B}" destId="{1634EC9F-CD46-4CC9-A00F-DB1F7EBE16A6}" srcOrd="0" destOrd="0" parTransId="{5C1C1CD2-367B-4442-BCAB-114DF7451281}" sibTransId="{0929843E-91F0-44D1-887F-EEA884E11124}"/>
    <dgm:cxn modelId="{25FC14D8-DFD2-4D52-82F1-906D0F5C24EE}" type="presOf" srcId="{966262D4-FD94-4D74-86D8-C57512AEA3BD}" destId="{0AE622A8-23A5-4C80-8D31-17A391DD1556}" srcOrd="0" destOrd="0" presId="urn:microsoft.com/office/officeart/2018/2/layout/IconLabelList"/>
    <dgm:cxn modelId="{3FF430E5-115A-470F-B018-10AF7620D82E}" type="presOf" srcId="{1634EC9F-CD46-4CC9-A00F-DB1F7EBE16A6}" destId="{8B786B64-88D8-430C-8068-600C0358EB97}" srcOrd="0" destOrd="0" presId="urn:microsoft.com/office/officeart/2018/2/layout/IconLabelList"/>
    <dgm:cxn modelId="{CF63979F-DEB0-4DB3-A282-7D2BD69E726D}" type="presParOf" srcId="{C07C0A0D-9A1E-43B8-AED5-84EA3FBE69B8}" destId="{823813E8-2721-4947-B89A-B1E91A350FDB}" srcOrd="0" destOrd="0" presId="urn:microsoft.com/office/officeart/2018/2/layout/IconLabelList"/>
    <dgm:cxn modelId="{13D1702F-08F5-48B8-BBDA-7D6D236B6477}" type="presParOf" srcId="{823813E8-2721-4947-B89A-B1E91A350FDB}" destId="{E99C7B2E-DC7E-47C0-AB0E-26CC8193AB15}" srcOrd="0" destOrd="0" presId="urn:microsoft.com/office/officeart/2018/2/layout/IconLabelList"/>
    <dgm:cxn modelId="{64452D82-E535-4451-A87D-E5039C846632}" type="presParOf" srcId="{823813E8-2721-4947-B89A-B1E91A350FDB}" destId="{3CA0229C-15C4-472D-BB2C-4556378FDD31}" srcOrd="1" destOrd="0" presId="urn:microsoft.com/office/officeart/2018/2/layout/IconLabelList"/>
    <dgm:cxn modelId="{82B2151A-2151-41E7-8E37-4F9C09B3B6F1}" type="presParOf" srcId="{823813E8-2721-4947-B89A-B1E91A350FDB}" destId="{8B786B64-88D8-430C-8068-600C0358EB97}" srcOrd="2" destOrd="0" presId="urn:microsoft.com/office/officeart/2018/2/layout/IconLabelList"/>
    <dgm:cxn modelId="{72C14594-15F2-4CAB-9423-FEFFDCCDB88A}" type="presParOf" srcId="{C07C0A0D-9A1E-43B8-AED5-84EA3FBE69B8}" destId="{0D2BD637-81A4-4C89-AA53-97A53B8DD3BA}" srcOrd="1" destOrd="0" presId="urn:microsoft.com/office/officeart/2018/2/layout/IconLabelList"/>
    <dgm:cxn modelId="{B6415587-F37D-4F52-A122-8352E7473081}" type="presParOf" srcId="{C07C0A0D-9A1E-43B8-AED5-84EA3FBE69B8}" destId="{6A6844A8-C2D3-4387-A097-597432F46970}" srcOrd="2" destOrd="0" presId="urn:microsoft.com/office/officeart/2018/2/layout/IconLabelList"/>
    <dgm:cxn modelId="{CF04F190-7177-49E5-AA8A-74D868D83ADF}" type="presParOf" srcId="{6A6844A8-C2D3-4387-A097-597432F46970}" destId="{3E5AD618-A451-48A3-AD81-D8C9167EF86C}" srcOrd="0" destOrd="0" presId="urn:microsoft.com/office/officeart/2018/2/layout/IconLabelList"/>
    <dgm:cxn modelId="{8565AFB3-F4BD-4E35-8290-BA310E5F55AC}" type="presParOf" srcId="{6A6844A8-C2D3-4387-A097-597432F46970}" destId="{7C2609BE-B6A0-457A-B9CF-C5D61FE3522A}" srcOrd="1" destOrd="0" presId="urn:microsoft.com/office/officeart/2018/2/layout/IconLabelList"/>
    <dgm:cxn modelId="{25A7C5C7-168F-4166-8E27-F560AE5943DA}" type="presParOf" srcId="{6A6844A8-C2D3-4387-A097-597432F46970}" destId="{0AE622A8-23A5-4C80-8D31-17A391DD155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13EC19-7F25-4D0D-B7B8-B9989E71F68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B1062CE7-8A4C-4827-B4EE-813C994294BD}">
      <dgm:prSet/>
      <dgm:spPr/>
      <dgm:t>
        <a:bodyPr/>
        <a:lstStyle/>
        <a:p>
          <a:r>
            <a:rPr lang="en-US"/>
            <a:t>Slower!</a:t>
          </a:r>
        </a:p>
      </dgm:t>
    </dgm:pt>
    <dgm:pt modelId="{289645CD-D381-46B4-BE4A-8C9CC8876268}" type="parTrans" cxnId="{E283C26F-0851-4321-A4CB-6F67A8870A65}">
      <dgm:prSet/>
      <dgm:spPr/>
      <dgm:t>
        <a:bodyPr/>
        <a:lstStyle/>
        <a:p>
          <a:endParaRPr lang="en-US"/>
        </a:p>
      </dgm:t>
    </dgm:pt>
    <dgm:pt modelId="{A21F632A-4AE4-4E92-8C79-3222424729A7}" type="sibTrans" cxnId="{E283C26F-0851-4321-A4CB-6F67A8870A65}">
      <dgm:prSet/>
      <dgm:spPr/>
      <dgm:t>
        <a:bodyPr/>
        <a:lstStyle/>
        <a:p>
          <a:endParaRPr lang="en-US"/>
        </a:p>
      </dgm:t>
    </dgm:pt>
    <dgm:pt modelId="{E1572C9F-64E0-4F0A-960C-615A1DDE0071}">
      <dgm:prSet/>
      <dgm:spPr/>
      <dgm:t>
        <a:bodyPr/>
        <a:lstStyle/>
        <a:p>
          <a:r>
            <a:rPr lang="en-US"/>
            <a:t>Unique solution? Any solution? Hard to say! (Not that important to practically minded people!)</a:t>
          </a:r>
        </a:p>
      </dgm:t>
    </dgm:pt>
    <dgm:pt modelId="{B99E96ED-BC42-4A79-AD66-791D4DC44983}" type="parTrans" cxnId="{5E4E4473-14D6-4EFC-8C7B-7E39EBD0F129}">
      <dgm:prSet/>
      <dgm:spPr/>
      <dgm:t>
        <a:bodyPr/>
        <a:lstStyle/>
        <a:p>
          <a:endParaRPr lang="en-US"/>
        </a:p>
      </dgm:t>
    </dgm:pt>
    <dgm:pt modelId="{A7F8F673-AF17-49D8-AEC9-66FA703862E4}" type="sibTrans" cxnId="{5E4E4473-14D6-4EFC-8C7B-7E39EBD0F129}">
      <dgm:prSet/>
      <dgm:spPr/>
      <dgm:t>
        <a:bodyPr/>
        <a:lstStyle/>
        <a:p>
          <a:endParaRPr lang="en-US"/>
        </a:p>
      </dgm:t>
    </dgm:pt>
    <dgm:pt modelId="{236B512E-7B0B-489F-B20D-25434B730A6A}">
      <dgm:prSet/>
      <dgm:spPr/>
      <dgm:t>
        <a:bodyPr/>
        <a:lstStyle/>
        <a:p>
          <a:r>
            <a:rPr lang="en-US"/>
            <a:t>Numerically not well-behaved; may have to transform data. May act unexpectedly!</a:t>
          </a:r>
        </a:p>
      </dgm:t>
    </dgm:pt>
    <dgm:pt modelId="{51A06022-2782-4513-A267-C9623A8A761B}" type="parTrans" cxnId="{F6082D8B-F3C6-4207-A876-247634BF6513}">
      <dgm:prSet/>
      <dgm:spPr/>
      <dgm:t>
        <a:bodyPr/>
        <a:lstStyle/>
        <a:p>
          <a:endParaRPr lang="en-US"/>
        </a:p>
      </dgm:t>
    </dgm:pt>
    <dgm:pt modelId="{48A54EB4-E097-4BD7-A7D9-544725235337}" type="sibTrans" cxnId="{F6082D8B-F3C6-4207-A876-247634BF6513}">
      <dgm:prSet/>
      <dgm:spPr/>
      <dgm:t>
        <a:bodyPr/>
        <a:lstStyle/>
        <a:p>
          <a:endParaRPr lang="en-US"/>
        </a:p>
      </dgm:t>
    </dgm:pt>
    <dgm:pt modelId="{5A15EAE4-F002-4122-8738-5F65C262036B}">
      <dgm:prSet/>
      <dgm:spPr/>
      <dgm:t>
        <a:bodyPr/>
        <a:lstStyle/>
        <a:p>
          <a:r>
            <a:rPr lang="en-US"/>
            <a:t>Not well-known.</a:t>
          </a:r>
        </a:p>
      </dgm:t>
    </dgm:pt>
    <dgm:pt modelId="{1914F5B2-574D-4EB1-938B-F5A812F6B185}" type="parTrans" cxnId="{68BC2044-7CE9-4E0B-A81B-9886C5665115}">
      <dgm:prSet/>
      <dgm:spPr/>
      <dgm:t>
        <a:bodyPr/>
        <a:lstStyle/>
        <a:p>
          <a:endParaRPr lang="en-US"/>
        </a:p>
      </dgm:t>
    </dgm:pt>
    <dgm:pt modelId="{4B823309-C09A-4E5E-9EA6-8CE7370379EB}" type="sibTrans" cxnId="{68BC2044-7CE9-4E0B-A81B-9886C5665115}">
      <dgm:prSet/>
      <dgm:spPr/>
      <dgm:t>
        <a:bodyPr/>
        <a:lstStyle/>
        <a:p>
          <a:endParaRPr lang="en-US"/>
        </a:p>
      </dgm:t>
    </dgm:pt>
    <dgm:pt modelId="{17E1DCC5-4969-417B-9E5D-9A1E34EF7EBF}">
      <dgm:prSet/>
      <dgm:spPr/>
      <dgm:t>
        <a:bodyPr/>
        <a:lstStyle/>
        <a:p>
          <a:r>
            <a:rPr lang="en-US" dirty="0"/>
            <a:t>You need to guess or know the functional form. </a:t>
          </a:r>
          <a:r>
            <a:rPr lang="en-US" dirty="0">
              <a:hlinkClick xmlns:r="http://schemas.openxmlformats.org/officeDocument/2006/relationships" r:id="rId1"/>
            </a:rPr>
            <a:t>See here for examples.</a:t>
          </a:r>
          <a:endParaRPr lang="en-US" dirty="0"/>
        </a:p>
      </dgm:t>
    </dgm:pt>
    <dgm:pt modelId="{3BC09581-9AA2-4D18-BE6A-80176997B1EE}" type="parTrans" cxnId="{BB7B6EEE-941B-4366-9436-238DA0DCD3BA}">
      <dgm:prSet/>
      <dgm:spPr/>
      <dgm:t>
        <a:bodyPr/>
        <a:lstStyle/>
        <a:p>
          <a:endParaRPr lang="en-US"/>
        </a:p>
      </dgm:t>
    </dgm:pt>
    <dgm:pt modelId="{972608CC-C0B9-4D3A-B996-068A613C2FC3}" type="sibTrans" cxnId="{BB7B6EEE-941B-4366-9436-238DA0DCD3BA}">
      <dgm:prSet/>
      <dgm:spPr/>
      <dgm:t>
        <a:bodyPr/>
        <a:lstStyle/>
        <a:p>
          <a:endParaRPr lang="en-US"/>
        </a:p>
      </dgm:t>
    </dgm:pt>
    <dgm:pt modelId="{9C45A201-C94E-49CA-AE32-7AACF7610666}">
      <dgm:prSet/>
      <dgm:spPr/>
      <dgm:t>
        <a:bodyPr/>
        <a:lstStyle/>
        <a:p>
          <a:endParaRPr lang="en-US" dirty="0"/>
        </a:p>
      </dgm:t>
    </dgm:pt>
    <dgm:pt modelId="{B19F1305-24DB-425D-AF32-28C54300198E}" type="parTrans" cxnId="{7CB6361A-067B-473E-9098-A78446F02F35}">
      <dgm:prSet/>
      <dgm:spPr/>
      <dgm:t>
        <a:bodyPr/>
        <a:lstStyle/>
        <a:p>
          <a:endParaRPr lang="en-US"/>
        </a:p>
      </dgm:t>
    </dgm:pt>
    <dgm:pt modelId="{8F99907B-DD35-4E94-BE81-B7A42014396C}" type="sibTrans" cxnId="{7CB6361A-067B-473E-9098-A78446F02F35}">
      <dgm:prSet/>
      <dgm:spPr/>
      <dgm:t>
        <a:bodyPr/>
        <a:lstStyle/>
        <a:p>
          <a:endParaRPr lang="en-US"/>
        </a:p>
      </dgm:t>
    </dgm:pt>
    <dgm:pt modelId="{B5129566-C8C2-4B42-AFDF-9E635713E384}" type="pres">
      <dgm:prSet presAssocID="{F013EC19-7F25-4D0D-B7B8-B9989E71F683}" presName="linear" presStyleCnt="0">
        <dgm:presLayoutVars>
          <dgm:animLvl val="lvl"/>
          <dgm:resizeHandles val="exact"/>
        </dgm:presLayoutVars>
      </dgm:prSet>
      <dgm:spPr/>
    </dgm:pt>
    <dgm:pt modelId="{9E1B3505-5B1F-42E9-8806-4DC6346BF940}" type="pres">
      <dgm:prSet presAssocID="{B1062CE7-8A4C-4827-B4EE-813C994294BD}" presName="parentText" presStyleLbl="node1" presStyleIdx="0" presStyleCnt="5">
        <dgm:presLayoutVars>
          <dgm:chMax val="0"/>
          <dgm:bulletEnabled val="1"/>
        </dgm:presLayoutVars>
      </dgm:prSet>
      <dgm:spPr/>
    </dgm:pt>
    <dgm:pt modelId="{33C15BE4-087B-4C0F-B3F7-F59DE156A54D}" type="pres">
      <dgm:prSet presAssocID="{A21F632A-4AE4-4E92-8C79-3222424729A7}" presName="spacer" presStyleCnt="0"/>
      <dgm:spPr/>
    </dgm:pt>
    <dgm:pt modelId="{26F0721F-3319-4624-8BA0-4718A11ECBFF}" type="pres">
      <dgm:prSet presAssocID="{E1572C9F-64E0-4F0A-960C-615A1DDE0071}" presName="parentText" presStyleLbl="node1" presStyleIdx="1" presStyleCnt="5">
        <dgm:presLayoutVars>
          <dgm:chMax val="0"/>
          <dgm:bulletEnabled val="1"/>
        </dgm:presLayoutVars>
      </dgm:prSet>
      <dgm:spPr/>
    </dgm:pt>
    <dgm:pt modelId="{5FEDB61F-AF07-4114-932E-5DA12213A2A4}" type="pres">
      <dgm:prSet presAssocID="{A7F8F673-AF17-49D8-AEC9-66FA703862E4}" presName="spacer" presStyleCnt="0"/>
      <dgm:spPr/>
    </dgm:pt>
    <dgm:pt modelId="{5ACE4F8F-8949-492F-9731-5D95BFEA4E0E}" type="pres">
      <dgm:prSet presAssocID="{236B512E-7B0B-489F-B20D-25434B730A6A}" presName="parentText" presStyleLbl="node1" presStyleIdx="2" presStyleCnt="5">
        <dgm:presLayoutVars>
          <dgm:chMax val="0"/>
          <dgm:bulletEnabled val="1"/>
        </dgm:presLayoutVars>
      </dgm:prSet>
      <dgm:spPr/>
    </dgm:pt>
    <dgm:pt modelId="{80176B99-0B82-4FD8-BA94-F205090E67B1}" type="pres">
      <dgm:prSet presAssocID="{48A54EB4-E097-4BD7-A7D9-544725235337}" presName="spacer" presStyleCnt="0"/>
      <dgm:spPr/>
    </dgm:pt>
    <dgm:pt modelId="{162452C0-0F42-4665-A5AE-14F3DA460963}" type="pres">
      <dgm:prSet presAssocID="{5A15EAE4-F002-4122-8738-5F65C262036B}" presName="parentText" presStyleLbl="node1" presStyleIdx="3" presStyleCnt="5">
        <dgm:presLayoutVars>
          <dgm:chMax val="0"/>
          <dgm:bulletEnabled val="1"/>
        </dgm:presLayoutVars>
      </dgm:prSet>
      <dgm:spPr/>
    </dgm:pt>
    <dgm:pt modelId="{134687CA-9EAC-4919-ABC7-32C4A1927EC3}" type="pres">
      <dgm:prSet presAssocID="{4B823309-C09A-4E5E-9EA6-8CE7370379EB}" presName="spacer" presStyleCnt="0"/>
      <dgm:spPr/>
    </dgm:pt>
    <dgm:pt modelId="{74CCECC9-7D2A-4EF1-90C2-78767F48E92F}" type="pres">
      <dgm:prSet presAssocID="{17E1DCC5-4969-417B-9E5D-9A1E34EF7EBF}" presName="parentText" presStyleLbl="node1" presStyleIdx="4" presStyleCnt="5">
        <dgm:presLayoutVars>
          <dgm:chMax val="0"/>
          <dgm:bulletEnabled val="1"/>
        </dgm:presLayoutVars>
      </dgm:prSet>
      <dgm:spPr/>
    </dgm:pt>
    <dgm:pt modelId="{19DDFBE0-CE0C-4281-A471-72ADA5832D30}" type="pres">
      <dgm:prSet presAssocID="{17E1DCC5-4969-417B-9E5D-9A1E34EF7EBF}" presName="childText" presStyleLbl="revTx" presStyleIdx="0" presStyleCnt="1">
        <dgm:presLayoutVars>
          <dgm:bulletEnabled val="1"/>
        </dgm:presLayoutVars>
      </dgm:prSet>
      <dgm:spPr/>
    </dgm:pt>
  </dgm:ptLst>
  <dgm:cxnLst>
    <dgm:cxn modelId="{08DEBF16-2A5A-474E-84E1-6E570B9C01AE}" type="presOf" srcId="{236B512E-7B0B-489F-B20D-25434B730A6A}" destId="{5ACE4F8F-8949-492F-9731-5D95BFEA4E0E}" srcOrd="0" destOrd="0" presId="urn:microsoft.com/office/officeart/2005/8/layout/vList2"/>
    <dgm:cxn modelId="{7CB6361A-067B-473E-9098-A78446F02F35}" srcId="{17E1DCC5-4969-417B-9E5D-9A1E34EF7EBF}" destId="{9C45A201-C94E-49CA-AE32-7AACF7610666}" srcOrd="0" destOrd="0" parTransId="{B19F1305-24DB-425D-AF32-28C54300198E}" sibTransId="{8F99907B-DD35-4E94-BE81-B7A42014396C}"/>
    <dgm:cxn modelId="{600D1D2E-C282-42AE-BAE8-A2D09D615210}" type="presOf" srcId="{E1572C9F-64E0-4F0A-960C-615A1DDE0071}" destId="{26F0721F-3319-4624-8BA0-4718A11ECBFF}" srcOrd="0" destOrd="0" presId="urn:microsoft.com/office/officeart/2005/8/layout/vList2"/>
    <dgm:cxn modelId="{DD6AEB3D-D68D-4E02-B014-68191A931003}" type="presOf" srcId="{5A15EAE4-F002-4122-8738-5F65C262036B}" destId="{162452C0-0F42-4665-A5AE-14F3DA460963}" srcOrd="0" destOrd="0" presId="urn:microsoft.com/office/officeart/2005/8/layout/vList2"/>
    <dgm:cxn modelId="{68BC2044-7CE9-4E0B-A81B-9886C5665115}" srcId="{F013EC19-7F25-4D0D-B7B8-B9989E71F683}" destId="{5A15EAE4-F002-4122-8738-5F65C262036B}" srcOrd="3" destOrd="0" parTransId="{1914F5B2-574D-4EB1-938B-F5A812F6B185}" sibTransId="{4B823309-C09A-4E5E-9EA6-8CE7370379EB}"/>
    <dgm:cxn modelId="{E283C26F-0851-4321-A4CB-6F67A8870A65}" srcId="{F013EC19-7F25-4D0D-B7B8-B9989E71F683}" destId="{B1062CE7-8A4C-4827-B4EE-813C994294BD}" srcOrd="0" destOrd="0" parTransId="{289645CD-D381-46B4-BE4A-8C9CC8876268}" sibTransId="{A21F632A-4AE4-4E92-8C79-3222424729A7}"/>
    <dgm:cxn modelId="{5E4E4473-14D6-4EFC-8C7B-7E39EBD0F129}" srcId="{F013EC19-7F25-4D0D-B7B8-B9989E71F683}" destId="{E1572C9F-64E0-4F0A-960C-615A1DDE0071}" srcOrd="1" destOrd="0" parTransId="{B99E96ED-BC42-4A79-AD66-791D4DC44983}" sibTransId="{A7F8F673-AF17-49D8-AEC9-66FA703862E4}"/>
    <dgm:cxn modelId="{5813A273-1775-498D-A849-8DBFDB2B925C}" type="presOf" srcId="{B1062CE7-8A4C-4827-B4EE-813C994294BD}" destId="{9E1B3505-5B1F-42E9-8806-4DC6346BF940}" srcOrd="0" destOrd="0" presId="urn:microsoft.com/office/officeart/2005/8/layout/vList2"/>
    <dgm:cxn modelId="{BB296586-67DA-4504-B339-9F1ED0CFD362}" type="presOf" srcId="{F013EC19-7F25-4D0D-B7B8-B9989E71F683}" destId="{B5129566-C8C2-4B42-AFDF-9E635713E384}" srcOrd="0" destOrd="0" presId="urn:microsoft.com/office/officeart/2005/8/layout/vList2"/>
    <dgm:cxn modelId="{F6082D8B-F3C6-4207-A876-247634BF6513}" srcId="{F013EC19-7F25-4D0D-B7B8-B9989E71F683}" destId="{236B512E-7B0B-489F-B20D-25434B730A6A}" srcOrd="2" destOrd="0" parTransId="{51A06022-2782-4513-A267-C9623A8A761B}" sibTransId="{48A54EB4-E097-4BD7-A7D9-544725235337}"/>
    <dgm:cxn modelId="{F39FAE9D-0A4E-400A-B0AF-02DEA50AF902}" type="presOf" srcId="{17E1DCC5-4969-417B-9E5D-9A1E34EF7EBF}" destId="{74CCECC9-7D2A-4EF1-90C2-78767F48E92F}" srcOrd="0" destOrd="0" presId="urn:microsoft.com/office/officeart/2005/8/layout/vList2"/>
    <dgm:cxn modelId="{FE6584D1-FA86-406C-98F1-3A5794343779}" type="presOf" srcId="{9C45A201-C94E-49CA-AE32-7AACF7610666}" destId="{19DDFBE0-CE0C-4281-A471-72ADA5832D30}" srcOrd="0" destOrd="0" presId="urn:microsoft.com/office/officeart/2005/8/layout/vList2"/>
    <dgm:cxn modelId="{BB7B6EEE-941B-4366-9436-238DA0DCD3BA}" srcId="{F013EC19-7F25-4D0D-B7B8-B9989E71F683}" destId="{17E1DCC5-4969-417B-9E5D-9A1E34EF7EBF}" srcOrd="4" destOrd="0" parTransId="{3BC09581-9AA2-4D18-BE6A-80176997B1EE}" sibTransId="{972608CC-C0B9-4D3A-B996-068A613C2FC3}"/>
    <dgm:cxn modelId="{C936D9E8-FC29-4AF2-A2AF-84F6ABC08CDE}" type="presParOf" srcId="{B5129566-C8C2-4B42-AFDF-9E635713E384}" destId="{9E1B3505-5B1F-42E9-8806-4DC6346BF940}" srcOrd="0" destOrd="0" presId="urn:microsoft.com/office/officeart/2005/8/layout/vList2"/>
    <dgm:cxn modelId="{D95266FB-7D9A-4BFA-8C29-E7A4332816E6}" type="presParOf" srcId="{B5129566-C8C2-4B42-AFDF-9E635713E384}" destId="{33C15BE4-087B-4C0F-B3F7-F59DE156A54D}" srcOrd="1" destOrd="0" presId="urn:microsoft.com/office/officeart/2005/8/layout/vList2"/>
    <dgm:cxn modelId="{8FA8B03B-39BA-47E9-BE4B-D495D82D9395}" type="presParOf" srcId="{B5129566-C8C2-4B42-AFDF-9E635713E384}" destId="{26F0721F-3319-4624-8BA0-4718A11ECBFF}" srcOrd="2" destOrd="0" presId="urn:microsoft.com/office/officeart/2005/8/layout/vList2"/>
    <dgm:cxn modelId="{7F927797-914F-4B94-BD4A-E2DAFAB68052}" type="presParOf" srcId="{B5129566-C8C2-4B42-AFDF-9E635713E384}" destId="{5FEDB61F-AF07-4114-932E-5DA12213A2A4}" srcOrd="3" destOrd="0" presId="urn:microsoft.com/office/officeart/2005/8/layout/vList2"/>
    <dgm:cxn modelId="{90B1FE48-AC70-4648-96DC-B9CE16E702E8}" type="presParOf" srcId="{B5129566-C8C2-4B42-AFDF-9E635713E384}" destId="{5ACE4F8F-8949-492F-9731-5D95BFEA4E0E}" srcOrd="4" destOrd="0" presId="urn:microsoft.com/office/officeart/2005/8/layout/vList2"/>
    <dgm:cxn modelId="{D835703C-6396-4911-82F8-E6DAA6598A55}" type="presParOf" srcId="{B5129566-C8C2-4B42-AFDF-9E635713E384}" destId="{80176B99-0B82-4FD8-BA94-F205090E67B1}" srcOrd="5" destOrd="0" presId="urn:microsoft.com/office/officeart/2005/8/layout/vList2"/>
    <dgm:cxn modelId="{FBC00941-0935-4AFB-9E81-7F9F03C53F20}" type="presParOf" srcId="{B5129566-C8C2-4B42-AFDF-9E635713E384}" destId="{162452C0-0F42-4665-A5AE-14F3DA460963}" srcOrd="6" destOrd="0" presId="urn:microsoft.com/office/officeart/2005/8/layout/vList2"/>
    <dgm:cxn modelId="{C800F980-F55B-4CB6-92AB-7EB24B7B8FC8}" type="presParOf" srcId="{B5129566-C8C2-4B42-AFDF-9E635713E384}" destId="{134687CA-9EAC-4919-ABC7-32C4A1927EC3}" srcOrd="7" destOrd="0" presId="urn:microsoft.com/office/officeart/2005/8/layout/vList2"/>
    <dgm:cxn modelId="{B27F62D4-997A-4B0B-BBAE-8ADE43E84F24}" type="presParOf" srcId="{B5129566-C8C2-4B42-AFDF-9E635713E384}" destId="{74CCECC9-7D2A-4EF1-90C2-78767F48E92F}" srcOrd="8" destOrd="0" presId="urn:microsoft.com/office/officeart/2005/8/layout/vList2"/>
    <dgm:cxn modelId="{7F0F093C-2CD8-4763-BC2B-164FFEE6754D}" type="presParOf" srcId="{B5129566-C8C2-4B42-AFDF-9E635713E384}" destId="{19DDFBE0-CE0C-4281-A471-72ADA5832D30}"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9C7B2E-DC7E-47C0-AB0E-26CC8193AB15}">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B786B64-88D8-430C-8068-600C0358EB97}">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pPr>
          <a:r>
            <a:rPr lang="nb-NO" sz="3300" kern="1200" dirty="0"/>
            <a:t>Data </a:t>
          </a:r>
          <a:r>
            <a:rPr lang="nb-NO" sz="3300" kern="1200" dirty="0" err="1"/>
            <a:t>generating</a:t>
          </a:r>
          <a:r>
            <a:rPr lang="nb-NO" sz="3300" kern="1200" dirty="0"/>
            <a:t> </a:t>
          </a:r>
          <a:r>
            <a:rPr lang="nb-NO" sz="3300" kern="1200" dirty="0" err="1"/>
            <a:t>process</a:t>
          </a:r>
          <a:endParaRPr lang="en-US" sz="3300" kern="1200" dirty="0"/>
        </a:p>
      </dsp:txBody>
      <dsp:txXfrm>
        <a:off x="816974" y="2754255"/>
        <a:ext cx="4320000" cy="720000"/>
      </dsp:txXfrm>
    </dsp:sp>
    <dsp:sp modelId="{3E5AD618-A451-48A3-AD81-D8C9167EF86C}">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E622A8-23A5-4C80-8D31-17A391DD1556}">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pPr>
          <a:r>
            <a:rPr lang="nb-NO" sz="3300" kern="1200"/>
            <a:t>Data generating model </a:t>
          </a:r>
          <a:endParaRPr lang="en-US" sz="3300" kern="1200"/>
        </a:p>
      </dsp:txBody>
      <dsp:txXfrm>
        <a:off x="5892975" y="2754255"/>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1B3505-5B1F-42E9-8806-4DC6346BF940}">
      <dsp:nvSpPr>
        <dsp:cNvPr id="0" name=""/>
        <dsp:cNvSpPr/>
      </dsp:nvSpPr>
      <dsp:spPr>
        <a:xfrm>
          <a:off x="0" y="414513"/>
          <a:ext cx="11029950" cy="479114"/>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Slower!</a:t>
          </a:r>
        </a:p>
      </dsp:txBody>
      <dsp:txXfrm>
        <a:off x="23388" y="437901"/>
        <a:ext cx="10983174" cy="432338"/>
      </dsp:txXfrm>
    </dsp:sp>
    <dsp:sp modelId="{26F0721F-3319-4624-8BA0-4718A11ECBFF}">
      <dsp:nvSpPr>
        <dsp:cNvPr id="0" name=""/>
        <dsp:cNvSpPr/>
      </dsp:nvSpPr>
      <dsp:spPr>
        <a:xfrm>
          <a:off x="0" y="954108"/>
          <a:ext cx="11029950" cy="479114"/>
        </a:xfrm>
        <a:prstGeom prst="roundRect">
          <a:avLst/>
        </a:prstGeom>
        <a:solidFill>
          <a:schemeClr val="accent2">
            <a:hueOff val="496123"/>
            <a:satOff val="-13649"/>
            <a:lumOff val="294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Unique solution? Any solution? Hard to say! (Not that important to practically minded people!)</a:t>
          </a:r>
        </a:p>
      </dsp:txBody>
      <dsp:txXfrm>
        <a:off x="23388" y="977496"/>
        <a:ext cx="10983174" cy="432338"/>
      </dsp:txXfrm>
    </dsp:sp>
    <dsp:sp modelId="{5ACE4F8F-8949-492F-9731-5D95BFEA4E0E}">
      <dsp:nvSpPr>
        <dsp:cNvPr id="0" name=""/>
        <dsp:cNvSpPr/>
      </dsp:nvSpPr>
      <dsp:spPr>
        <a:xfrm>
          <a:off x="0" y="1493703"/>
          <a:ext cx="11029950" cy="479114"/>
        </a:xfrm>
        <a:prstGeom prst="roundRect">
          <a:avLst/>
        </a:prstGeom>
        <a:solidFill>
          <a:schemeClr val="accent2">
            <a:hueOff val="992246"/>
            <a:satOff val="-27297"/>
            <a:lumOff val="588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Numerically not well-behaved; may have to transform data. May act unexpectedly!</a:t>
          </a:r>
        </a:p>
      </dsp:txBody>
      <dsp:txXfrm>
        <a:off x="23388" y="1517091"/>
        <a:ext cx="10983174" cy="432338"/>
      </dsp:txXfrm>
    </dsp:sp>
    <dsp:sp modelId="{162452C0-0F42-4665-A5AE-14F3DA460963}">
      <dsp:nvSpPr>
        <dsp:cNvPr id="0" name=""/>
        <dsp:cNvSpPr/>
      </dsp:nvSpPr>
      <dsp:spPr>
        <a:xfrm>
          <a:off x="0" y="2033298"/>
          <a:ext cx="11029950" cy="479114"/>
        </a:xfrm>
        <a:prstGeom prst="roundRect">
          <a:avLst/>
        </a:prstGeom>
        <a:solidFill>
          <a:schemeClr val="accent2">
            <a:hueOff val="1488370"/>
            <a:satOff val="-40946"/>
            <a:lumOff val="882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Not well-known.</a:t>
          </a:r>
        </a:p>
      </dsp:txBody>
      <dsp:txXfrm>
        <a:off x="23388" y="2056686"/>
        <a:ext cx="10983174" cy="432338"/>
      </dsp:txXfrm>
    </dsp:sp>
    <dsp:sp modelId="{74CCECC9-7D2A-4EF1-90C2-78767F48E92F}">
      <dsp:nvSpPr>
        <dsp:cNvPr id="0" name=""/>
        <dsp:cNvSpPr/>
      </dsp:nvSpPr>
      <dsp:spPr>
        <a:xfrm>
          <a:off x="0" y="2572893"/>
          <a:ext cx="11029950" cy="479114"/>
        </a:xfrm>
        <a:prstGeom prst="roundRect">
          <a:avLst/>
        </a:prstGeom>
        <a:solidFill>
          <a:schemeClr val="accent2">
            <a:hueOff val="1984493"/>
            <a:satOff val="-54594"/>
            <a:lumOff val="1176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You need to guess or know the functional form. </a:t>
          </a:r>
          <a:r>
            <a:rPr lang="en-US" sz="2100" kern="1200" dirty="0">
              <a:hlinkClick xmlns:r="http://schemas.openxmlformats.org/officeDocument/2006/relationships" r:id="rId1"/>
            </a:rPr>
            <a:t>See here for examples.</a:t>
          </a:r>
          <a:endParaRPr lang="en-US" sz="2100" kern="1200" dirty="0"/>
        </a:p>
      </dsp:txBody>
      <dsp:txXfrm>
        <a:off x="23388" y="2596281"/>
        <a:ext cx="10983174" cy="432338"/>
      </dsp:txXfrm>
    </dsp:sp>
    <dsp:sp modelId="{19DDFBE0-CE0C-4281-A471-72ADA5832D30}">
      <dsp:nvSpPr>
        <dsp:cNvPr id="0" name=""/>
        <dsp:cNvSpPr/>
      </dsp:nvSpPr>
      <dsp:spPr>
        <a:xfrm>
          <a:off x="0" y="3052007"/>
          <a:ext cx="1102995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201" tIns="26670" rIns="149352" bIns="2667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dsp:txBody>
      <dsp:txXfrm>
        <a:off x="0" y="3052007"/>
        <a:ext cx="11029950" cy="34776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7T08:44:27.462"/>
    </inkml:context>
    <inkml:brush xml:id="br0">
      <inkml:brushProperty name="width" value="0.05" units="cm"/>
      <inkml:brushProperty name="height" value="0.05" units="cm"/>
      <inkml:brushProperty name="color" value="#E71224"/>
      <inkml:brushProperty name="ignorePressure" value="1"/>
    </inkml:brush>
  </inkml:definitions>
  <inkml:trace contextRef="#ctx0" brushRef="#br0">2005 55,'-1749'0,"1742"-1,1 1,-1 0,1 0,-1 1,1 0,0 0,-1 0,1 1,0 0,0 0,0 1,0 0,0 0,0 0,1 0,-1 1,-4 5,-14 10,6-5,1 1,1 1,-24 27,37-40,1 1,-1-1,1 1,-1-1,1 1,1 0,-1 0,0 0,1 0,0 0,0 0,0 0,0 1,1-1,-1 0,1 0,0 1,1-1,-1 0,1 0,0 1,0-1,0 0,0 0,3 4,-2-4,1 0,0 0,0 0,0-1,0 1,1-1,0 0,0 0,-1 0,1-1,1 1,4 1,62 23,-17-7,-35-13,0 0,0-1,1-1,0-1,31 2,42 9,-37-3,1-3,95 4,119-14,-100-2,752 3,-909 0,0-1,0 0,-1-1,1 0,-1-2,1 1,19-9,-28 10,-1 0,0 0,0-1,1 1,-1-1,-1 0,1 0,0 0,-1 0,1-1,-1 1,0-1,0 0,-1 0,1 0,-1-1,0 1,0 0,0-1,-1 1,1-1,-1 0,0 0,0-7,0-4,-2 0,1-1,-2 1,0 0,-1-1,-1 2,0-1,-1 0,-8-16,8 23,0 0,0 1,-1-1,0 1,0 0,-1 1,0-1,0 1,-1 1,0 0,0 0,-1 0,1 1,-1 0,-18-6,-5 0,-2 2,0 2,0 0,-44-1,-27-9,90 17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7T09:35:11.048"/>
    </inkml:context>
    <inkml:brush xml:id="br0">
      <inkml:brushProperty name="width" value="0.05" units="cm"/>
      <inkml:brushProperty name="height" value="0.05" units="cm"/>
      <inkml:brushProperty name="color" value="#E71224"/>
      <inkml:brushProperty name="ignorePressure" value="1"/>
    </inkml:brush>
  </inkml:definitions>
  <inkml:trace contextRef="#ctx0" brushRef="#br0">5398 1690,'-367'29,"181"-9,-27 4,-163 8,301-30,1 2,-147 29,-61 12,105-21,56-8,-142 1,-123-17,159-3,-928 3,1106-2,0-2,1-2,-70-18,-141-53,133 37,63 16,1-2,1-3,-90-58,139 78,0-1,1 0,0-1,1-1,0 0,1 0,0 0,-13-28,-16-20,12 24,1-2,-24-50,41 72,1-1,1 0,0-1,1 1,1-1,1 0,0 0,1-27,2-54,4-109,-4 206,0-1,0 1,0 0,1 0,-1-1,1 1,-1 0,1 0,0 0,-1 0,1 0,0 0,1 0,-1 0,0 0,0 0,1 0,-1 1,1-1,0 1,3-4,-3 5,-1 0,1-1,0 1,0 0,0 0,-1 0,1 0,0 1,0-1,-1 0,1 1,0-1,0 1,-1-1,1 1,-1 0,1 0,-1 0,1 0,-1 0,1 0,-1 0,0 0,1 1,-1-1,0 0,1 3,-1-3,-1 0,1 0,0 0,-1 0,1 0,0 0,-1 0,1 0,0-1,0 1,0 0,0 0,-1-1,1 1,0-1,0 1,1-1,-1 1,0-1,0 0,0 1,0-1,0 0,0 0,0 0,0 0,1 0,-1 0,0 0,0 0,0 0,0-1,2 0,0-2,0 0,-1 0,0 0,1 0,-1-1,0 1,-1-1,3-5,-2 6,23-55,-14 30,1 2,1-1,20-27,-26 45,-1 1,1 0,1 0,-1 1,1 0,0 0,1 1,0 0,0 1,0 0,1 0,17-6,91-25,162-26,126 1,-274 43,-63 9,212-38,-175 27,137-7,74-13,-211 24,1 5,203 6,-177 6,152-17,576-35,-543 41,403 3,-507 8,-201-1,0 1,0 0,0 1,0 0,0 1,0 1,0 0,-1 1,22 11,-9-1,0 2,-1 1,25 25,-4-4,-1 3,48 60,-81-88,0 0,-1 1,-1 1,0-1,-2 1,1 1,-2-1,0 1,-1 0,-1 1,-1-1,3 25,-9 400,1-405,-2-1,-1 1,-3-1,0 0,-2-1,-2 0,-1 0,-2-2,-24 42,19-39,3-4,-2-2,-30 41,43-64,-1 1,1-1,-2 0,1 0,-1-1,0 0,0-1,-1 1,0-1,0-1,0 0,0 0,-14 3,-55 12,34-7,-83 10,88-17,-53 15,88-20,-12 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625BF9-62C7-47DA-8C9A-7BA4C21ED163}" type="datetimeFigureOut">
              <a:rPr lang="nb-NO" smtClean="0"/>
              <a:t>20.09.2022</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FF1D9-E752-49C2-86FD-5A27434E10CC}" type="slidenum">
              <a:rPr lang="nb-NO" smtClean="0"/>
              <a:t>‹#›</a:t>
            </a:fld>
            <a:endParaRPr lang="nb-NO"/>
          </a:p>
        </p:txBody>
      </p:sp>
    </p:spTree>
    <p:extLst>
      <p:ext uri="{BB962C8B-B14F-4D97-AF65-F5344CB8AC3E}">
        <p14:creationId xmlns:p14="http://schemas.microsoft.com/office/powerpoint/2010/main" val="1996156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9/20/2022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9/20/2022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9/20/2022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9/20/2022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9/20/2022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9/20/2022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9/20/2022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9/20/2022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en.wikipedia.org/wiki/P-value" TargetMode="External"/><Relationship Id="rId1" Type="http://schemas.openxmlformats.org/officeDocument/2006/relationships/slideLayout" Target="../slideLayouts/slideLayout2.xml"/><Relationship Id="rId5"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econbrowser.com/archives/2014/02/use-of-logarithms-in-economics"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7620000" y="863695"/>
            <a:ext cx="4486275" cy="3779995"/>
          </a:xfrm>
        </p:spPr>
        <p:txBody>
          <a:bodyPr anchor="ctr">
            <a:normAutofit/>
          </a:bodyPr>
          <a:lstStyle/>
          <a:p>
            <a:r>
              <a:rPr lang="en-US" dirty="0">
                <a:solidFill>
                  <a:schemeClr val="tx1"/>
                </a:solidFill>
              </a:rPr>
              <a:t>EBA3500 Lecture 4</a:t>
            </a:r>
            <a:br>
              <a:rPr lang="en-US" dirty="0">
                <a:solidFill>
                  <a:schemeClr val="tx1"/>
                </a:solidFill>
              </a:rPr>
            </a:br>
            <a:br>
              <a:rPr lang="en-US" dirty="0">
                <a:solidFill>
                  <a:schemeClr val="tx1"/>
                </a:solidFill>
              </a:rPr>
            </a:br>
            <a:r>
              <a:rPr lang="en-US" dirty="0">
                <a:solidFill>
                  <a:schemeClr val="tx1"/>
                </a:solidFill>
              </a:rPr>
              <a:t>Inference, transformations, correlation</a:t>
            </a: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8109236" y="4739780"/>
            <a:ext cx="3511233" cy="1147054"/>
          </a:xfrm>
        </p:spPr>
        <p:txBody>
          <a:bodyPr anchor="t">
            <a:normAutofit/>
          </a:bodyPr>
          <a:lstStyle/>
          <a:p>
            <a:r>
              <a:rPr lang="en-US" sz="2000" dirty="0"/>
              <a:t>Jonas Moss</a:t>
            </a:r>
          </a:p>
        </p:txBody>
      </p:sp>
      <p:pic>
        <p:nvPicPr>
          <p:cNvPr id="5" name="Picture 4" descr="A bowl of oranges ">
            <a:extLst>
              <a:ext uri="{FF2B5EF4-FFF2-40B4-BE49-F238E27FC236}">
                <a16:creationId xmlns:a16="http://schemas.microsoft.com/office/drawing/2014/main" id="{46FD3043-02B3-4F91-A2CB-FF01D76F3FD5}"/>
              </a:ext>
            </a:extLst>
          </p:cNvPr>
          <p:cNvPicPr>
            <a:picLocks noChangeAspect="1"/>
          </p:cNvPicPr>
          <p:nvPr/>
        </p:nvPicPr>
        <p:blipFill rotWithShape="1">
          <a:blip r:embed="rId3">
            <a:extLst>
              <a:ext uri="{28A0092B-C50C-407E-A947-70E740481C1C}">
                <a14:useLocalDpi xmlns:a14="http://schemas.microsoft.com/office/drawing/2010/main" val="0"/>
              </a:ext>
            </a:extLst>
          </a:blip>
          <a:srcRect r="-1" b="-1"/>
          <a:stretch/>
        </p:blipFill>
        <p:spPr>
          <a:xfrm>
            <a:off x="20" y="10"/>
            <a:ext cx="7537685" cy="6857990"/>
          </a:xfrm>
          <a:prstGeom prst="rect">
            <a:avLst/>
          </a:prstGeom>
        </p:spPr>
      </p:pic>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0C86-2336-4DBD-A180-4D1EAD69709E}"/>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dirty="0">
                <a:solidFill>
                  <a:schemeClr val="tx1"/>
                </a:solidFill>
              </a:rPr>
              <a:t>That’s why he ends up with this thing!</a:t>
            </a:r>
          </a:p>
        </p:txBody>
      </p:sp>
      <p:pic>
        <p:nvPicPr>
          <p:cNvPr id="6" name="Content Placeholder 5" descr="Chart, line chart&#10;&#10;Description automatically generated">
            <a:extLst>
              <a:ext uri="{FF2B5EF4-FFF2-40B4-BE49-F238E27FC236}">
                <a16:creationId xmlns:a16="http://schemas.microsoft.com/office/drawing/2014/main" id="{E0492908-8FAA-4DE1-A91A-C7472A4E842A}"/>
              </a:ext>
            </a:extLst>
          </p:cNvPr>
          <p:cNvPicPr>
            <a:picLocks noGrp="1" noChangeAspect="1"/>
          </p:cNvPicPr>
          <p:nvPr>
            <p:ph sz="half" idx="1"/>
          </p:nvPr>
        </p:nvPicPr>
        <p:blipFill rotWithShape="1">
          <a:blip r:embed="rId2"/>
          <a:srcRect l="8665" r="8902"/>
          <a:stretch/>
        </p:blipFill>
        <p:spPr>
          <a:xfrm>
            <a:off x="4654295" y="10"/>
            <a:ext cx="7537705" cy="6857990"/>
          </a:xfrm>
          <a:prstGeom prst="rect">
            <a:avLst/>
          </a:prstGeom>
        </p:spPr>
      </p:pic>
    </p:spTree>
    <p:extLst>
      <p:ext uri="{BB962C8B-B14F-4D97-AF65-F5344CB8AC3E}">
        <p14:creationId xmlns:p14="http://schemas.microsoft.com/office/powerpoint/2010/main" val="2505291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41A5799-35D4-49EB-B280-C7FBE07ECF3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300">
                <a:solidFill>
                  <a:schemeClr val="tx1"/>
                </a:solidFill>
              </a:rPr>
              <a:t>Foundation of statistics: Be like credulous Bob! Just believe that the model is true! </a:t>
            </a:r>
          </a:p>
        </p:txBody>
      </p:sp>
      <p:sp>
        <p:nvSpPr>
          <p:cNvPr id="8" name="Rectangle 2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Content Placeholder 5" descr="A person wearing sunglasses&#10;&#10;Description automatically generated">
            <a:extLst>
              <a:ext uri="{FF2B5EF4-FFF2-40B4-BE49-F238E27FC236}">
                <a16:creationId xmlns:a16="http://schemas.microsoft.com/office/drawing/2014/main" id="{A5D78983-D00D-4E76-B9F6-8B703CCA79D2}"/>
              </a:ext>
            </a:extLst>
          </p:cNvPr>
          <p:cNvPicPr>
            <a:picLocks noGrp="1" noChangeAspect="1"/>
          </p:cNvPicPr>
          <p:nvPr>
            <p:ph sz="half" idx="2"/>
          </p:nvPr>
        </p:nvPicPr>
        <p:blipFill rotWithShape="1">
          <a:blip r:embed="rId2"/>
          <a:srcRect l="3084" r="8335" b="1"/>
          <a:stretch/>
        </p:blipFill>
        <p:spPr>
          <a:xfrm>
            <a:off x="643465" y="835622"/>
            <a:ext cx="6253164" cy="5206151"/>
          </a:xfrm>
          <a:prstGeom prst="rect">
            <a:avLst/>
          </a:prstGeom>
        </p:spPr>
      </p:pic>
    </p:spTree>
    <p:extLst>
      <p:ext uri="{BB962C8B-B14F-4D97-AF65-F5344CB8AC3E}">
        <p14:creationId xmlns:p14="http://schemas.microsoft.com/office/powerpoint/2010/main" val="347839593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E5CD7-6E1E-4E09-97DA-E45F0CCCCC00}"/>
              </a:ext>
            </a:extLst>
          </p:cNvPr>
          <p:cNvSpPr>
            <a:spLocks noGrp="1"/>
          </p:cNvSpPr>
          <p:nvPr>
            <p:ph type="title"/>
          </p:nvPr>
        </p:nvSpPr>
        <p:spPr/>
        <p:txBody>
          <a:bodyPr/>
          <a:lstStyle/>
          <a:p>
            <a:pPr algn="ctr"/>
            <a:r>
              <a:rPr lang="nb-NO" dirty="0" err="1"/>
              <a:t>That</a:t>
            </a:r>
            <a:r>
              <a:rPr lang="nb-NO" dirty="0"/>
              <a:t> «</a:t>
            </a:r>
            <a:r>
              <a:rPr lang="nb-NO" dirty="0" err="1"/>
              <a:t>thing</a:t>
            </a:r>
            <a:r>
              <a:rPr lang="nb-NO" dirty="0"/>
              <a:t>» </a:t>
            </a:r>
            <a:r>
              <a:rPr lang="nb-NO" dirty="0" err="1"/>
              <a:t>on</a:t>
            </a:r>
            <a:r>
              <a:rPr lang="nb-NO" dirty="0"/>
              <a:t> </a:t>
            </a:r>
            <a:r>
              <a:rPr lang="nb-NO" dirty="0" err="1"/>
              <a:t>the</a:t>
            </a:r>
            <a:r>
              <a:rPr lang="nb-NO" dirty="0"/>
              <a:t> </a:t>
            </a:r>
            <a:r>
              <a:rPr lang="nb-NO" dirty="0" err="1"/>
              <a:t>left</a:t>
            </a:r>
            <a:r>
              <a:rPr lang="nb-NO" dirty="0"/>
              <a:t> </a:t>
            </a:r>
            <a:r>
              <a:rPr lang="nb-NO" dirty="0" err="1"/>
              <a:t>can’t</a:t>
            </a:r>
            <a:r>
              <a:rPr lang="nb-NO" dirty="0"/>
              <a:t> </a:t>
            </a:r>
            <a:r>
              <a:rPr lang="nb-NO" dirty="0" err="1"/>
              <a:t>possibly</a:t>
            </a:r>
            <a:r>
              <a:rPr lang="nb-NO" dirty="0"/>
              <a:t> </a:t>
            </a:r>
            <a:r>
              <a:rPr lang="nb-NO" dirty="0" err="1"/>
              <a:t>happen</a:t>
            </a:r>
            <a:r>
              <a:rPr lang="nb-NO" dirty="0"/>
              <a:t>!!!</a:t>
            </a:r>
          </a:p>
        </p:txBody>
      </p:sp>
      <p:pic>
        <p:nvPicPr>
          <p:cNvPr id="6" name="Content Placeholder 5">
            <a:extLst>
              <a:ext uri="{FF2B5EF4-FFF2-40B4-BE49-F238E27FC236}">
                <a16:creationId xmlns:a16="http://schemas.microsoft.com/office/drawing/2014/main" id="{E946C309-DD2E-4670-8DA3-3D44BFB7D1CD}"/>
              </a:ext>
            </a:extLst>
          </p:cNvPr>
          <p:cNvPicPr>
            <a:picLocks noGrp="1" noChangeAspect="1"/>
          </p:cNvPicPr>
          <p:nvPr>
            <p:ph sz="half" idx="1"/>
          </p:nvPr>
        </p:nvPicPr>
        <p:blipFill>
          <a:blip r:embed="rId2"/>
          <a:stretch>
            <a:fillRect/>
          </a:stretch>
        </p:blipFill>
        <p:spPr>
          <a:xfrm>
            <a:off x="755650" y="2227263"/>
            <a:ext cx="4845049" cy="3633787"/>
          </a:xfrm>
        </p:spPr>
      </p:pic>
      <p:pic>
        <p:nvPicPr>
          <p:cNvPr id="8" name="Content Placeholder 7" descr="Chart, scatter chart&#10;&#10;Description automatically generated">
            <a:extLst>
              <a:ext uri="{FF2B5EF4-FFF2-40B4-BE49-F238E27FC236}">
                <a16:creationId xmlns:a16="http://schemas.microsoft.com/office/drawing/2014/main" id="{2AFFA72F-14B5-4D61-A4E0-D44EB3D85444}"/>
              </a:ext>
            </a:extLst>
          </p:cNvPr>
          <p:cNvPicPr>
            <a:picLocks noGrp="1" noChangeAspect="1"/>
          </p:cNvPicPr>
          <p:nvPr>
            <p:ph sz="half" idx="2"/>
          </p:nvPr>
        </p:nvPicPr>
        <p:blipFill>
          <a:blip r:embed="rId3"/>
          <a:stretch>
            <a:fillRect/>
          </a:stretch>
        </p:blipFill>
        <p:spPr>
          <a:xfrm>
            <a:off x="6591300" y="2227263"/>
            <a:ext cx="4845049" cy="3633787"/>
          </a:xfrm>
        </p:spPr>
      </p:pic>
      <p:cxnSp>
        <p:nvCxnSpPr>
          <p:cNvPr id="11" name="Straight Connector 10">
            <a:extLst>
              <a:ext uri="{FF2B5EF4-FFF2-40B4-BE49-F238E27FC236}">
                <a16:creationId xmlns:a16="http://schemas.microsoft.com/office/drawing/2014/main" id="{18377647-C727-4E21-BFA9-C850F53E301E}"/>
              </a:ext>
            </a:extLst>
          </p:cNvPr>
          <p:cNvCxnSpPr/>
          <p:nvPr/>
        </p:nvCxnSpPr>
        <p:spPr>
          <a:xfrm>
            <a:off x="1000125" y="2581275"/>
            <a:ext cx="4500000" cy="319087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5FA0DE1B-D3ED-4022-A3B7-2A663697B83E}"/>
              </a:ext>
            </a:extLst>
          </p:cNvPr>
          <p:cNvCxnSpPr/>
          <p:nvPr/>
        </p:nvCxnSpPr>
        <p:spPr>
          <a:xfrm flipH="1">
            <a:off x="847725" y="2428875"/>
            <a:ext cx="4652400" cy="3343275"/>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76813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9475-C1C0-496F-A4A5-0DDDFE7DC9E1}"/>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b="0" kern="1200" cap="all" dirty="0">
                <a:solidFill>
                  <a:schemeClr val="tx1">
                    <a:lumMod val="75000"/>
                    <a:lumOff val="25000"/>
                  </a:schemeClr>
                </a:solidFill>
                <a:latin typeface="+mj-lt"/>
                <a:ea typeface="+mj-ea"/>
                <a:cs typeface="+mj-cs"/>
              </a:rPr>
              <a:t>The true linear model</a:t>
            </a:r>
          </a:p>
        </p:txBody>
      </p:sp>
      <p:pic>
        <p:nvPicPr>
          <p:cNvPr id="6" name="Content Placeholder 5" descr="Chart, scatter chart&#10;&#10;Description automatically generated">
            <a:extLst>
              <a:ext uri="{FF2B5EF4-FFF2-40B4-BE49-F238E27FC236}">
                <a16:creationId xmlns:a16="http://schemas.microsoft.com/office/drawing/2014/main" id="{3AA26E91-CF2C-46FB-8902-EC813C1FD2FE}"/>
              </a:ext>
            </a:extLst>
          </p:cNvPr>
          <p:cNvPicPr>
            <a:picLocks noGrp="1" noChangeAspect="1"/>
          </p:cNvPicPr>
          <p:nvPr>
            <p:ph sz="half" idx="2"/>
          </p:nvPr>
        </p:nvPicPr>
        <p:blipFill rotWithShape="1">
          <a:blip r:embed="rId2"/>
          <a:srcRect r="-2" b="2460"/>
          <a:stretch/>
        </p:blipFill>
        <p:spPr>
          <a:xfrm>
            <a:off x="611392" y="2347105"/>
            <a:ext cx="5074920" cy="3712464"/>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876BB8-C6B8-4E2A-B788-290513666185}"/>
                  </a:ext>
                </a:extLst>
              </p:cNvPr>
              <p:cNvSpPr>
                <a:spLocks noGrp="1"/>
              </p:cNvSpPr>
              <p:nvPr>
                <p:ph sz="half" idx="1"/>
              </p:nvPr>
            </p:nvSpPr>
            <p:spPr>
              <a:xfrm>
                <a:off x="6016032" y="1038225"/>
                <a:ext cx="6175968" cy="6076950"/>
              </a:xfrm>
            </p:spPr>
            <p:txBody>
              <a:bodyPr vert="horz" lIns="91440" tIns="45720" rIns="91440" bIns="45720" rtlCol="0" anchor="ctr">
                <a:normAutofit/>
              </a:bodyPr>
              <a:lstStyle/>
              <a:p>
                <a:r>
                  <a:rPr lang="en-US" dirty="0"/>
                  <a:t>Suppose we know </a:t>
                </a:r>
                <a14:m>
                  <m:oMath xmlns:m="http://schemas.openxmlformats.org/officeDocument/2006/math">
                    <m:sSub>
                      <m:sSubPr>
                        <m:ctrlPr>
                          <a:rPr lang="en-US" b="0" i="1" dirty="0">
                            <a:latin typeface="Cambria Math" panose="02040503050406030204" pitchFamily="18" charset="0"/>
                          </a:rPr>
                        </m:ctrlPr>
                      </m:sSubPr>
                      <m:e>
                        <m:r>
                          <a:rPr lang="en-US" b="0" i="1" dirty="0">
                            <a:latin typeface="Cambria Math" panose="02040503050406030204" pitchFamily="18" charset="0"/>
                          </a:rPr>
                          <m:t>𝑦</m:t>
                        </m:r>
                      </m:e>
                      <m:sub>
                        <m:r>
                          <a:rPr lang="en-US" b="0" i="1" dirty="0">
                            <a:latin typeface="Cambria Math" panose="02040503050406030204" pitchFamily="18" charset="0"/>
                          </a:rPr>
                          <m:t>𝑖</m:t>
                        </m:r>
                      </m:sub>
                    </m:sSub>
                    <m:r>
                      <a:rPr lang="en-US" b="0" i="1" dirty="0">
                        <a:latin typeface="Cambria Math" panose="02040503050406030204" pitchFamily="18" charset="0"/>
                      </a:rPr>
                      <m:t>=</m:t>
                    </m:r>
                    <m:r>
                      <a:rPr lang="en-US" b="0" i="1" dirty="0">
                        <a:latin typeface="Cambria Math" panose="02040503050406030204" pitchFamily="18" charset="0"/>
                      </a:rPr>
                      <m:t>𝑎</m:t>
                    </m:r>
                    <m:r>
                      <a:rPr lang="en-US" b="0" i="1" dirty="0">
                        <a:latin typeface="Cambria Math" panose="02040503050406030204" pitchFamily="18" charset="0"/>
                      </a:rPr>
                      <m:t>+</m:t>
                    </m:r>
                    <m:r>
                      <a:rPr lang="en-US" b="0" i="1" dirty="0">
                        <a:latin typeface="Cambria Math" panose="02040503050406030204" pitchFamily="18" charset="0"/>
                      </a:rPr>
                      <m:t>𝑏</m:t>
                    </m:r>
                    <m:sSub>
                      <m:sSubPr>
                        <m:ctrlPr>
                          <a:rPr lang="en-US" b="0" i="1" dirty="0">
                            <a:latin typeface="Cambria Math" panose="02040503050406030204" pitchFamily="18" charset="0"/>
                          </a:rPr>
                        </m:ctrlPr>
                      </m:sSubPr>
                      <m:e>
                        <m:r>
                          <a:rPr lang="en-US" b="0" i="1" dirty="0">
                            <a:latin typeface="Cambria Math" panose="02040503050406030204" pitchFamily="18" charset="0"/>
                          </a:rPr>
                          <m:t>𝑥</m:t>
                        </m:r>
                      </m:e>
                      <m:sub>
                        <m:r>
                          <a:rPr lang="en-US" b="0" i="1" dirty="0">
                            <a:latin typeface="Cambria Math" panose="02040503050406030204" pitchFamily="18" charset="0"/>
                          </a:rPr>
                          <m:t>𝑖</m:t>
                        </m:r>
                      </m:sub>
                    </m:sSub>
                    <m:r>
                      <a:rPr lang="en-US" b="0" i="1" dirty="0">
                        <a:latin typeface="Cambria Math" panose="02040503050406030204" pitchFamily="18" charset="0"/>
                      </a:rPr>
                      <m:t>+</m:t>
                    </m:r>
                    <m:sSub>
                      <m:sSubPr>
                        <m:ctrlPr>
                          <a:rPr lang="en-US" b="0" i="1" dirty="0">
                            <a:latin typeface="Cambria Math" panose="02040503050406030204" pitchFamily="18" charset="0"/>
                          </a:rPr>
                        </m:ctrlPr>
                      </m:sSubPr>
                      <m:e>
                        <m:r>
                          <a:rPr lang="en-US" b="0" i="1" dirty="0">
                            <a:latin typeface="Cambria Math" panose="02040503050406030204" pitchFamily="18" charset="0"/>
                          </a:rPr>
                          <m:t>𝑢</m:t>
                        </m:r>
                      </m:e>
                      <m:sub>
                        <m:r>
                          <a:rPr lang="en-US" b="0" i="1" dirty="0">
                            <a:latin typeface="Cambria Math" panose="02040503050406030204" pitchFamily="18" charset="0"/>
                          </a:rPr>
                          <m:t>𝑖</m:t>
                        </m:r>
                      </m:sub>
                    </m:sSub>
                  </m:oMath>
                </a14:m>
                <a:r>
                  <a:rPr lang="en-US" dirty="0"/>
                  <a:t>.</a:t>
                </a:r>
              </a:p>
              <a:p>
                <a:r>
                  <a:rPr lang="en-US" dirty="0"/>
                  <a:t>Here every </a:t>
                </a:r>
                <a14:m>
                  <m:oMath xmlns:m="http://schemas.openxmlformats.org/officeDocument/2006/math">
                    <m:sSub>
                      <m:sSubPr>
                        <m:ctrlPr>
                          <a:rPr lang="en-US" b="0" i="1" dirty="0">
                            <a:latin typeface="Cambria Math" panose="02040503050406030204" pitchFamily="18" charset="0"/>
                          </a:rPr>
                        </m:ctrlPr>
                      </m:sSubPr>
                      <m:e>
                        <m:r>
                          <a:rPr lang="en-US" b="0" i="1" dirty="0">
                            <a:latin typeface="Cambria Math" panose="02040503050406030204" pitchFamily="18" charset="0"/>
                          </a:rPr>
                          <m:t>𝑢</m:t>
                        </m:r>
                      </m:e>
                      <m:sub>
                        <m:r>
                          <a:rPr lang="en-US" b="0" i="1" dirty="0">
                            <a:latin typeface="Cambria Math" panose="02040503050406030204" pitchFamily="18" charset="0"/>
                          </a:rPr>
                          <m:t>𝑖</m:t>
                        </m:r>
                      </m:sub>
                    </m:sSub>
                  </m:oMath>
                </a14:m>
                <a:r>
                  <a:rPr lang="en-US" dirty="0"/>
                  <a:t> satisfies some extra conditions:</a:t>
                </a:r>
              </a:p>
              <a:p>
                <a:pPr marL="666900" lvl="1" indent="-342900">
                  <a:buFont typeface="+mj-lt"/>
                  <a:buAutoNum type="arabicPeriod"/>
                </a:pPr>
                <a14:m>
                  <m:oMath xmlns:m="http://schemas.openxmlformats.org/officeDocument/2006/math">
                    <m:sSub>
                      <m:sSubPr>
                        <m:ctrlPr>
                          <a:rPr lang="en-US" b="0" i="1" dirty="0">
                            <a:latin typeface="Cambria Math" panose="02040503050406030204" pitchFamily="18" charset="0"/>
                          </a:rPr>
                        </m:ctrlPr>
                      </m:sSubPr>
                      <m:e>
                        <m:r>
                          <a:rPr lang="en-US" b="0" i="1" dirty="0">
                            <a:latin typeface="Cambria Math" panose="02040503050406030204" pitchFamily="18" charset="0"/>
                          </a:rPr>
                          <m:t>𝑢</m:t>
                        </m:r>
                      </m:e>
                      <m:sub>
                        <m:r>
                          <a:rPr lang="en-US" b="0" i="1" dirty="0">
                            <a:latin typeface="Cambria Math" panose="02040503050406030204" pitchFamily="18" charset="0"/>
                          </a:rPr>
                          <m:t>𝑖</m:t>
                        </m:r>
                      </m:sub>
                    </m:sSub>
                  </m:oMath>
                </a14:m>
                <a:r>
                  <a:rPr lang="en-US" dirty="0"/>
                  <a:t> has the same distribution for every </a:t>
                </a:r>
                <a14:m>
                  <m:oMath xmlns:m="http://schemas.openxmlformats.org/officeDocument/2006/math">
                    <m:r>
                      <a:rPr lang="en-US" b="0" i="1" dirty="0">
                        <a:latin typeface="Cambria Math" panose="02040503050406030204" pitchFamily="18" charset="0"/>
                      </a:rPr>
                      <m:t>𝑖</m:t>
                    </m:r>
                  </m:oMath>
                </a14:m>
                <a:r>
                  <a:rPr lang="en-US" dirty="0"/>
                  <a:t>,</a:t>
                </a:r>
              </a:p>
              <a:p>
                <a:pPr marL="666900" lvl="1" indent="-342900">
                  <a:buFont typeface="+mj-lt"/>
                  <a:buAutoNum type="arabicPeriod"/>
                </a:pPr>
                <a14:m>
                  <m:oMath xmlns:m="http://schemas.openxmlformats.org/officeDocument/2006/math">
                    <m:sSub>
                      <m:sSubPr>
                        <m:ctrlPr>
                          <a:rPr lang="en-US" b="0" i="1" dirty="0">
                            <a:latin typeface="Cambria Math" panose="02040503050406030204" pitchFamily="18" charset="0"/>
                          </a:rPr>
                        </m:ctrlPr>
                      </m:sSubPr>
                      <m:e>
                        <m:r>
                          <a:rPr lang="en-US" b="0" i="1" dirty="0">
                            <a:latin typeface="Cambria Math" panose="02040503050406030204" pitchFamily="18" charset="0"/>
                          </a:rPr>
                          <m:t>𝑢</m:t>
                        </m:r>
                      </m:e>
                      <m:sub>
                        <m:r>
                          <a:rPr lang="en-US" b="0" i="1" dirty="0">
                            <a:latin typeface="Cambria Math" panose="02040503050406030204" pitchFamily="18" charset="0"/>
                          </a:rPr>
                          <m:t>𝑖</m:t>
                        </m:r>
                      </m:sub>
                    </m:sSub>
                  </m:oMath>
                </a14:m>
                <a:r>
                  <a:rPr lang="en-US" dirty="0"/>
                  <a:t> is independent of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𝑥</m:t>
                        </m:r>
                      </m:e>
                      <m:sub>
                        <m:r>
                          <a:rPr lang="en-US" i="1" dirty="0">
                            <a:latin typeface="Cambria Math" panose="02040503050406030204" pitchFamily="18" charset="0"/>
                          </a:rPr>
                          <m:t>𝑖</m:t>
                        </m:r>
                      </m:sub>
                    </m:sSub>
                  </m:oMath>
                </a14:m>
                <a:r>
                  <a:rPr lang="en-US" dirty="0"/>
                  <a:t>,</a:t>
                </a:r>
              </a:p>
              <a:p>
                <a:pPr marL="666900" lvl="1" indent="-342900">
                  <a:buFont typeface="+mj-lt"/>
                  <a:buAutoNum type="arabicPeriod"/>
                </a:pPr>
                <a:r>
                  <a:rPr lang="en-US" dirty="0"/>
                  <a:t>all </a:t>
                </a:r>
                <a14:m>
                  <m:oMath xmlns:m="http://schemas.openxmlformats.org/officeDocument/2006/math">
                    <m:sSub>
                      <m:sSubPr>
                        <m:ctrlPr>
                          <a:rPr lang="en-US" b="0" i="1" dirty="0">
                            <a:latin typeface="Cambria Math" panose="02040503050406030204" pitchFamily="18" charset="0"/>
                          </a:rPr>
                        </m:ctrlPr>
                      </m:sSubPr>
                      <m:e>
                        <m:r>
                          <a:rPr lang="en-US" b="0" i="1" dirty="0">
                            <a:latin typeface="Cambria Math" panose="02040503050406030204" pitchFamily="18" charset="0"/>
                          </a:rPr>
                          <m:t>𝑢</m:t>
                        </m:r>
                      </m:e>
                      <m:sub>
                        <m:r>
                          <a:rPr lang="en-US" b="0" i="1" dirty="0">
                            <a:latin typeface="Cambria Math" panose="02040503050406030204" pitchFamily="18" charset="0"/>
                          </a:rPr>
                          <m:t>𝑖</m:t>
                        </m:r>
                      </m:sub>
                    </m:sSub>
                  </m:oMath>
                </a14:m>
                <a:r>
                  <a:rPr lang="en-US" dirty="0"/>
                  <a:t>s are independent of each other.</a:t>
                </a:r>
              </a:p>
              <a:p>
                <a:pPr marL="666900" lvl="1" indent="-342900">
                  <a:buFont typeface="+mj-lt"/>
                  <a:buAutoNum type="arabicPeriod"/>
                </a:pPr>
                <a14:m>
                  <m:oMath xmlns:m="http://schemas.openxmlformats.org/officeDocument/2006/math">
                    <m:sSub>
                      <m:sSubPr>
                        <m:ctrlPr>
                          <a:rPr lang="en-US" b="0" i="1" dirty="0" smtClean="0">
                            <a:latin typeface="Cambria Math" panose="02040503050406030204" pitchFamily="18" charset="0"/>
                          </a:rPr>
                        </m:ctrlPr>
                      </m:sSubPr>
                      <m:e>
                        <m:r>
                          <a:rPr lang="en-US" b="0" i="1" dirty="0">
                            <a:latin typeface="Cambria Math" panose="02040503050406030204" pitchFamily="18" charset="0"/>
                          </a:rPr>
                          <m:t>𝑢</m:t>
                        </m:r>
                      </m:e>
                      <m:sub>
                        <m:r>
                          <a:rPr lang="en-US" b="0" i="1" dirty="0">
                            <a:latin typeface="Cambria Math" panose="02040503050406030204" pitchFamily="18" charset="0"/>
                          </a:rPr>
                          <m:t>𝑖</m:t>
                        </m:r>
                      </m:sub>
                    </m:sSub>
                  </m:oMath>
                </a14:m>
                <a:r>
                  <a:rPr lang="en-US" dirty="0"/>
                  <a:t> has mean </a:t>
                </a:r>
                <a14:m>
                  <m:oMath xmlns:m="http://schemas.openxmlformats.org/officeDocument/2006/math">
                    <m:r>
                      <a:rPr lang="nb-NO" b="0" i="1" dirty="0" smtClean="0">
                        <a:latin typeface="Cambria Math" panose="02040503050406030204" pitchFamily="18" charset="0"/>
                      </a:rPr>
                      <m:t>0</m:t>
                    </m:r>
                  </m:oMath>
                </a14:m>
                <a:r>
                  <a:rPr lang="en-US" dirty="0"/>
                  <a:t>.</a:t>
                </a:r>
              </a:p>
              <a:p>
                <a:pPr marL="666900" lvl="1" indent="-342900">
                  <a:buFont typeface="+mj-lt"/>
                  <a:buAutoNum type="arabicPeriod"/>
                </a:pPr>
                <a:endParaRPr lang="en-US" dirty="0"/>
              </a:p>
              <a:p>
                <a:r>
                  <a:rPr lang="en-US" dirty="0"/>
                  <a:t>These are the </a:t>
                </a:r>
                <a:r>
                  <a:rPr lang="en-US" b="1" i="1" dirty="0"/>
                  <a:t>conditions for linear regression! </a:t>
                </a:r>
              </a:p>
              <a:p>
                <a:r>
                  <a:rPr lang="en-US" dirty="0"/>
                  <a:t>(There are slight variations of these; some people add that </a:t>
                </a:r>
                <a14:m>
                  <m:oMath xmlns:m="http://schemas.openxmlformats.org/officeDocument/2006/math">
                    <m:sSub>
                      <m:sSubPr>
                        <m:ctrlPr>
                          <a:rPr lang="en-US" b="0" i="1" dirty="0" smtClean="0">
                            <a:latin typeface="Cambria Math" panose="02040503050406030204" pitchFamily="18" charset="0"/>
                          </a:rPr>
                        </m:ctrlPr>
                      </m:sSubPr>
                      <m:e>
                        <m:r>
                          <a:rPr lang="en-US" b="0" i="1" dirty="0">
                            <a:latin typeface="Cambria Math" panose="02040503050406030204" pitchFamily="18" charset="0"/>
                          </a:rPr>
                          <m:t>𝑢</m:t>
                        </m:r>
                      </m:e>
                      <m:sub>
                        <m:r>
                          <a:rPr lang="en-US" b="0" i="1" dirty="0">
                            <a:latin typeface="Cambria Math" panose="02040503050406030204" pitchFamily="18" charset="0"/>
                          </a:rPr>
                          <m:t>𝑖</m:t>
                        </m:r>
                      </m:sub>
                    </m:sSub>
                  </m:oMath>
                </a14:m>
                <a:r>
                  <a:rPr lang="en-US" dirty="0"/>
                  <a:t> is normal, some people only want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𝑢</m:t>
                        </m:r>
                      </m:e>
                      <m:sub>
                        <m:r>
                          <a:rPr lang="en-US" i="1" dirty="0">
                            <a:latin typeface="Cambria Math" panose="02040503050406030204" pitchFamily="18" charset="0"/>
                          </a:rPr>
                          <m:t>𝑖</m:t>
                        </m:r>
                      </m:sub>
                    </m:sSub>
                  </m:oMath>
                </a14:m>
                <a:r>
                  <a:rPr lang="en-US" dirty="0"/>
                  <a:t> to be uncorrelated.)</a:t>
                </a:r>
              </a:p>
              <a:p>
                <a:r>
                  <a:rPr lang="en-US" dirty="0"/>
                  <a:t>These conditions make most sense for least squares regression. </a:t>
                </a:r>
              </a:p>
              <a:p>
                <a14:m>
                  <m:oMath xmlns:m="http://schemas.openxmlformats.org/officeDocument/2006/math">
                    <m:sSub>
                      <m:sSubPr>
                        <m:ctrlPr>
                          <a:rPr lang="en-US" b="0" i="1" dirty="0" smtClean="0">
                            <a:latin typeface="Cambria Math" panose="02040503050406030204" pitchFamily="18" charset="0"/>
                          </a:rPr>
                        </m:ctrlPr>
                      </m:sSubPr>
                      <m:e>
                        <m:r>
                          <a:rPr lang="en-US" b="0" i="1" dirty="0">
                            <a:latin typeface="Cambria Math" panose="02040503050406030204" pitchFamily="18" charset="0"/>
                          </a:rPr>
                          <m:t>𝑢</m:t>
                        </m:r>
                      </m:e>
                      <m:sub>
                        <m:r>
                          <a:rPr lang="en-US" b="0" i="1" dirty="0">
                            <a:latin typeface="Cambria Math" panose="02040503050406030204" pitchFamily="18" charset="0"/>
                          </a:rPr>
                          <m:t>𝑖</m:t>
                        </m:r>
                      </m:sub>
                    </m:sSub>
                  </m:oMath>
                </a14:m>
                <a:r>
                  <a:rPr lang="en-US" dirty="0"/>
                  <a:t> has median </a:t>
                </a:r>
                <a14:m>
                  <m:oMath xmlns:m="http://schemas.openxmlformats.org/officeDocument/2006/math">
                    <m:r>
                      <a:rPr lang="nb-NO" b="0" i="1" dirty="0" smtClean="0">
                        <a:latin typeface="Cambria Math" panose="02040503050406030204" pitchFamily="18" charset="0"/>
                      </a:rPr>
                      <m:t>0</m:t>
                    </m:r>
                  </m:oMath>
                </a14:m>
                <a:r>
                  <a:rPr lang="en-US" dirty="0"/>
                  <a:t> would be best for least absolute deviations.</a:t>
                </a:r>
              </a:p>
              <a:p>
                <a:pPr marL="0" indent="0"/>
                <a:endParaRPr lang="en-US" b="1" i="1" dirty="0"/>
              </a:p>
              <a:p>
                <a:pPr lvl="1"/>
                <a:endParaRPr lang="en-US" dirty="0"/>
              </a:p>
            </p:txBody>
          </p:sp>
        </mc:Choice>
        <mc:Fallback xmlns="">
          <p:sp>
            <p:nvSpPr>
              <p:cNvPr id="3" name="Content Placeholder 2">
                <a:extLst>
                  <a:ext uri="{FF2B5EF4-FFF2-40B4-BE49-F238E27FC236}">
                    <a16:creationId xmlns:a16="http://schemas.microsoft.com/office/drawing/2014/main" id="{B9876BB8-C6B8-4E2A-B788-290513666185}"/>
                  </a:ext>
                </a:extLst>
              </p:cNvPr>
              <p:cNvSpPr>
                <a:spLocks noGrp="1" noRot="1" noChangeAspect="1" noMove="1" noResize="1" noEditPoints="1" noAdjustHandles="1" noChangeArrowheads="1" noChangeShapeType="1" noTextEdit="1"/>
              </p:cNvSpPr>
              <p:nvPr>
                <p:ph sz="half" idx="1"/>
              </p:nvPr>
            </p:nvSpPr>
            <p:spPr>
              <a:xfrm>
                <a:off x="6016032" y="1038225"/>
                <a:ext cx="6175968" cy="6076950"/>
              </a:xfrm>
              <a:blipFill>
                <a:blip r:embed="rId4"/>
                <a:stretch>
                  <a:fillRect l="-296"/>
                </a:stretch>
              </a:blipFill>
            </p:spPr>
            <p:txBody>
              <a:bodyPr/>
              <a:lstStyle/>
              <a:p>
                <a:r>
                  <a:rPr lang="nb-NO">
                    <a:noFill/>
                  </a:rPr>
                  <a:t> </a:t>
                </a:r>
              </a:p>
            </p:txBody>
          </p:sp>
        </mc:Fallback>
      </mc:AlternateContent>
    </p:spTree>
    <p:extLst>
      <p:ext uri="{BB962C8B-B14F-4D97-AF65-F5344CB8AC3E}">
        <p14:creationId xmlns:p14="http://schemas.microsoft.com/office/powerpoint/2010/main" val="617774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CCD45-8591-4ACE-903E-1E89E9EC0845}"/>
              </a:ext>
            </a:extLst>
          </p:cNvPr>
          <p:cNvSpPr>
            <a:spLocks noGrp="1"/>
          </p:cNvSpPr>
          <p:nvPr>
            <p:ph type="title"/>
          </p:nvPr>
        </p:nvSpPr>
        <p:spPr/>
        <p:txBody>
          <a:bodyPr/>
          <a:lstStyle/>
          <a:p>
            <a:r>
              <a:rPr lang="nb-NO" dirty="0"/>
              <a:t>Not at all </a:t>
            </a:r>
            <a:r>
              <a:rPr lang="nb-NO" dirty="0" err="1"/>
              <a:t>compatible</a:t>
            </a:r>
            <a:r>
              <a:rPr lang="nb-NO" dirty="0"/>
              <a:t> </a:t>
            </a:r>
            <a:r>
              <a:rPr lang="nb-NO" dirty="0" err="1"/>
              <a:t>with</a:t>
            </a:r>
            <a:r>
              <a:rPr lang="nb-NO" dirty="0"/>
              <a:t> </a:t>
            </a:r>
            <a:r>
              <a:rPr lang="nb-NO" dirty="0" err="1"/>
              <a:t>the</a:t>
            </a:r>
            <a:r>
              <a:rPr lang="nb-NO" dirty="0"/>
              <a:t> non-linear </a:t>
            </a:r>
            <a:r>
              <a:rPr lang="nb-NO" dirty="0" err="1"/>
              <a:t>model</a:t>
            </a:r>
            <a:endParaRPr lang="nb-NO" dirty="0"/>
          </a:p>
        </p:txBody>
      </p:sp>
      <p:pic>
        <p:nvPicPr>
          <p:cNvPr id="6" name="Content Placeholder 5" descr="Chart, line chart&#10;&#10;Description automatically generated">
            <a:extLst>
              <a:ext uri="{FF2B5EF4-FFF2-40B4-BE49-F238E27FC236}">
                <a16:creationId xmlns:a16="http://schemas.microsoft.com/office/drawing/2014/main" id="{70BB64E3-32CF-418A-9955-2FE04AC53917}"/>
              </a:ext>
            </a:extLst>
          </p:cNvPr>
          <p:cNvPicPr>
            <a:picLocks noGrp="1" noChangeAspect="1"/>
          </p:cNvPicPr>
          <p:nvPr>
            <p:ph sz="half" idx="1"/>
          </p:nvPr>
        </p:nvPicPr>
        <p:blipFill>
          <a:blip r:embed="rId2"/>
          <a:stretch>
            <a:fillRect/>
          </a:stretch>
        </p:blipFill>
        <p:spPr>
          <a:xfrm>
            <a:off x="755650" y="2227263"/>
            <a:ext cx="4845049" cy="3633787"/>
          </a:xfrm>
        </p:spPr>
      </p:pic>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F5F0AB3-B42B-4F1D-B1ED-3E900B350228}"/>
                  </a:ext>
                </a:extLst>
              </p:cNvPr>
              <p:cNvSpPr>
                <a:spLocks noGrp="1"/>
              </p:cNvSpPr>
              <p:nvPr>
                <p:ph sz="half" idx="2"/>
              </p:nvPr>
            </p:nvSpPr>
            <p:spPr>
              <a:xfrm>
                <a:off x="6181725" y="1380278"/>
                <a:ext cx="5194769" cy="3633047"/>
              </a:xfrm>
            </p:spPr>
            <p:txBody>
              <a:bodyPr/>
              <a:lstStyle/>
              <a:p>
                <a:r>
                  <a:rPr lang="nb-NO" dirty="0"/>
                  <a:t>We </a:t>
                </a:r>
                <a:r>
                  <a:rPr lang="nb-NO" dirty="0" err="1"/>
                  <a:t>need</a:t>
                </a:r>
                <a:r>
                  <a:rPr lang="nb-NO" dirty="0"/>
                  <a:t> to </a:t>
                </a:r>
                <a:r>
                  <a:rPr lang="nb-NO" dirty="0" err="1"/>
                  <a:t>put</a:t>
                </a:r>
                <a:r>
                  <a:rPr lang="nb-NO" dirty="0"/>
                  <a:t> </a:t>
                </a:r>
                <a:r>
                  <a:rPr lang="nb-NO" dirty="0" err="1"/>
                  <a:t>the</a:t>
                </a:r>
                <a:r>
                  <a:rPr lang="nb-NO" dirty="0"/>
                  <a:t> non-linear part </a:t>
                </a:r>
                <a:r>
                  <a:rPr lang="nb-NO" dirty="0" err="1"/>
                  <a:t>into</a:t>
                </a:r>
                <a:r>
                  <a:rPr lang="nb-NO" dirty="0"/>
                  <a:t> </a:t>
                </a:r>
                <a:r>
                  <a:rPr lang="nb-NO" dirty="0" err="1"/>
                  <a:t>the</a:t>
                </a:r>
                <a:r>
                  <a:rPr lang="nb-NO" dirty="0"/>
                  <a:t> </a:t>
                </a:r>
                <a:r>
                  <a:rPr lang="nb-NO" dirty="0" err="1"/>
                  <a:t>error</a:t>
                </a:r>
                <a:r>
                  <a:rPr lang="nb-NO" dirty="0"/>
                  <a:t>!</a:t>
                </a:r>
              </a:p>
              <a:p>
                <a:r>
                  <a:rPr lang="nb-NO" dirty="0" err="1"/>
                  <a:t>But</a:t>
                </a:r>
                <a:r>
                  <a:rPr lang="nb-NO" dirty="0"/>
                  <a:t> </a:t>
                </a:r>
                <a:r>
                  <a:rPr lang="nb-NO" dirty="0" err="1"/>
                  <a:t>that’s</a:t>
                </a:r>
                <a:r>
                  <a:rPr lang="nb-NO" dirty="0"/>
                  <a:t> not </a:t>
                </a:r>
                <a:r>
                  <a:rPr lang="nb-NO" dirty="0" err="1"/>
                  <a:t>compatible</a:t>
                </a:r>
                <a:r>
                  <a:rPr lang="nb-NO" dirty="0"/>
                  <a:t> </a:t>
                </a:r>
                <a:r>
                  <a:rPr lang="nb-NO" dirty="0" err="1"/>
                  <a:t>with</a:t>
                </a:r>
                <a:r>
                  <a:rPr lang="nb-NO" dirty="0"/>
                  <a:t> </a:t>
                </a:r>
                <a:r>
                  <a:rPr lang="nb-NO" dirty="0" err="1"/>
                  <a:t>condition</a:t>
                </a:r>
                <a:r>
                  <a:rPr lang="nb-NO" dirty="0"/>
                  <a:t> (2), </a:t>
                </a:r>
                <a:r>
                  <a:rPr lang="nb-NO" dirty="0" err="1"/>
                  <a:t>that</a:t>
                </a:r>
                <a:r>
                  <a:rPr lang="nb-NO" dirty="0"/>
                  <a:t> </a:t>
                </a:r>
                <a:r>
                  <a:rPr lang="nb-NO" dirty="0" err="1"/>
                  <a:t>the</a:t>
                </a:r>
                <a:r>
                  <a:rPr lang="nb-NO" dirty="0"/>
                  <a:t> </a:t>
                </a:r>
                <a:r>
                  <a:rPr lang="nb-NO" dirty="0" err="1"/>
                  <a:t>error</a:t>
                </a:r>
                <a:r>
                  <a:rPr lang="nb-NO" dirty="0"/>
                  <a:t> </a:t>
                </a:r>
                <a:r>
                  <a:rPr lang="nb-NO" dirty="0" err="1"/>
                  <a:t>should</a:t>
                </a:r>
                <a:r>
                  <a:rPr lang="nb-NO" dirty="0"/>
                  <a:t> be </a:t>
                </a:r>
                <a:r>
                  <a:rPr lang="nb-NO" dirty="0" err="1"/>
                  <a:t>independent</a:t>
                </a:r>
                <a:r>
                  <a:rPr lang="nb-NO" dirty="0"/>
                  <a:t> </a:t>
                </a:r>
                <a:r>
                  <a:rPr lang="nb-NO" dirty="0" err="1"/>
                  <a:t>of</a:t>
                </a:r>
                <a:r>
                  <a:rPr lang="nb-NO" dirty="0"/>
                  <a:t>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oMath>
                </a14:m>
                <a:r>
                  <a:rPr lang="nb-NO" dirty="0"/>
                  <a:t>!</a:t>
                </a:r>
              </a:p>
              <a:p>
                <a:endParaRPr lang="nb-NO" dirty="0"/>
              </a:p>
            </p:txBody>
          </p:sp>
        </mc:Choice>
        <mc:Fallback xmlns="">
          <p:sp>
            <p:nvSpPr>
              <p:cNvPr id="4" name="Content Placeholder 3">
                <a:extLst>
                  <a:ext uri="{FF2B5EF4-FFF2-40B4-BE49-F238E27FC236}">
                    <a16:creationId xmlns:a16="http://schemas.microsoft.com/office/drawing/2014/main" id="{EF5F0AB3-B42B-4F1D-B1ED-3E900B350228}"/>
                  </a:ext>
                </a:extLst>
              </p:cNvPr>
              <p:cNvSpPr>
                <a:spLocks noGrp="1" noRot="1" noChangeAspect="1" noMove="1" noResize="1" noEditPoints="1" noAdjustHandles="1" noChangeArrowheads="1" noChangeShapeType="1" noTextEdit="1"/>
              </p:cNvSpPr>
              <p:nvPr>
                <p:ph sz="half" idx="2"/>
              </p:nvPr>
            </p:nvSpPr>
            <p:spPr>
              <a:xfrm>
                <a:off x="6181725" y="1380278"/>
                <a:ext cx="5194769" cy="3633047"/>
              </a:xfrm>
              <a:blipFill>
                <a:blip r:embed="rId3"/>
                <a:stretch>
                  <a:fillRect l="-352"/>
                </a:stretch>
              </a:blipFill>
            </p:spPr>
            <p:txBody>
              <a:bodyPr/>
              <a:lstStyle/>
              <a:p>
                <a:r>
                  <a:rPr lang="nb-NO">
                    <a:noFill/>
                  </a:rPr>
                  <a:t> </a:t>
                </a:r>
              </a:p>
            </p:txBody>
          </p:sp>
        </mc:Fallback>
      </mc:AlternateContent>
      <p:sp>
        <p:nvSpPr>
          <p:cNvPr id="8" name="TextBox 7">
            <a:extLst>
              <a:ext uri="{FF2B5EF4-FFF2-40B4-BE49-F238E27FC236}">
                <a16:creationId xmlns:a16="http://schemas.microsoft.com/office/drawing/2014/main" id="{EC331709-0D2F-44D1-8684-A21CA31D7862}"/>
              </a:ext>
            </a:extLst>
          </p:cNvPr>
          <p:cNvSpPr txBox="1"/>
          <p:nvPr/>
        </p:nvSpPr>
        <p:spPr>
          <a:xfrm>
            <a:off x="6181725" y="3657596"/>
            <a:ext cx="9229891" cy="2308324"/>
          </a:xfrm>
          <a:prstGeom prst="rect">
            <a:avLst/>
          </a:prstGeom>
          <a:noFill/>
        </p:spPr>
        <p:txBody>
          <a:bodyPr wrap="square">
            <a:spAutoFit/>
          </a:bodyPr>
          <a:lstStyle/>
          <a:p>
            <a:r>
              <a:rPr lang="nb-NO" b="0" dirty="0">
                <a:solidFill>
                  <a:srgbClr val="AF00DB"/>
                </a:solidFill>
                <a:effectLst/>
                <a:latin typeface="Consolas" panose="020B0609020204030204" pitchFamily="49" charset="0"/>
              </a:rPr>
              <a:t>import</a:t>
            </a:r>
            <a:r>
              <a:rPr lang="nb-NO" b="0" dirty="0">
                <a:solidFill>
                  <a:srgbClr val="000000"/>
                </a:solidFill>
                <a:effectLst/>
                <a:latin typeface="Consolas" panose="020B0609020204030204" pitchFamily="49" charset="0"/>
              </a:rPr>
              <a:t> </a:t>
            </a:r>
            <a:r>
              <a:rPr lang="nb-NO" b="0" dirty="0" err="1">
                <a:solidFill>
                  <a:srgbClr val="000000"/>
                </a:solidFill>
                <a:effectLst/>
                <a:latin typeface="Consolas" panose="020B0609020204030204" pitchFamily="49" charset="0"/>
              </a:rPr>
              <a:t>numpy</a:t>
            </a:r>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as</a:t>
            </a:r>
            <a:r>
              <a:rPr lang="nb-NO" b="0" dirty="0">
                <a:solidFill>
                  <a:srgbClr val="000000"/>
                </a:solidFill>
                <a:effectLst/>
                <a:latin typeface="Consolas" panose="020B0609020204030204" pitchFamily="49" charset="0"/>
              </a:rPr>
              <a:t> </a:t>
            </a:r>
            <a:r>
              <a:rPr lang="nb-NO" b="0" dirty="0" err="1">
                <a:solidFill>
                  <a:srgbClr val="000000"/>
                </a:solidFill>
                <a:effectLst/>
                <a:latin typeface="Consolas" panose="020B0609020204030204" pitchFamily="49" charset="0"/>
              </a:rPr>
              <a:t>np</a:t>
            </a:r>
            <a:endParaRPr lang="nb-NO" b="0" dirty="0">
              <a:solidFill>
                <a:srgbClr val="000000"/>
              </a:solidFill>
              <a:effectLst/>
              <a:latin typeface="Consolas" panose="020B0609020204030204" pitchFamily="49" charset="0"/>
            </a:endParaRPr>
          </a:p>
          <a:p>
            <a:r>
              <a:rPr lang="nb-NO" b="0" dirty="0">
                <a:solidFill>
                  <a:srgbClr val="AF00DB"/>
                </a:solidFill>
                <a:effectLst/>
                <a:latin typeface="Consolas" panose="020B0609020204030204" pitchFamily="49" charset="0"/>
              </a:rPr>
              <a:t>import</a:t>
            </a:r>
            <a:r>
              <a:rPr lang="nb-NO" b="0" dirty="0">
                <a:solidFill>
                  <a:srgbClr val="000000"/>
                </a:solidFill>
                <a:effectLst/>
                <a:latin typeface="Consolas" panose="020B0609020204030204" pitchFamily="49" charset="0"/>
              </a:rPr>
              <a:t> </a:t>
            </a:r>
            <a:r>
              <a:rPr lang="nb-NO" b="0" dirty="0" err="1">
                <a:solidFill>
                  <a:srgbClr val="000000"/>
                </a:solidFill>
                <a:effectLst/>
                <a:latin typeface="Consolas" panose="020B0609020204030204" pitchFamily="49" charset="0"/>
              </a:rPr>
              <a:t>matplotlib.pyplot</a:t>
            </a:r>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as</a:t>
            </a:r>
            <a:r>
              <a:rPr lang="nb-NO" b="0" dirty="0">
                <a:solidFill>
                  <a:srgbClr val="000000"/>
                </a:solidFill>
                <a:effectLst/>
                <a:latin typeface="Consolas" panose="020B0609020204030204" pitchFamily="49" charset="0"/>
              </a:rPr>
              <a:t> </a:t>
            </a:r>
            <a:r>
              <a:rPr lang="nb-NO" b="0" dirty="0" err="1">
                <a:solidFill>
                  <a:srgbClr val="000000"/>
                </a:solidFill>
                <a:effectLst/>
                <a:latin typeface="Consolas" panose="020B0609020204030204" pitchFamily="49" charset="0"/>
              </a:rPr>
              <a:t>plt</a:t>
            </a:r>
            <a:endParaRPr lang="nb-NO" b="0" dirty="0">
              <a:solidFill>
                <a:srgbClr val="000000"/>
              </a:solidFill>
              <a:effectLst/>
              <a:latin typeface="Consolas" panose="020B0609020204030204" pitchFamily="49" charset="0"/>
            </a:endParaRPr>
          </a:p>
          <a:p>
            <a:r>
              <a:rPr lang="nb-NO" b="0" dirty="0" err="1">
                <a:solidFill>
                  <a:srgbClr val="000000"/>
                </a:solidFill>
                <a:effectLst/>
                <a:latin typeface="Consolas" panose="020B0609020204030204" pitchFamily="49" charset="0"/>
              </a:rPr>
              <a:t>rng</a:t>
            </a:r>
            <a:r>
              <a:rPr lang="nb-NO" b="0" dirty="0">
                <a:solidFill>
                  <a:srgbClr val="000000"/>
                </a:solidFill>
                <a:effectLst/>
                <a:latin typeface="Consolas" panose="020B0609020204030204" pitchFamily="49" charset="0"/>
              </a:rPr>
              <a:t> = </a:t>
            </a:r>
            <a:r>
              <a:rPr lang="nb-NO" b="0" dirty="0" err="1">
                <a:solidFill>
                  <a:srgbClr val="000000"/>
                </a:solidFill>
                <a:effectLst/>
                <a:latin typeface="Consolas" panose="020B0609020204030204" pitchFamily="49" charset="0"/>
              </a:rPr>
              <a:t>np.random.default_rng</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seed</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313</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a:solidFill>
                  <a:srgbClr val="000000"/>
                </a:solidFill>
                <a:effectLst/>
                <a:latin typeface="Consolas" panose="020B0609020204030204" pitchFamily="49" charset="0"/>
              </a:rPr>
              <a:t>x = </a:t>
            </a:r>
            <a:r>
              <a:rPr lang="nb-NO" b="0" dirty="0" err="1">
                <a:solidFill>
                  <a:srgbClr val="000000"/>
                </a:solidFill>
                <a:effectLst/>
                <a:latin typeface="Consolas" panose="020B0609020204030204" pitchFamily="49" charset="0"/>
              </a:rPr>
              <a:t>np.linspace</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num</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100</a:t>
            </a:r>
            <a:r>
              <a:rPr lang="nb-NO" b="0" dirty="0">
                <a:solidFill>
                  <a:srgbClr val="000000"/>
                </a:solidFill>
                <a:effectLst/>
                <a:latin typeface="Consolas" panose="020B0609020204030204" pitchFamily="49" charset="0"/>
              </a:rPr>
              <a:t>)</a:t>
            </a:r>
          </a:p>
          <a:p>
            <a:r>
              <a:rPr lang="nb-NO" dirty="0">
                <a:solidFill>
                  <a:srgbClr val="000000"/>
                </a:solidFill>
                <a:latin typeface="Consolas" panose="020B0609020204030204" pitchFamily="49" charset="0"/>
              </a:rPr>
              <a:t>v = </a:t>
            </a:r>
            <a:r>
              <a:rPr lang="nb-NO" b="0" dirty="0" err="1">
                <a:solidFill>
                  <a:srgbClr val="000000"/>
                </a:solidFill>
                <a:effectLst/>
                <a:latin typeface="Consolas" panose="020B0609020204030204" pitchFamily="49" charset="0"/>
              </a:rPr>
              <a:t>rng.uniform</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100</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u = </a:t>
            </a:r>
            <a:r>
              <a:rPr lang="nb-NO" b="0" dirty="0" err="1">
                <a:solidFill>
                  <a:srgbClr val="000000"/>
                </a:solidFill>
                <a:effectLst/>
                <a:latin typeface="Consolas" panose="020B0609020204030204" pitchFamily="49" charset="0"/>
              </a:rPr>
              <a:t>np.exp</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3</a:t>
            </a:r>
            <a:r>
              <a:rPr lang="nb-NO" b="0" dirty="0">
                <a:solidFill>
                  <a:srgbClr val="000000"/>
                </a:solidFill>
                <a:effectLst/>
                <a:latin typeface="Consolas" panose="020B0609020204030204" pitchFamily="49" charset="0"/>
              </a:rPr>
              <a:t> * x ** </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3</a:t>
            </a:r>
            <a:r>
              <a:rPr lang="nb-NO" b="0" dirty="0">
                <a:solidFill>
                  <a:srgbClr val="000000"/>
                </a:solidFill>
                <a:effectLst/>
                <a:latin typeface="Consolas" panose="020B0609020204030204" pitchFamily="49" charset="0"/>
              </a:rPr>
              <a:t> * x) + v</a:t>
            </a:r>
          </a:p>
          <a:p>
            <a:r>
              <a:rPr lang="nb-NO" b="0" dirty="0">
                <a:solidFill>
                  <a:srgbClr val="000000"/>
                </a:solidFill>
                <a:effectLst/>
                <a:latin typeface="Consolas" panose="020B0609020204030204" pitchFamily="49" charset="0"/>
              </a:rPr>
              <a:t>y = </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3</a:t>
            </a:r>
            <a:r>
              <a:rPr lang="nb-NO" b="0" dirty="0">
                <a:solidFill>
                  <a:srgbClr val="000000"/>
                </a:solidFill>
                <a:effectLst/>
                <a:latin typeface="Consolas" panose="020B0609020204030204" pitchFamily="49" charset="0"/>
              </a:rPr>
              <a:t> * x + u</a:t>
            </a:r>
          </a:p>
        </p:txBody>
      </p:sp>
    </p:spTree>
    <p:extLst>
      <p:ext uri="{BB962C8B-B14F-4D97-AF65-F5344CB8AC3E}">
        <p14:creationId xmlns:p14="http://schemas.microsoft.com/office/powerpoint/2010/main" val="4126700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16">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69A5DA7-C2C2-471E-913F-39FC0025DE5E}"/>
              </a:ext>
            </a:extLst>
          </p:cNvPr>
          <p:cNvSpPr>
            <a:spLocks noGrp="1"/>
          </p:cNvSpPr>
          <p:nvPr>
            <p:ph type="title"/>
          </p:nvPr>
        </p:nvSpPr>
        <p:spPr>
          <a:xfrm>
            <a:off x="609906" y="702156"/>
            <a:ext cx="3568661" cy="1188720"/>
          </a:xfrm>
        </p:spPr>
        <p:txBody>
          <a:bodyPr vert="horz" lIns="91440" tIns="45720" rIns="91440" bIns="45720" rtlCol="0" anchor="b">
            <a:normAutofit/>
          </a:bodyPr>
          <a:lstStyle/>
          <a:p>
            <a:pPr>
              <a:lnSpc>
                <a:spcPct val="90000"/>
              </a:lnSpc>
            </a:pPr>
            <a:r>
              <a:rPr lang="en-US" sz="2600" b="0" kern="1200" cap="all" dirty="0">
                <a:solidFill>
                  <a:schemeClr val="tx1">
                    <a:lumMod val="75000"/>
                    <a:lumOff val="25000"/>
                  </a:schemeClr>
                </a:solidFill>
                <a:latin typeface="+mj-lt"/>
                <a:ea typeface="+mj-ea"/>
                <a:cs typeface="+mj-cs"/>
              </a:rPr>
              <a:t>«Assuming the linear model is true, then… »</a:t>
            </a:r>
          </a:p>
        </p:txBody>
      </p:sp>
      <p:sp>
        <p:nvSpPr>
          <p:cNvPr id="35" name="Rectangle 18">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D9D448B-5DC5-4464-84CC-76D2242E2D26}"/>
              </a:ext>
            </a:extLst>
          </p:cNvPr>
          <p:cNvSpPr>
            <a:spLocks noGrp="1"/>
          </p:cNvSpPr>
          <p:nvPr>
            <p:ph sz="half" idx="1"/>
          </p:nvPr>
        </p:nvSpPr>
        <p:spPr>
          <a:xfrm>
            <a:off x="609906" y="2340864"/>
            <a:ext cx="3568661" cy="3634486"/>
          </a:xfrm>
        </p:spPr>
        <p:txBody>
          <a:bodyPr vert="horz" lIns="91440" tIns="45720" rIns="91440" bIns="45720" rtlCol="0" anchor="ctr">
            <a:normAutofit/>
          </a:bodyPr>
          <a:lstStyle/>
          <a:p>
            <a:r>
              <a:rPr lang="en-US" dirty="0"/>
              <a:t>This is usually called an "assumption". </a:t>
            </a:r>
          </a:p>
          <a:p>
            <a:r>
              <a:rPr lang="en-US" dirty="0"/>
              <a:t>Would be better to say "Provided the model is true, then ...“</a:t>
            </a:r>
          </a:p>
          <a:p>
            <a:r>
              <a:rPr lang="en-US" dirty="0"/>
              <a:t>Or just say “I believe the model is true, and therefore”.</a:t>
            </a:r>
          </a:p>
        </p:txBody>
      </p:sp>
      <p:pic>
        <p:nvPicPr>
          <p:cNvPr id="6" name="Content Placeholder 5" descr="Woman lip biting">
            <a:extLst>
              <a:ext uri="{FF2B5EF4-FFF2-40B4-BE49-F238E27FC236}">
                <a16:creationId xmlns:a16="http://schemas.microsoft.com/office/drawing/2014/main" id="{020F4FB2-DF90-43E6-8D95-FF28AD9C9A2E}"/>
              </a:ext>
            </a:extLst>
          </p:cNvPr>
          <p:cNvPicPr>
            <a:picLocks noGrp="1" noChangeAspect="1"/>
          </p:cNvPicPr>
          <p:nvPr>
            <p:ph sz="half" idx="2"/>
          </p:nvPr>
        </p:nvPicPr>
        <p:blipFill rotWithShape="1">
          <a:blip r:embed="rId2"/>
          <a:srcRect l="11829" r="15080"/>
          <a:stretch/>
        </p:blipFill>
        <p:spPr>
          <a:xfrm>
            <a:off x="4654295" y="10"/>
            <a:ext cx="7537705" cy="6857990"/>
          </a:xfrm>
          <a:prstGeom prst="rect">
            <a:avLst/>
          </a:prstGeom>
        </p:spPr>
      </p:pic>
    </p:spTree>
    <p:extLst>
      <p:ext uri="{BB962C8B-B14F-4D97-AF65-F5344CB8AC3E}">
        <p14:creationId xmlns:p14="http://schemas.microsoft.com/office/powerpoint/2010/main" val="3706272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tack of magazines on table">
            <a:extLst>
              <a:ext uri="{FF2B5EF4-FFF2-40B4-BE49-F238E27FC236}">
                <a16:creationId xmlns:a16="http://schemas.microsoft.com/office/drawing/2014/main" id="{BBAD2723-6ED9-44E8-994B-E25EAA386F9F}"/>
              </a:ext>
            </a:extLst>
          </p:cNvPr>
          <p:cNvPicPr>
            <a:picLocks noChangeAspect="1"/>
          </p:cNvPicPr>
          <p:nvPr/>
        </p:nvPicPr>
        <p:blipFill rotWithShape="1">
          <a:blip r:embed="rId2"/>
          <a:srcRect t="13056" b="2675"/>
          <a:stretch/>
        </p:blipFill>
        <p:spPr>
          <a:xfrm>
            <a:off x="-3047" y="10"/>
            <a:ext cx="12191999" cy="6857990"/>
          </a:xfrm>
          <a:prstGeom prst="rect">
            <a:avLst/>
          </a:prstGeom>
        </p:spPr>
      </p:pic>
      <p:sp>
        <p:nvSpPr>
          <p:cNvPr id="9" name="Rectangle 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07BC6-57CD-4E03-B7FC-6BC5E85D1249}"/>
              </a:ext>
            </a:extLst>
          </p:cNvPr>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a:normAutofit/>
          </a:bodyPr>
          <a:lstStyle/>
          <a:p>
            <a:pPr algn="ctr"/>
            <a:r>
              <a:rPr lang="nb-NO">
                <a:solidFill>
                  <a:schemeClr val="bg1"/>
                </a:solidFill>
              </a:rPr>
              <a:t>Moral of the story</a:t>
            </a:r>
          </a:p>
        </p:txBody>
      </p:sp>
      <p:sp>
        <p:nvSpPr>
          <p:cNvPr id="3" name="Content Placeholder 2">
            <a:extLst>
              <a:ext uri="{FF2B5EF4-FFF2-40B4-BE49-F238E27FC236}">
                <a16:creationId xmlns:a16="http://schemas.microsoft.com/office/drawing/2014/main" id="{6A5DECE9-A7E4-4776-BE36-41612C3A1A5E}"/>
              </a:ext>
            </a:extLst>
          </p:cNvPr>
          <p:cNvSpPr>
            <a:spLocks noGrp="1"/>
          </p:cNvSpPr>
          <p:nvPr>
            <p:ph type="subTitle" idx="1"/>
          </p:nvPr>
        </p:nvSpPr>
        <p:spPr>
          <a:xfrm>
            <a:off x="643466" y="4133135"/>
            <a:ext cx="10902016" cy="1454510"/>
          </a:xfrm>
          <a:effectLst>
            <a:outerShdw blurRad="50800" dist="38100" dir="2700000" algn="tl" rotWithShape="0">
              <a:prstClr val="black">
                <a:alpha val="40000"/>
              </a:prstClr>
            </a:outerShdw>
          </a:effectLst>
        </p:spPr>
        <p:txBody>
          <a:bodyPr>
            <a:normAutofit/>
          </a:bodyPr>
          <a:lstStyle/>
          <a:p>
            <a:pPr algn="ctr"/>
            <a:r>
              <a:rPr lang="nb-NO" sz="1800">
                <a:solidFill>
                  <a:schemeClr val="bg1"/>
                </a:solidFill>
              </a:rPr>
              <a:t>There is one true regression line!</a:t>
            </a:r>
          </a:p>
        </p:txBody>
      </p:sp>
      <p:cxnSp>
        <p:nvCxnSpPr>
          <p:cNvPr id="11" name="Straight Connector 1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924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7F2BB43-1E8B-40A7-9733-9AEE76BFE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2F2499BD-C67D-4CD4-9747-4DCC7EF1F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80D02CAC-A533-4E24-84A6-B3171E16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1" name="Content Placeholder 10" descr="A person wearing glasses and holding a book&#10;&#10;Description automatically generated with low confidence">
            <a:extLst>
              <a:ext uri="{FF2B5EF4-FFF2-40B4-BE49-F238E27FC236}">
                <a16:creationId xmlns:a16="http://schemas.microsoft.com/office/drawing/2014/main" id="{0A2C1B4C-DC96-480F-ADA6-39408BDBF721}"/>
              </a:ext>
            </a:extLst>
          </p:cNvPr>
          <p:cNvPicPr>
            <a:picLocks noChangeAspect="1"/>
          </p:cNvPicPr>
          <p:nvPr/>
        </p:nvPicPr>
        <p:blipFill rotWithShape="1">
          <a:blip r:embed="rId2"/>
          <a:srcRect r="3" b="14631"/>
          <a:stretch/>
        </p:blipFill>
        <p:spPr>
          <a:xfrm>
            <a:off x="20" y="2"/>
            <a:ext cx="4578252" cy="2608957"/>
          </a:xfrm>
          <a:prstGeom prst="rect">
            <a:avLst/>
          </a:prstGeom>
        </p:spPr>
      </p:pic>
      <p:sp>
        <p:nvSpPr>
          <p:cNvPr id="27" name="Rectangle 26">
            <a:extLst>
              <a:ext uri="{FF2B5EF4-FFF2-40B4-BE49-F238E27FC236}">
                <a16:creationId xmlns:a16="http://schemas.microsoft.com/office/drawing/2014/main" id="{2C2811D4-5347-4268-B736-DF29160D7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11819"/>
            <a:ext cx="4576634" cy="4235946"/>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5" name="Title 4">
            <a:extLst>
              <a:ext uri="{FF2B5EF4-FFF2-40B4-BE49-F238E27FC236}">
                <a16:creationId xmlns:a16="http://schemas.microsoft.com/office/drawing/2014/main" id="{0EBA765C-39C5-4D51-B8CB-7A41AF0DE9D4}"/>
              </a:ext>
            </a:extLst>
          </p:cNvPr>
          <p:cNvSpPr>
            <a:spLocks noGrp="1"/>
          </p:cNvSpPr>
          <p:nvPr>
            <p:ph type="title"/>
          </p:nvPr>
        </p:nvSpPr>
        <p:spPr>
          <a:xfrm>
            <a:off x="584200" y="3066617"/>
            <a:ext cx="3412067" cy="897047"/>
          </a:xfrm>
        </p:spPr>
        <p:txBody>
          <a:bodyPr vert="horz" lIns="91440" tIns="45720" rIns="91440" bIns="45720" rtlCol="0" anchor="ctr">
            <a:normAutofit/>
          </a:bodyPr>
          <a:lstStyle/>
          <a:p>
            <a:pPr>
              <a:lnSpc>
                <a:spcPct val="90000"/>
              </a:lnSpc>
            </a:pPr>
            <a:r>
              <a:rPr lang="en-US" sz="2000" b="0" kern="1200" cap="all">
                <a:solidFill>
                  <a:srgbClr val="FFFFFF"/>
                </a:solidFill>
                <a:latin typeface="+mj-lt"/>
                <a:ea typeface="+mj-ea"/>
                <a:cs typeface="+mj-cs"/>
              </a:rPr>
              <a:t>Now we can ask questions about a and b!</a:t>
            </a:r>
          </a:p>
        </p:txBody>
      </p:sp>
      <p:pic>
        <p:nvPicPr>
          <p:cNvPr id="13" name="Content Placeholder 12" descr="A picture containing person, young, child&#10;&#10;Description automatically generated">
            <a:extLst>
              <a:ext uri="{FF2B5EF4-FFF2-40B4-BE49-F238E27FC236}">
                <a16:creationId xmlns:a16="http://schemas.microsoft.com/office/drawing/2014/main" id="{A1661BEB-A106-41A5-9F12-BF38C7DC62B0}"/>
              </a:ext>
            </a:extLst>
          </p:cNvPr>
          <p:cNvPicPr>
            <a:picLocks noGrp="1" noChangeAspect="1"/>
          </p:cNvPicPr>
          <p:nvPr>
            <p:ph sz="quarter" idx="4"/>
          </p:nvPr>
        </p:nvPicPr>
        <p:blipFill rotWithShape="1">
          <a:blip r:embed="rId3"/>
          <a:srcRect t="11277" r="-1" b="-1"/>
          <a:stretch/>
        </p:blipFill>
        <p:spPr>
          <a:xfrm>
            <a:off x="4578270" y="-2"/>
            <a:ext cx="7613730" cy="6858000"/>
          </a:xfrm>
          <a:prstGeom prst="rect">
            <a:avLst/>
          </a:prstGeom>
        </p:spPr>
      </p:pic>
      <p:sp>
        <p:nvSpPr>
          <p:cNvPr id="29" name="Rectangle 28">
            <a:extLst>
              <a:ext uri="{FF2B5EF4-FFF2-40B4-BE49-F238E27FC236}">
                <a16:creationId xmlns:a16="http://schemas.microsoft.com/office/drawing/2014/main" id="{74EFA34C-3CB6-4E42-AA45-8B85EB878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0517" y="-460"/>
            <a:ext cx="9144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9313C9E-0227-4919-B36E-DE3343267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9" y="2560620"/>
            <a:ext cx="4581144" cy="914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sp>
      <p:sp>
        <p:nvSpPr>
          <p:cNvPr id="16" name="Content Placeholder 16">
            <a:extLst>
              <a:ext uri="{FF2B5EF4-FFF2-40B4-BE49-F238E27FC236}">
                <a16:creationId xmlns:a16="http://schemas.microsoft.com/office/drawing/2014/main" id="{460F418D-046C-497F-B7E2-03B9CF30018C}"/>
              </a:ext>
            </a:extLst>
          </p:cNvPr>
          <p:cNvSpPr>
            <a:spLocks noGrp="1"/>
          </p:cNvSpPr>
          <p:nvPr>
            <p:ph sz="half" idx="2"/>
          </p:nvPr>
        </p:nvSpPr>
        <p:spPr>
          <a:xfrm>
            <a:off x="581193" y="4102059"/>
            <a:ext cx="3415074" cy="2273340"/>
          </a:xfrm>
        </p:spPr>
        <p:txBody>
          <a:bodyPr vert="horz" lIns="91440" tIns="45720" rIns="91440" bIns="45720" rtlCol="0" anchor="ctr">
            <a:normAutofit/>
          </a:bodyPr>
          <a:lstStyle/>
          <a:p>
            <a:pPr>
              <a:lnSpc>
                <a:spcPct val="100000"/>
              </a:lnSpc>
            </a:pPr>
            <a:r>
              <a:rPr lang="en-US" b="1" dirty="0">
                <a:solidFill>
                  <a:srgbClr val="FFFFFF"/>
                </a:solidFill>
              </a:rPr>
              <a:t>Alice: </a:t>
            </a:r>
            <a:r>
              <a:rPr lang="en-US" dirty="0">
                <a:solidFill>
                  <a:srgbClr val="FFFFFF"/>
                </a:solidFill>
              </a:rPr>
              <a:t>I made some data from a linear model. Here it is! I promise that the slope is different from 0, I promise I promise!</a:t>
            </a:r>
            <a:endParaRPr lang="en-US">
              <a:solidFill>
                <a:srgbClr val="FFFFFF"/>
              </a:solidFill>
            </a:endParaRPr>
          </a:p>
          <a:p>
            <a:pPr>
              <a:lnSpc>
                <a:spcPct val="100000"/>
              </a:lnSpc>
            </a:pPr>
            <a:r>
              <a:rPr lang="en-US" b="1" dirty="0">
                <a:solidFill>
                  <a:srgbClr val="FFFFFF"/>
                </a:solidFill>
              </a:rPr>
              <a:t>Bob: </a:t>
            </a:r>
            <a:r>
              <a:rPr lang="en-US" dirty="0">
                <a:solidFill>
                  <a:srgbClr val="FFFFFF"/>
                </a:solidFill>
              </a:rPr>
              <a:t>Oh yeah?! We’ll see about that!!</a:t>
            </a:r>
            <a:endParaRPr lang="en-US">
              <a:solidFill>
                <a:srgbClr val="FFFFFF"/>
              </a:solidFill>
            </a:endParaRPr>
          </a:p>
          <a:p>
            <a:pPr>
              <a:lnSpc>
                <a:spcPct val="100000"/>
              </a:lnSpc>
            </a:pPr>
            <a:endParaRPr lang="en-US">
              <a:solidFill>
                <a:srgbClr val="FFFFFF"/>
              </a:solidFill>
            </a:endParaRPr>
          </a:p>
        </p:txBody>
      </p:sp>
    </p:spTree>
    <p:extLst>
      <p:ext uri="{BB962C8B-B14F-4D97-AF65-F5344CB8AC3E}">
        <p14:creationId xmlns:p14="http://schemas.microsoft.com/office/powerpoint/2010/main" val="159314734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4152C-1662-427F-8E40-DDA5A980B07D}"/>
              </a:ext>
            </a:extLst>
          </p:cNvPr>
          <p:cNvSpPr>
            <a:spLocks noGrp="1"/>
          </p:cNvSpPr>
          <p:nvPr>
            <p:ph type="title"/>
          </p:nvPr>
        </p:nvSpPr>
        <p:spPr/>
        <p:txBody>
          <a:bodyPr/>
          <a:lstStyle/>
          <a:p>
            <a:r>
              <a:rPr lang="nb-NO" dirty="0" err="1"/>
              <a:t>Alice’s</a:t>
            </a:r>
            <a:r>
              <a:rPr lang="nb-NO" dirty="0"/>
              <a:t> is </a:t>
            </a:r>
            <a:r>
              <a:rPr lang="nb-NO" dirty="0" err="1"/>
              <a:t>lying</a:t>
            </a:r>
            <a:r>
              <a:rPr lang="nb-NO" dirty="0"/>
              <a:t>! (</a:t>
            </a:r>
            <a:r>
              <a:rPr lang="nb-NO" dirty="0" err="1"/>
              <a:t>Unbeknownst</a:t>
            </a:r>
            <a:r>
              <a:rPr lang="nb-NO" dirty="0"/>
              <a:t> to Bob)</a:t>
            </a:r>
          </a:p>
        </p:txBody>
      </p:sp>
      <p:pic>
        <p:nvPicPr>
          <p:cNvPr id="16" name="Content Placeholder 15" descr="Chart, scatter chart&#10;&#10;Description automatically generated">
            <a:extLst>
              <a:ext uri="{FF2B5EF4-FFF2-40B4-BE49-F238E27FC236}">
                <a16:creationId xmlns:a16="http://schemas.microsoft.com/office/drawing/2014/main" id="{5DE07366-1622-4944-8F3C-09D35ECCF27F}"/>
              </a:ext>
            </a:extLst>
          </p:cNvPr>
          <p:cNvPicPr>
            <a:picLocks noGrp="1" noChangeAspect="1"/>
          </p:cNvPicPr>
          <p:nvPr>
            <p:ph sz="quarter" idx="4"/>
          </p:nvPr>
        </p:nvPicPr>
        <p:blipFill>
          <a:blip r:embed="rId2"/>
          <a:stretch>
            <a:fillRect/>
          </a:stretch>
        </p:blipFill>
        <p:spPr>
          <a:xfrm>
            <a:off x="6096000" y="1717990"/>
            <a:ext cx="6032420" cy="4524315"/>
          </a:xfrm>
        </p:spPr>
      </p:pic>
      <p:sp>
        <p:nvSpPr>
          <p:cNvPr id="14" name="TextBox 13">
            <a:extLst>
              <a:ext uri="{FF2B5EF4-FFF2-40B4-BE49-F238E27FC236}">
                <a16:creationId xmlns:a16="http://schemas.microsoft.com/office/drawing/2014/main" id="{72D6CB76-E3D4-4275-A08C-45FBC5435C52}"/>
              </a:ext>
            </a:extLst>
          </p:cNvPr>
          <p:cNvSpPr txBox="1"/>
          <p:nvPr/>
        </p:nvSpPr>
        <p:spPr>
          <a:xfrm>
            <a:off x="581191" y="2521543"/>
            <a:ext cx="6096000" cy="4247317"/>
          </a:xfrm>
          <a:prstGeom prst="rect">
            <a:avLst/>
          </a:prstGeom>
          <a:noFill/>
        </p:spPr>
        <p:txBody>
          <a:bodyPr wrap="square">
            <a:spAutoFit/>
          </a:bodyPr>
          <a:lstStyle/>
          <a:p>
            <a:br>
              <a:rPr lang="nb-NO" b="0" dirty="0">
                <a:solidFill>
                  <a:srgbClr val="000000"/>
                </a:solidFill>
                <a:effectLst/>
                <a:latin typeface="Consolas" panose="020B0609020204030204" pitchFamily="49" charset="0"/>
              </a:rPr>
            </a:br>
            <a:r>
              <a:rPr lang="nb-NO" b="0" dirty="0">
                <a:solidFill>
                  <a:srgbClr val="AF00DB"/>
                </a:solidFill>
                <a:effectLst/>
                <a:latin typeface="Consolas" panose="020B0609020204030204" pitchFamily="49" charset="0"/>
              </a:rPr>
              <a:t>import</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numpy</a:t>
            </a:r>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as</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np</a:t>
            </a:r>
            <a:endParaRPr lang="nb-NO" b="0" dirty="0">
              <a:solidFill>
                <a:srgbClr val="000000"/>
              </a:solidFill>
              <a:effectLst/>
              <a:latin typeface="Consolas" panose="020B0609020204030204" pitchFamily="49" charset="0"/>
            </a:endParaRPr>
          </a:p>
          <a:p>
            <a:r>
              <a:rPr lang="nb-NO" b="0" dirty="0">
                <a:solidFill>
                  <a:srgbClr val="AF00DB"/>
                </a:solidFill>
                <a:effectLst/>
                <a:latin typeface="Consolas" panose="020B0609020204030204" pitchFamily="49" charset="0"/>
              </a:rPr>
              <a:t>import</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matplotlib</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pyplot</a:t>
            </a:r>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as</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plt</a:t>
            </a:r>
            <a:endParaRPr lang="nb-NO" b="0" dirty="0">
              <a:solidFill>
                <a:srgbClr val="000000"/>
              </a:solidFill>
              <a:effectLst/>
              <a:latin typeface="Consolas" panose="020B0609020204030204" pitchFamily="49" charset="0"/>
            </a:endParaRPr>
          </a:p>
          <a:p>
            <a:r>
              <a:rPr lang="nb-NO" b="0" dirty="0" err="1">
                <a:solidFill>
                  <a:srgbClr val="001080"/>
                </a:solidFill>
                <a:effectLst/>
                <a:latin typeface="Consolas" panose="020B0609020204030204" pitchFamily="49" charset="0"/>
              </a:rPr>
              <a:t>rng</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random</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default_rng</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seed</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313</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err="1">
                <a:solidFill>
                  <a:srgbClr val="001080"/>
                </a:solidFill>
                <a:effectLst/>
                <a:latin typeface="Consolas" panose="020B0609020204030204" pitchFamily="49" charset="0"/>
              </a:rPr>
              <a:t>num</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20</a:t>
            </a:r>
            <a:endParaRPr lang="nb-NO" b="0" dirty="0">
              <a:solidFill>
                <a:srgbClr val="000000"/>
              </a:solidFill>
              <a:effectLst/>
              <a:latin typeface="Consolas" panose="020B0609020204030204" pitchFamily="49" charset="0"/>
            </a:endParaRPr>
          </a:p>
          <a:p>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linspace</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num</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20</a:t>
            </a:r>
            <a:r>
              <a:rPr lang="nb-NO" b="0" dirty="0">
                <a:solidFill>
                  <a:srgbClr val="000000"/>
                </a:solidFill>
                <a:effectLst/>
                <a:latin typeface="Consolas" panose="020B0609020204030204" pitchFamily="49" charset="0"/>
              </a:rPr>
              <a:t>)</a:t>
            </a:r>
          </a:p>
          <a:p>
            <a:r>
              <a:rPr lang="nb-NO" b="0" dirty="0">
                <a:solidFill>
                  <a:srgbClr val="001080"/>
                </a:solidFill>
                <a:effectLst/>
                <a:latin typeface="Consolas" panose="020B0609020204030204" pitchFamily="49" charset="0"/>
              </a:rPr>
              <a:t>u</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rng</a:t>
            </a:r>
            <a:r>
              <a:rPr lang="nb-NO" b="0" dirty="0" err="1">
                <a:solidFill>
                  <a:srgbClr val="000000"/>
                </a:solidFill>
                <a:effectLst/>
                <a:latin typeface="Consolas" panose="020B0609020204030204" pitchFamily="49" charset="0"/>
              </a:rPr>
              <a:t>.uniform</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20</a:t>
            </a:r>
            <a:r>
              <a:rPr lang="nb-NO" b="0" dirty="0">
                <a:solidFill>
                  <a:srgbClr val="000000"/>
                </a:solidFill>
                <a:effectLst/>
                <a:latin typeface="Consolas" panose="020B0609020204030204" pitchFamily="49" charset="0"/>
              </a:rPr>
              <a:t>)</a:t>
            </a:r>
          </a:p>
          <a:p>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u</a:t>
            </a:r>
            <a:endParaRPr lang="nb-NO" b="0" dirty="0">
              <a:solidFill>
                <a:srgbClr val="000000"/>
              </a:solidFill>
              <a:effectLst/>
              <a:latin typeface="Consolas" panose="020B0609020204030204" pitchFamily="49" charset="0"/>
            </a:endParaRPr>
          </a:p>
          <a:p>
            <a:br>
              <a:rPr lang="nb-NO" b="0" dirty="0">
                <a:solidFill>
                  <a:srgbClr val="000000"/>
                </a:solidFill>
                <a:effectLst/>
                <a:latin typeface="Consolas" panose="020B0609020204030204" pitchFamily="49" charset="0"/>
              </a:rPr>
            </a:br>
            <a:r>
              <a:rPr lang="nb-NO" b="0" dirty="0" err="1">
                <a:solidFill>
                  <a:srgbClr val="267F99"/>
                </a:solidFill>
                <a:effectLst/>
                <a:latin typeface="Consolas" panose="020B0609020204030204" pitchFamily="49" charset="0"/>
              </a:rPr>
              <a:t>plt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scatter</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a:t>
            </a:r>
          </a:p>
          <a:p>
            <a:r>
              <a:rPr lang="nb-NO" b="0" dirty="0" err="1">
                <a:solidFill>
                  <a:srgbClr val="267F99"/>
                </a:solidFill>
                <a:effectLst/>
                <a:latin typeface="Consolas" panose="020B0609020204030204" pitchFamily="49" charset="0"/>
              </a:rPr>
              <a:t>plt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show</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br>
              <a:rPr lang="nb-NO" b="0" dirty="0">
                <a:solidFill>
                  <a:srgbClr val="000000"/>
                </a:solidFill>
                <a:effectLst/>
                <a:latin typeface="Consolas" panose="020B0609020204030204" pitchFamily="49" charset="0"/>
              </a:rPr>
            </a:br>
            <a:endParaRPr lang="nb-NO"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011411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34419-6B1C-420B-8D4B-868A94447652}"/>
              </a:ext>
            </a:extLst>
          </p:cNvPr>
          <p:cNvSpPr>
            <a:spLocks noGrp="1"/>
          </p:cNvSpPr>
          <p:nvPr>
            <p:ph type="title"/>
          </p:nvPr>
        </p:nvSpPr>
        <p:spPr/>
        <p:txBody>
          <a:bodyPr/>
          <a:lstStyle/>
          <a:p>
            <a:r>
              <a:rPr lang="nb-NO" dirty="0"/>
              <a:t>Bob </a:t>
            </a:r>
            <a:r>
              <a:rPr lang="nb-NO" dirty="0" err="1"/>
              <a:t>fits</a:t>
            </a:r>
            <a:r>
              <a:rPr lang="nb-NO" dirty="0"/>
              <a:t> a </a:t>
            </a:r>
            <a:r>
              <a:rPr lang="nb-NO" dirty="0" err="1"/>
              <a:t>regression</a:t>
            </a:r>
            <a:r>
              <a:rPr lang="nb-NO" dirty="0"/>
              <a:t> line!</a:t>
            </a:r>
          </a:p>
        </p:txBody>
      </p:sp>
      <p:pic>
        <p:nvPicPr>
          <p:cNvPr id="8" name="Content Placeholder 7" descr="A picture containing person, young, child&#10;&#10;Description automatically generated">
            <a:extLst>
              <a:ext uri="{FF2B5EF4-FFF2-40B4-BE49-F238E27FC236}">
                <a16:creationId xmlns:a16="http://schemas.microsoft.com/office/drawing/2014/main" id="{EC1F5CD4-0284-4E11-BAAE-E641AA1D64DD}"/>
              </a:ext>
            </a:extLst>
          </p:cNvPr>
          <p:cNvPicPr>
            <a:picLocks noGrp="1" noChangeAspect="1"/>
          </p:cNvPicPr>
          <p:nvPr>
            <p:ph sz="half" idx="2"/>
          </p:nvPr>
        </p:nvPicPr>
        <p:blipFill>
          <a:blip r:embed="rId2"/>
          <a:stretch>
            <a:fillRect/>
          </a:stretch>
        </p:blipFill>
        <p:spPr>
          <a:xfrm>
            <a:off x="390525" y="2868515"/>
            <a:ext cx="2891716" cy="2935287"/>
          </a:xfrm>
        </p:spPr>
      </p:pic>
      <p:sp>
        <p:nvSpPr>
          <p:cNvPr id="10" name="TextBox 9">
            <a:extLst>
              <a:ext uri="{FF2B5EF4-FFF2-40B4-BE49-F238E27FC236}">
                <a16:creationId xmlns:a16="http://schemas.microsoft.com/office/drawing/2014/main" id="{CBB0BF69-6541-45AE-89F3-D8549B49AFED}"/>
              </a:ext>
            </a:extLst>
          </p:cNvPr>
          <p:cNvSpPr txBox="1"/>
          <p:nvPr/>
        </p:nvSpPr>
        <p:spPr>
          <a:xfrm>
            <a:off x="3282241" y="2278645"/>
            <a:ext cx="9372600" cy="3970318"/>
          </a:xfrm>
          <a:prstGeom prst="rect">
            <a:avLst/>
          </a:prstGeom>
          <a:noFill/>
        </p:spPr>
        <p:txBody>
          <a:bodyPr wrap="square">
            <a:spAutoFit/>
          </a:bodyPr>
          <a:lstStyle/>
          <a:p>
            <a:r>
              <a:rPr lang="nb-NO" b="0" dirty="0">
                <a:solidFill>
                  <a:srgbClr val="AF00DB"/>
                </a:solidFill>
                <a:effectLst/>
                <a:latin typeface="Consolas" panose="020B0609020204030204" pitchFamily="49" charset="0"/>
              </a:rPr>
              <a:t>import</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numpy</a:t>
            </a:r>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as</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np</a:t>
            </a:r>
            <a:endParaRPr lang="nb-NO" b="0" dirty="0">
              <a:solidFill>
                <a:srgbClr val="000000"/>
              </a:solidFill>
              <a:effectLst/>
              <a:latin typeface="Consolas" panose="020B0609020204030204" pitchFamily="49" charset="0"/>
            </a:endParaRPr>
          </a:p>
          <a:p>
            <a:r>
              <a:rPr lang="nb-NO" b="0" dirty="0">
                <a:solidFill>
                  <a:srgbClr val="AF00DB"/>
                </a:solidFill>
                <a:effectLst/>
                <a:latin typeface="Consolas" panose="020B0609020204030204" pitchFamily="49" charset="0"/>
              </a:rPr>
              <a:t>import</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matplotlib</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pyplot</a:t>
            </a:r>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as</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plt</a:t>
            </a:r>
            <a:endParaRPr lang="nb-NO" b="0" dirty="0">
              <a:solidFill>
                <a:srgbClr val="000000"/>
              </a:solidFill>
              <a:effectLst/>
              <a:latin typeface="Consolas" panose="020B0609020204030204" pitchFamily="49" charset="0"/>
            </a:endParaRPr>
          </a:p>
          <a:p>
            <a:r>
              <a:rPr lang="nb-NO" b="0" dirty="0">
                <a:solidFill>
                  <a:srgbClr val="AF00DB"/>
                </a:solidFill>
                <a:effectLst/>
                <a:latin typeface="Consolas" panose="020B0609020204030204" pitchFamily="49" charset="0"/>
              </a:rPr>
              <a:t>import</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statsmodels</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formula</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api</a:t>
            </a:r>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as</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smf</a:t>
            </a:r>
            <a:endParaRPr lang="nb-NO" b="0" dirty="0">
              <a:solidFill>
                <a:srgbClr val="000000"/>
              </a:solidFill>
              <a:effectLst/>
              <a:latin typeface="Consolas" panose="020B0609020204030204" pitchFamily="49" charset="0"/>
            </a:endParaRPr>
          </a:p>
          <a:p>
            <a:r>
              <a:rPr lang="nb-NO" b="0" dirty="0">
                <a:solidFill>
                  <a:srgbClr val="AF00DB"/>
                </a:solidFill>
                <a:effectLst/>
                <a:latin typeface="Consolas" panose="020B0609020204030204" pitchFamily="49" charset="0"/>
              </a:rPr>
              <a:t>import</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pandas</a:t>
            </a:r>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as</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pd</a:t>
            </a:r>
            <a:endParaRPr lang="nb-NO" b="0" dirty="0">
              <a:solidFill>
                <a:srgbClr val="000000"/>
              </a:solidFill>
              <a:effectLst/>
              <a:latin typeface="Consolas" panose="020B0609020204030204" pitchFamily="49" charset="0"/>
            </a:endParaRPr>
          </a:p>
          <a:p>
            <a:r>
              <a:rPr lang="nb-NO" b="0" dirty="0" err="1">
                <a:solidFill>
                  <a:srgbClr val="001080"/>
                </a:solidFill>
                <a:effectLst/>
                <a:latin typeface="Consolas" panose="020B0609020204030204" pitchFamily="49" charset="0"/>
              </a:rPr>
              <a:t>res_ls</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smf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ols</a:t>
            </a:r>
            <a:r>
              <a:rPr lang="nb-NO" b="0" dirty="0">
                <a:solidFill>
                  <a:srgbClr val="000000"/>
                </a:solidFill>
                <a:effectLst/>
                <a:latin typeface="Consolas" panose="020B0609020204030204" pitchFamily="49" charset="0"/>
              </a:rPr>
              <a:t>(</a:t>
            </a:r>
            <a:r>
              <a:rPr lang="nb-NO" b="0" dirty="0">
                <a:solidFill>
                  <a:srgbClr val="A31515"/>
                </a:solidFill>
                <a:effectLst/>
                <a:latin typeface="Consolas" panose="020B0609020204030204" pitchFamily="49" charset="0"/>
              </a:rPr>
              <a:t>"y ~ x"</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data</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pd</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DataFrame</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T</a:t>
            </a:r>
            <a:r>
              <a:rPr lang="nb-NO" b="0" dirty="0">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fit</a:t>
            </a:r>
            <a:r>
              <a:rPr lang="nb-NO" b="0" dirty="0">
                <a:solidFill>
                  <a:srgbClr val="000000"/>
                </a:solidFill>
                <a:effectLst/>
                <a:latin typeface="Consolas" panose="020B0609020204030204" pitchFamily="49" charset="0"/>
              </a:rPr>
              <a:t>()</a:t>
            </a:r>
          </a:p>
          <a:p>
            <a:r>
              <a:rPr lang="nb-NO" b="0" dirty="0" err="1">
                <a:solidFill>
                  <a:srgbClr val="001080"/>
                </a:solidFill>
                <a:effectLst/>
                <a:latin typeface="Consolas" panose="020B0609020204030204" pitchFamily="49" charset="0"/>
              </a:rPr>
              <a:t>res_ls</a:t>
            </a:r>
            <a:r>
              <a:rPr lang="nb-NO" b="0" dirty="0" err="1">
                <a:solidFill>
                  <a:srgbClr val="000000"/>
                </a:solidFill>
                <a:effectLst/>
                <a:latin typeface="Consolas" panose="020B0609020204030204" pitchFamily="49" charset="0"/>
              </a:rPr>
              <a:t>.params</a:t>
            </a:r>
            <a:r>
              <a:rPr lang="nb-NO" b="0" dirty="0">
                <a:solidFill>
                  <a:srgbClr val="000000"/>
                </a:solidFill>
                <a:effectLst/>
                <a:latin typeface="Consolas" panose="020B0609020204030204" pitchFamily="49" charset="0"/>
              </a:rPr>
              <a:t> </a:t>
            </a:r>
          </a:p>
          <a:p>
            <a:r>
              <a:rPr lang="nb-NO" b="0" dirty="0" err="1">
                <a:solidFill>
                  <a:srgbClr val="267F99"/>
                </a:solidFill>
                <a:effectLst/>
                <a:latin typeface="Consolas" panose="020B0609020204030204" pitchFamily="49" charset="0"/>
              </a:rPr>
              <a:t>plt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scatter</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a:t>
            </a:r>
          </a:p>
          <a:p>
            <a:r>
              <a:rPr lang="nb-NO" b="0" dirty="0" err="1">
                <a:solidFill>
                  <a:srgbClr val="267F99"/>
                </a:solidFill>
                <a:effectLst/>
                <a:latin typeface="Consolas" panose="020B0609020204030204" pitchFamily="49" charset="0"/>
              </a:rPr>
              <a:t>plt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plot</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res_ls</a:t>
            </a:r>
            <a:r>
              <a:rPr lang="nb-NO" b="0" dirty="0" err="1">
                <a:solidFill>
                  <a:srgbClr val="000000"/>
                </a:solidFill>
                <a:effectLst/>
                <a:latin typeface="Consolas" panose="020B0609020204030204" pitchFamily="49" charset="0"/>
              </a:rPr>
              <a:t>.params</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res_ls</a:t>
            </a:r>
            <a:r>
              <a:rPr lang="nb-NO" b="0" dirty="0" err="1">
                <a:solidFill>
                  <a:srgbClr val="000000"/>
                </a:solidFill>
                <a:effectLst/>
                <a:latin typeface="Consolas" panose="020B0609020204030204" pitchFamily="49" charset="0"/>
              </a:rPr>
              <a:t>.params</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color</a:t>
            </a:r>
            <a:r>
              <a:rPr lang="nb-NO" b="0" dirty="0">
                <a:solidFill>
                  <a:srgbClr val="000000"/>
                </a:solidFill>
                <a:effectLst/>
                <a:latin typeface="Consolas" panose="020B0609020204030204" pitchFamily="49" charset="0"/>
              </a:rPr>
              <a:t> = </a:t>
            </a:r>
            <a:r>
              <a:rPr lang="nb-NO" b="0" dirty="0">
                <a:solidFill>
                  <a:srgbClr val="A31515"/>
                </a:solidFill>
                <a:effectLst/>
                <a:latin typeface="Consolas" panose="020B0609020204030204" pitchFamily="49" charset="0"/>
              </a:rPr>
              <a:t>"</a:t>
            </a:r>
            <a:r>
              <a:rPr lang="nb-NO" b="0" dirty="0" err="1">
                <a:solidFill>
                  <a:srgbClr val="A31515"/>
                </a:solidFill>
                <a:effectLst/>
                <a:latin typeface="Consolas" panose="020B0609020204030204" pitchFamily="49" charset="0"/>
              </a:rPr>
              <a:t>black</a:t>
            </a:r>
            <a:r>
              <a:rPr lang="nb-NO" b="0" dirty="0">
                <a:solidFill>
                  <a:srgbClr val="A31515"/>
                </a:solidFill>
                <a:effectLst/>
                <a:latin typeface="Consolas" panose="020B0609020204030204" pitchFamily="49" charset="0"/>
              </a:rPr>
              <a:t>"</a:t>
            </a:r>
            <a:r>
              <a:rPr lang="nb-NO" b="0" dirty="0">
                <a:solidFill>
                  <a:srgbClr val="000000"/>
                </a:solidFill>
                <a:effectLst/>
                <a:latin typeface="Consolas" panose="020B0609020204030204" pitchFamily="49" charset="0"/>
              </a:rPr>
              <a:t>)</a:t>
            </a:r>
          </a:p>
          <a:p>
            <a:r>
              <a:rPr lang="nb-NO" b="0" dirty="0" err="1">
                <a:solidFill>
                  <a:srgbClr val="267F99"/>
                </a:solidFill>
                <a:effectLst/>
                <a:latin typeface="Consolas" panose="020B0609020204030204" pitchFamily="49" charset="0"/>
              </a:rPr>
              <a:t>plt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show</a:t>
            </a:r>
            <a:r>
              <a:rPr lang="nb-NO" b="0" dirty="0">
                <a:solidFill>
                  <a:srgbClr val="000000"/>
                </a:solidFill>
                <a:effectLst/>
                <a:latin typeface="Consolas" panose="020B0609020204030204" pitchFamily="49" charset="0"/>
              </a:rPr>
              <a:t>()</a:t>
            </a:r>
          </a:p>
          <a:p>
            <a:r>
              <a:rPr lang="nb-NO" b="0" dirty="0" err="1">
                <a:solidFill>
                  <a:srgbClr val="001080"/>
                </a:solidFill>
                <a:effectLst/>
                <a:latin typeface="Consolas" panose="020B0609020204030204" pitchFamily="49" charset="0"/>
              </a:rPr>
              <a:t>res_ls</a:t>
            </a:r>
            <a:r>
              <a:rPr lang="nb-NO" b="0" dirty="0" err="1">
                <a:solidFill>
                  <a:srgbClr val="000000"/>
                </a:solidFill>
                <a:effectLst/>
                <a:latin typeface="Consolas" panose="020B0609020204030204" pitchFamily="49" charset="0"/>
              </a:rPr>
              <a:t>.params</a:t>
            </a:r>
            <a:r>
              <a:rPr lang="nb-NO" b="0" dirty="0">
                <a:solidFill>
                  <a:srgbClr val="000000"/>
                </a:solidFill>
                <a:effectLst/>
                <a:latin typeface="Consolas" panose="020B0609020204030204" pitchFamily="49" charset="0"/>
              </a:rPr>
              <a:t> </a:t>
            </a:r>
          </a:p>
          <a:p>
            <a:r>
              <a:rPr lang="nb-NO" b="0" dirty="0">
                <a:solidFill>
                  <a:srgbClr val="000000"/>
                </a:solidFill>
                <a:effectLst/>
                <a:latin typeface="Consolas" panose="020B0609020204030204" pitchFamily="49" charset="0"/>
              </a:rPr>
              <a:t>&gt;&gt;&gt; </a:t>
            </a:r>
            <a:r>
              <a:rPr lang="nb-NO" b="0" dirty="0" err="1">
                <a:solidFill>
                  <a:srgbClr val="000000"/>
                </a:solidFill>
                <a:effectLst/>
                <a:latin typeface="Consolas" panose="020B0609020204030204" pitchFamily="49" charset="0"/>
              </a:rPr>
              <a:t>res_ls.params</a:t>
            </a:r>
            <a:r>
              <a:rPr lang="nb-NO" b="0" dirty="0">
                <a:solidFill>
                  <a:srgbClr val="000000"/>
                </a:solidFill>
                <a:effectLst/>
                <a:latin typeface="Consolas" panose="020B0609020204030204" pitchFamily="49" charset="0"/>
              </a:rPr>
              <a:t> </a:t>
            </a:r>
          </a:p>
          <a:p>
            <a:r>
              <a:rPr lang="nb-NO" b="0" dirty="0" err="1">
                <a:solidFill>
                  <a:srgbClr val="000000"/>
                </a:solidFill>
                <a:effectLst/>
                <a:latin typeface="Consolas" panose="020B0609020204030204" pitchFamily="49" charset="0"/>
              </a:rPr>
              <a:t>Intercept</a:t>
            </a:r>
            <a:r>
              <a:rPr lang="nb-NO" b="0" dirty="0">
                <a:solidFill>
                  <a:srgbClr val="000000"/>
                </a:solidFill>
                <a:effectLst/>
                <a:latin typeface="Consolas" panose="020B0609020204030204" pitchFamily="49" charset="0"/>
              </a:rPr>
              <a:t>    1.949194</a:t>
            </a:r>
          </a:p>
          <a:p>
            <a:r>
              <a:rPr lang="nb-NO" b="0" dirty="0">
                <a:solidFill>
                  <a:srgbClr val="000000"/>
                </a:solidFill>
                <a:effectLst/>
                <a:latin typeface="Consolas" panose="020B0609020204030204" pitchFamily="49" charset="0"/>
              </a:rPr>
              <a:t>x            0.278595</a:t>
            </a:r>
          </a:p>
          <a:p>
            <a:r>
              <a:rPr lang="nb-NO" b="0" dirty="0" err="1">
                <a:solidFill>
                  <a:srgbClr val="000000"/>
                </a:solidFill>
                <a:effectLst/>
                <a:latin typeface="Consolas" panose="020B0609020204030204" pitchFamily="49" charset="0"/>
              </a:rPr>
              <a:t>dtype</a:t>
            </a:r>
            <a:r>
              <a:rPr lang="nb-NO" b="0" dirty="0">
                <a:solidFill>
                  <a:srgbClr val="000000"/>
                </a:solidFill>
                <a:effectLst/>
                <a:latin typeface="Consolas" panose="020B0609020204030204" pitchFamily="49" charset="0"/>
              </a:rPr>
              <a:t>: float64</a:t>
            </a:r>
          </a:p>
        </p:txBody>
      </p:sp>
    </p:spTree>
    <p:extLst>
      <p:ext uri="{BB962C8B-B14F-4D97-AF65-F5344CB8AC3E}">
        <p14:creationId xmlns:p14="http://schemas.microsoft.com/office/powerpoint/2010/main" val="2919702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wearing a white robe&#10;&#10;Description automatically generated with low confidence">
            <a:extLst>
              <a:ext uri="{FF2B5EF4-FFF2-40B4-BE49-F238E27FC236}">
                <a16:creationId xmlns:a16="http://schemas.microsoft.com/office/drawing/2014/main" id="{52418F4C-9CF9-4DC5-9275-0CECE9AD5490}"/>
              </a:ext>
            </a:extLst>
          </p:cNvPr>
          <p:cNvPicPr>
            <a:picLocks noGrp="1" noChangeAspect="1"/>
          </p:cNvPicPr>
          <p:nvPr>
            <p:ph idx="1"/>
          </p:nvPr>
        </p:nvPicPr>
        <p:blipFill rotWithShape="1">
          <a:blip r:embed="rId2"/>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96CEA5A0-CB13-4807-B29D-DA1636B1A900}"/>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3200" dirty="0">
                <a:solidFill>
                  <a:schemeClr val="bg1"/>
                </a:solidFill>
              </a:rPr>
              <a:t>Inference: Regression from a statistician's viewpoint</a:t>
            </a:r>
          </a:p>
        </p:txBody>
      </p:sp>
    </p:spTree>
    <p:extLst>
      <p:ext uri="{BB962C8B-B14F-4D97-AF65-F5344CB8AC3E}">
        <p14:creationId xmlns:p14="http://schemas.microsoft.com/office/powerpoint/2010/main" val="2395260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18" name="Rectangle 17">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9" name="Title 8">
            <a:extLst>
              <a:ext uri="{FF2B5EF4-FFF2-40B4-BE49-F238E27FC236}">
                <a16:creationId xmlns:a16="http://schemas.microsoft.com/office/drawing/2014/main" id="{23F5EF64-F33B-4C50-A1CF-0CEE865FD92D}"/>
              </a:ext>
            </a:extLst>
          </p:cNvPr>
          <p:cNvSpPr>
            <a:spLocks noGrp="1"/>
          </p:cNvSpPr>
          <p:nvPr>
            <p:ph type="ctrTitle"/>
          </p:nvPr>
        </p:nvSpPr>
        <p:spPr>
          <a:xfrm>
            <a:off x="584200" y="1524001"/>
            <a:ext cx="3412067" cy="3478384"/>
          </a:xfrm>
        </p:spPr>
        <p:txBody>
          <a:bodyPr>
            <a:normAutofit/>
          </a:bodyPr>
          <a:lstStyle/>
          <a:p>
            <a:r>
              <a:rPr lang="nb-NO" dirty="0">
                <a:solidFill>
                  <a:srgbClr val="FFFFFF"/>
                </a:solidFill>
              </a:rPr>
              <a:t>Hmmm… Is </a:t>
            </a:r>
            <a:r>
              <a:rPr lang="nb-NO">
                <a:solidFill>
                  <a:srgbClr val="FFFFFF"/>
                </a:solidFill>
              </a:rPr>
              <a:t>the</a:t>
            </a:r>
            <a:r>
              <a:rPr lang="nb-NO" dirty="0">
                <a:solidFill>
                  <a:srgbClr val="FFFFFF"/>
                </a:solidFill>
              </a:rPr>
              <a:t> </a:t>
            </a:r>
            <a:r>
              <a:rPr lang="nb-NO">
                <a:solidFill>
                  <a:srgbClr val="FFFFFF"/>
                </a:solidFill>
              </a:rPr>
              <a:t>slope</a:t>
            </a:r>
            <a:r>
              <a:rPr lang="nb-NO" dirty="0">
                <a:solidFill>
                  <a:srgbClr val="FFFFFF"/>
                </a:solidFill>
              </a:rPr>
              <a:t> 0.2785? or </a:t>
            </a:r>
            <a:r>
              <a:rPr lang="nb-NO">
                <a:solidFill>
                  <a:srgbClr val="FFFFFF"/>
                </a:solidFill>
              </a:rPr>
              <a:t>maybe</a:t>
            </a:r>
            <a:r>
              <a:rPr lang="nb-NO" dirty="0">
                <a:solidFill>
                  <a:srgbClr val="FFFFFF"/>
                </a:solidFill>
              </a:rPr>
              <a:t> </a:t>
            </a:r>
            <a:r>
              <a:rPr lang="nb-NO">
                <a:solidFill>
                  <a:srgbClr val="FFFFFF"/>
                </a:solidFill>
              </a:rPr>
              <a:t>it’s</a:t>
            </a:r>
            <a:r>
              <a:rPr lang="nb-NO" dirty="0">
                <a:solidFill>
                  <a:srgbClr val="FFFFFF"/>
                </a:solidFill>
              </a:rPr>
              <a:t> just 0!</a:t>
            </a:r>
            <a:br>
              <a:rPr lang="nb-NO">
                <a:solidFill>
                  <a:srgbClr val="FFFFFF"/>
                </a:solidFill>
                <a:latin typeface="Consolas" panose="020B0609020204030204" pitchFamily="49" charset="0"/>
              </a:rPr>
            </a:br>
            <a:endParaRPr lang="nb-NO" dirty="0">
              <a:solidFill>
                <a:srgbClr val="FFFFFF"/>
              </a:solidFill>
            </a:endParaRPr>
          </a:p>
        </p:txBody>
      </p:sp>
      <p:sp>
        <p:nvSpPr>
          <p:cNvPr id="10" name="Subtitle 9">
            <a:extLst>
              <a:ext uri="{FF2B5EF4-FFF2-40B4-BE49-F238E27FC236}">
                <a16:creationId xmlns:a16="http://schemas.microsoft.com/office/drawing/2014/main" id="{8B1752AC-B3C0-442C-A701-C3E0F1C127A8}"/>
              </a:ext>
            </a:extLst>
          </p:cNvPr>
          <p:cNvSpPr>
            <a:spLocks noGrp="1"/>
          </p:cNvSpPr>
          <p:nvPr>
            <p:ph type="subTitle" idx="1"/>
          </p:nvPr>
        </p:nvSpPr>
        <p:spPr>
          <a:xfrm>
            <a:off x="584200" y="5145513"/>
            <a:ext cx="3412067" cy="738820"/>
          </a:xfrm>
        </p:spPr>
        <p:txBody>
          <a:bodyPr>
            <a:normAutofit/>
          </a:bodyPr>
          <a:lstStyle/>
          <a:p>
            <a:endParaRPr lang="nb-NO">
              <a:solidFill>
                <a:srgbClr val="FFFFFF">
                  <a:alpha val="75000"/>
                </a:srgbClr>
              </a:solidFill>
            </a:endParaRPr>
          </a:p>
        </p:txBody>
      </p:sp>
      <p:pic>
        <p:nvPicPr>
          <p:cNvPr id="8" name="Content Placeholder 7" descr="Chart, scatter chart&#10;&#10;Description automatically generated">
            <a:extLst>
              <a:ext uri="{FF2B5EF4-FFF2-40B4-BE49-F238E27FC236}">
                <a16:creationId xmlns:a16="http://schemas.microsoft.com/office/drawing/2014/main" id="{7AA833C5-9746-4174-B17C-824908483C91}"/>
              </a:ext>
            </a:extLst>
          </p:cNvPr>
          <p:cNvPicPr>
            <a:picLocks noGrp="1" noChangeAspect="1"/>
          </p:cNvPicPr>
          <p:nvPr>
            <p:ph sz="quarter" idx="4294967295"/>
          </p:nvPr>
        </p:nvPicPr>
        <p:blipFill>
          <a:blip r:embed="rId2"/>
          <a:stretch>
            <a:fillRect/>
          </a:stretch>
        </p:blipFill>
        <p:spPr>
          <a:xfrm>
            <a:off x="4765053" y="880322"/>
            <a:ext cx="6764864" cy="5073647"/>
          </a:xfrm>
          <a:prstGeom prst="rect">
            <a:avLst/>
          </a:prstGeom>
        </p:spPr>
      </p:pic>
    </p:spTree>
    <p:extLst>
      <p:ext uri="{BB962C8B-B14F-4D97-AF65-F5344CB8AC3E}">
        <p14:creationId xmlns:p14="http://schemas.microsoft.com/office/powerpoint/2010/main" val="1806223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bulb on yellow background with sketched light beams and cord">
            <a:extLst>
              <a:ext uri="{FF2B5EF4-FFF2-40B4-BE49-F238E27FC236}">
                <a16:creationId xmlns:a16="http://schemas.microsoft.com/office/drawing/2014/main" id="{AFE6AFB8-6FDD-4D06-909B-ED3478DDC8F5}"/>
              </a:ext>
            </a:extLst>
          </p:cNvPr>
          <p:cNvPicPr>
            <a:picLocks noChangeAspect="1"/>
          </p:cNvPicPr>
          <p:nvPr/>
        </p:nvPicPr>
        <p:blipFill rotWithShape="1">
          <a:blip r:embed="rId2"/>
          <a:srcRect t="8536"/>
          <a:stretch/>
        </p:blipFill>
        <p:spPr>
          <a:xfrm>
            <a:off x="20" y="-22"/>
            <a:ext cx="12191977" cy="6858022"/>
          </a:xfrm>
          <a:prstGeom prst="rect">
            <a:avLst/>
          </a:prstGeom>
        </p:spPr>
      </p:pic>
      <p:sp>
        <p:nvSpPr>
          <p:cNvPr id="2" name="Title 1">
            <a:extLst>
              <a:ext uri="{FF2B5EF4-FFF2-40B4-BE49-F238E27FC236}">
                <a16:creationId xmlns:a16="http://schemas.microsoft.com/office/drawing/2014/main" id="{7C863FCD-971B-47E5-8655-1F0D48A64320}"/>
              </a:ext>
            </a:extLst>
          </p:cNvPr>
          <p:cNvSpPr>
            <a:spLocks noGrp="1"/>
          </p:cNvSpPr>
          <p:nvPr>
            <p:ph type="title"/>
          </p:nvPr>
        </p:nvSpPr>
        <p:spPr>
          <a:xfrm>
            <a:off x="643466" y="643467"/>
            <a:ext cx="5452529" cy="3569242"/>
          </a:xfrm>
        </p:spPr>
        <p:txBody>
          <a:bodyPr vert="horz" lIns="91440" tIns="45720" rIns="91440" bIns="45720" rtlCol="0" anchor="t">
            <a:normAutofit fontScale="90000"/>
          </a:bodyPr>
          <a:lstStyle/>
          <a:p>
            <a:r>
              <a:rPr lang="en-US" sz="4800" dirty="0">
                <a:solidFill>
                  <a:schemeClr val="bg1"/>
                </a:solidFill>
              </a:rPr>
              <a:t>But bob knows what to do! </a:t>
            </a:r>
            <a:br>
              <a:rPr lang="en-US" sz="4800" dirty="0">
                <a:solidFill>
                  <a:schemeClr val="bg1"/>
                </a:solidFill>
              </a:rPr>
            </a:br>
            <a:br>
              <a:rPr lang="en-US" sz="4800" dirty="0">
                <a:solidFill>
                  <a:schemeClr val="bg1"/>
                </a:solidFill>
              </a:rPr>
            </a:br>
            <a:r>
              <a:rPr lang="en-US" sz="4800" dirty="0">
                <a:solidFill>
                  <a:schemeClr val="bg1"/>
                </a:solidFill>
              </a:rPr>
              <a:t>he’s a statistician!</a:t>
            </a:r>
          </a:p>
        </p:txBody>
      </p:sp>
    </p:spTree>
    <p:extLst>
      <p:ext uri="{BB962C8B-B14F-4D97-AF65-F5344CB8AC3E}">
        <p14:creationId xmlns:p14="http://schemas.microsoft.com/office/powerpoint/2010/main" val="206025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3D881-1F46-42E3-9679-4F6471D50016}"/>
              </a:ext>
            </a:extLst>
          </p:cNvPr>
          <p:cNvSpPr>
            <a:spLocks noGrp="1"/>
          </p:cNvSpPr>
          <p:nvPr>
            <p:ph type="title"/>
          </p:nvPr>
        </p:nvSpPr>
        <p:spPr/>
        <p:txBody>
          <a:bodyPr/>
          <a:lstStyle/>
          <a:p>
            <a:r>
              <a:rPr lang="nb-NO" i="1" dirty="0"/>
              <a:t>P</a:t>
            </a:r>
            <a:r>
              <a:rPr lang="nb-NO" dirty="0"/>
              <a:t>-</a:t>
            </a:r>
            <a:r>
              <a:rPr lang="nb-NO" dirty="0" err="1"/>
              <a:t>values</a:t>
            </a:r>
            <a:endParaRPr lang="nb-NO" dirty="0"/>
          </a:p>
        </p:txBody>
      </p:sp>
      <p:sp>
        <p:nvSpPr>
          <p:cNvPr id="3" name="Content Placeholder 2">
            <a:extLst>
              <a:ext uri="{FF2B5EF4-FFF2-40B4-BE49-F238E27FC236}">
                <a16:creationId xmlns:a16="http://schemas.microsoft.com/office/drawing/2014/main" id="{1A38E135-AA43-4D5F-A33B-A9F46B024614}"/>
              </a:ext>
            </a:extLst>
          </p:cNvPr>
          <p:cNvSpPr>
            <a:spLocks noGrp="1"/>
          </p:cNvSpPr>
          <p:nvPr>
            <p:ph idx="1"/>
          </p:nvPr>
        </p:nvSpPr>
        <p:spPr>
          <a:xfrm>
            <a:off x="294144" y="1890876"/>
            <a:ext cx="5277982" cy="4765700"/>
          </a:xfrm>
        </p:spPr>
        <p:txBody>
          <a:bodyPr/>
          <a:lstStyle/>
          <a:p>
            <a:pPr marL="418950" indent="-285750">
              <a:buFont typeface="Arial" panose="020B0604020202020204" pitchFamily="34" charset="0"/>
              <a:buChar char="•"/>
            </a:pPr>
            <a:r>
              <a:rPr lang="en-US" dirty="0"/>
              <a:t>“[The] </a:t>
            </a:r>
            <a:r>
              <a:rPr lang="en-US" i="1" dirty="0"/>
              <a:t>p</a:t>
            </a:r>
            <a:r>
              <a:rPr lang="en-US" dirty="0"/>
              <a:t>-value is the probability of obtaining test results at least as extreme as the results actually observed, under the assumption that the null hypothesis is correct.” </a:t>
            </a:r>
            <a:r>
              <a:rPr lang="en-US" dirty="0">
                <a:hlinkClick r:id="rId2"/>
              </a:rPr>
              <a:t>Wikipedia</a:t>
            </a:r>
            <a:endParaRPr lang="en-US" dirty="0"/>
          </a:p>
          <a:p>
            <a:pPr marL="742950" lvl="1" indent="-285750">
              <a:buFont typeface="Arial" panose="020B0604020202020204" pitchFamily="34" charset="0"/>
              <a:buChar char="•"/>
            </a:pPr>
            <a:r>
              <a:rPr lang="en-US" dirty="0"/>
              <a:t>Don’t simplify this definition! </a:t>
            </a:r>
          </a:p>
          <a:p>
            <a:pPr marL="742950" lvl="1" indent="-285750">
              <a:buFont typeface="Arial" panose="020B0604020202020204" pitchFamily="34" charset="0"/>
              <a:buChar char="•"/>
            </a:pPr>
            <a:r>
              <a:rPr lang="en-US" dirty="0"/>
              <a:t>Don’t formulate it in your own words!</a:t>
            </a:r>
          </a:p>
          <a:p>
            <a:pPr marL="742950" lvl="1" indent="-285750">
              <a:buFont typeface="Arial" panose="020B0604020202020204" pitchFamily="34" charset="0"/>
              <a:buChar char="•"/>
            </a:pPr>
            <a:r>
              <a:rPr lang="en-US" dirty="0"/>
              <a:t>If asked for a definition, give this one!</a:t>
            </a:r>
          </a:p>
          <a:p>
            <a:pPr marL="418950" indent="-285750">
              <a:buFont typeface="Arial" panose="020B0604020202020204" pitchFamily="34" charset="0"/>
              <a:buChar char="•"/>
            </a:pPr>
            <a:r>
              <a:rPr lang="en-US" dirty="0"/>
              <a:t>Don’t get yourself in trouble over the definition of a p-value!</a:t>
            </a:r>
          </a:p>
          <a:p>
            <a:endParaRPr lang="nb-NO"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650ABB-5A10-4B94-899A-4D3AF6E4C96A}"/>
                  </a:ext>
                </a:extLst>
              </p:cNvPr>
              <p:cNvSpPr txBox="1"/>
              <p:nvPr/>
            </p:nvSpPr>
            <p:spPr>
              <a:xfrm>
                <a:off x="5753100" y="4551626"/>
                <a:ext cx="5600700"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b-NO" sz="5400" b="0" i="1" smtClean="0">
                          <a:latin typeface="Cambria Math" panose="02040503050406030204" pitchFamily="18" charset="0"/>
                        </a:rPr>
                        <m:t>𝑝</m:t>
                      </m:r>
                      <m:r>
                        <a:rPr lang="nb-NO" sz="5400" b="0" i="1" smtClean="0">
                          <a:latin typeface="Cambria Math" panose="02040503050406030204" pitchFamily="18" charset="0"/>
                        </a:rPr>
                        <m:t>=</m:t>
                      </m:r>
                      <m:r>
                        <a:rPr lang="nb-NO" sz="5400" b="0" i="1" smtClean="0">
                          <a:latin typeface="Cambria Math" panose="02040503050406030204" pitchFamily="18" charset="0"/>
                        </a:rPr>
                        <m:t>𝑃</m:t>
                      </m:r>
                      <m:r>
                        <a:rPr lang="nb-NO" sz="5400" b="0" i="1" smtClean="0">
                          <a:latin typeface="Cambria Math" panose="02040503050406030204" pitchFamily="18" charset="0"/>
                        </a:rPr>
                        <m:t>(</m:t>
                      </m:r>
                      <m:r>
                        <a:rPr lang="nb-NO" sz="5400" b="0" i="1" smtClean="0">
                          <a:latin typeface="Cambria Math" panose="02040503050406030204" pitchFamily="18" charset="0"/>
                        </a:rPr>
                        <m:t>𝑇</m:t>
                      </m:r>
                      <m:r>
                        <a:rPr lang="nb-NO" sz="5400" b="0" i="1" smtClean="0">
                          <a:latin typeface="Cambria Math" panose="02040503050406030204" pitchFamily="18" charset="0"/>
                        </a:rPr>
                        <m:t>≥</m:t>
                      </m:r>
                      <m:r>
                        <a:rPr lang="nb-NO" sz="5400" b="0" i="1" smtClean="0">
                          <a:latin typeface="Cambria Math" panose="02040503050406030204" pitchFamily="18" charset="0"/>
                        </a:rPr>
                        <m:t>𝑡</m:t>
                      </m:r>
                      <m:r>
                        <a:rPr lang="nb-NO" sz="5400" b="0" i="1" smtClean="0">
                          <a:latin typeface="Cambria Math" panose="02040503050406030204" pitchFamily="18" charset="0"/>
                        </a:rPr>
                        <m:t>∣</m:t>
                      </m:r>
                      <m:sSub>
                        <m:sSubPr>
                          <m:ctrlPr>
                            <a:rPr lang="nb-NO" sz="5400" b="0" i="1" smtClean="0">
                              <a:latin typeface="Cambria Math" panose="02040503050406030204" pitchFamily="18" charset="0"/>
                            </a:rPr>
                          </m:ctrlPr>
                        </m:sSubPr>
                        <m:e>
                          <m:r>
                            <a:rPr lang="nb-NO" sz="5400" b="0" i="1" smtClean="0">
                              <a:latin typeface="Cambria Math" panose="02040503050406030204" pitchFamily="18" charset="0"/>
                            </a:rPr>
                            <m:t>𝐻</m:t>
                          </m:r>
                        </m:e>
                        <m:sub>
                          <m:r>
                            <a:rPr lang="nb-NO" sz="5400" b="0" i="1" smtClean="0">
                              <a:latin typeface="Cambria Math" panose="02040503050406030204" pitchFamily="18" charset="0"/>
                            </a:rPr>
                            <m:t>0</m:t>
                          </m:r>
                        </m:sub>
                      </m:sSub>
                      <m:r>
                        <a:rPr lang="nb-NO" sz="5400" b="0" i="1" smtClean="0">
                          <a:latin typeface="Cambria Math" panose="02040503050406030204" pitchFamily="18" charset="0"/>
                        </a:rPr>
                        <m:t>)</m:t>
                      </m:r>
                    </m:oMath>
                  </m:oMathPara>
                </a14:m>
                <a:endParaRPr lang="nb-NO" sz="5400" dirty="0"/>
              </a:p>
            </p:txBody>
          </p:sp>
        </mc:Choice>
        <mc:Fallback xmlns="">
          <p:sp>
            <p:nvSpPr>
              <p:cNvPr id="4" name="TextBox 3">
                <a:extLst>
                  <a:ext uri="{FF2B5EF4-FFF2-40B4-BE49-F238E27FC236}">
                    <a16:creationId xmlns:a16="http://schemas.microsoft.com/office/drawing/2014/main" id="{09650ABB-5A10-4B94-899A-4D3AF6E4C96A}"/>
                  </a:ext>
                </a:extLst>
              </p:cNvPr>
              <p:cNvSpPr txBox="1">
                <a:spLocks noRot="1" noChangeAspect="1" noMove="1" noResize="1" noEditPoints="1" noAdjustHandles="1" noChangeArrowheads="1" noChangeShapeType="1" noTextEdit="1"/>
              </p:cNvSpPr>
              <p:nvPr/>
            </p:nvSpPr>
            <p:spPr>
              <a:xfrm>
                <a:off x="5753100" y="4551626"/>
                <a:ext cx="5600700" cy="830997"/>
              </a:xfrm>
              <a:prstGeom prst="rect">
                <a:avLst/>
              </a:prstGeom>
              <a:blipFill>
                <a:blip r:embed="rId3"/>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2B568D-31A7-4848-9D8E-1FD23C682E73}"/>
                  </a:ext>
                </a:extLst>
              </p:cNvPr>
              <p:cNvSpPr txBox="1"/>
              <p:nvPr/>
            </p:nvSpPr>
            <p:spPr>
              <a:xfrm>
                <a:off x="6096000" y="2647949"/>
                <a:ext cx="4648200" cy="1200329"/>
              </a:xfrm>
              <a:prstGeom prst="rect">
                <a:avLst/>
              </a:prstGeom>
              <a:noFill/>
            </p:spPr>
            <p:txBody>
              <a:bodyPr wrap="square" rtlCol="0">
                <a:spAutoFit/>
              </a:bodyPr>
              <a:lstStyle/>
              <a:p>
                <a14:m>
                  <m:oMath xmlns:m="http://schemas.openxmlformats.org/officeDocument/2006/math">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𝐻</m:t>
                        </m:r>
                      </m:e>
                      <m:sub>
                        <m:r>
                          <a:rPr lang="nb-NO" sz="2400" b="0" i="1" smtClean="0">
                            <a:latin typeface="Cambria Math" panose="02040503050406030204" pitchFamily="18" charset="0"/>
                          </a:rPr>
                          <m:t>0</m:t>
                        </m:r>
                      </m:sub>
                    </m:sSub>
                    <m:r>
                      <a:rPr lang="nb-NO" sz="2400" b="0" i="1" smtClean="0">
                        <a:latin typeface="Cambria Math" panose="02040503050406030204" pitchFamily="18" charset="0"/>
                      </a:rPr>
                      <m:t>:</m:t>
                    </m:r>
                  </m:oMath>
                </a14:m>
                <a:r>
                  <a:rPr lang="nb-NO" sz="2400" dirty="0"/>
                  <a:t> The true </a:t>
                </a:r>
                <a:r>
                  <a:rPr lang="nb-NO" sz="2400" dirty="0" err="1"/>
                  <a:t>slope</a:t>
                </a:r>
                <a:r>
                  <a:rPr lang="nb-NO" sz="2400" dirty="0"/>
                  <a:t> is </a:t>
                </a:r>
                <a14:m>
                  <m:oMath xmlns:m="http://schemas.openxmlformats.org/officeDocument/2006/math">
                    <m:r>
                      <a:rPr lang="nb-NO" sz="2400" b="0" i="1" smtClean="0">
                        <a:latin typeface="Cambria Math" panose="02040503050406030204" pitchFamily="18" charset="0"/>
                      </a:rPr>
                      <m:t>𝑎</m:t>
                    </m:r>
                    <m:r>
                      <a:rPr lang="nb-NO" sz="2400" b="0" i="1" smtClean="0">
                        <a:latin typeface="Cambria Math" panose="02040503050406030204" pitchFamily="18" charset="0"/>
                      </a:rPr>
                      <m:t>=0.</m:t>
                    </m:r>
                  </m:oMath>
                </a14:m>
                <a:endParaRPr lang="nb-NO" sz="2400" b="0" dirty="0"/>
              </a:p>
              <a:p>
                <a14:m>
                  <m:oMath xmlns:m="http://schemas.openxmlformats.org/officeDocument/2006/math">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𝐻</m:t>
                        </m:r>
                      </m:e>
                      <m:sub>
                        <m:r>
                          <a:rPr lang="nb-NO" sz="2400" b="0" i="1" smtClean="0">
                            <a:latin typeface="Cambria Math" panose="02040503050406030204" pitchFamily="18" charset="0"/>
                          </a:rPr>
                          <m:t>𝑎</m:t>
                        </m:r>
                      </m:sub>
                    </m:sSub>
                    <m:r>
                      <a:rPr lang="nb-NO" sz="2400" b="0" i="1" smtClean="0">
                        <a:latin typeface="Cambria Math" panose="02040503050406030204" pitchFamily="18" charset="0"/>
                      </a:rPr>
                      <m:t>:</m:t>
                    </m:r>
                  </m:oMath>
                </a14:m>
                <a:r>
                  <a:rPr lang="nb-NO" sz="2400" dirty="0"/>
                  <a:t> The true </a:t>
                </a:r>
                <a:r>
                  <a:rPr lang="nb-NO" sz="2400" dirty="0" err="1"/>
                  <a:t>slope</a:t>
                </a:r>
                <a:r>
                  <a:rPr lang="nb-NO" sz="2400" dirty="0"/>
                  <a:t> </a:t>
                </a:r>
                <a:r>
                  <a:rPr lang="nb-NO" sz="2400" dirty="0" err="1"/>
                  <a:t>isn’t</a:t>
                </a:r>
                <a:r>
                  <a:rPr lang="nb-NO" sz="2400" dirty="0"/>
                  <a:t> </a:t>
                </a:r>
                <a14:m>
                  <m:oMath xmlns:m="http://schemas.openxmlformats.org/officeDocument/2006/math">
                    <m:r>
                      <a:rPr lang="nb-NO" sz="2400" b="0" i="1" smtClean="0">
                        <a:latin typeface="Cambria Math" panose="02040503050406030204" pitchFamily="18" charset="0"/>
                      </a:rPr>
                      <m:t>𝑎</m:t>
                    </m:r>
                    <m:r>
                      <a:rPr lang="nb-NO" sz="2400" b="0" i="1" smtClean="0">
                        <a:latin typeface="Cambria Math" panose="02040503050406030204" pitchFamily="18" charset="0"/>
                      </a:rPr>
                      <m:t>=0</m:t>
                    </m:r>
                  </m:oMath>
                </a14:m>
                <a:r>
                  <a:rPr lang="nb-NO" sz="2400" b="0" dirty="0"/>
                  <a:t>!</a:t>
                </a:r>
              </a:p>
              <a:p>
                <a:endParaRPr lang="nb-NO" sz="2400" b="0" dirty="0"/>
              </a:p>
            </p:txBody>
          </p:sp>
        </mc:Choice>
        <mc:Fallback xmlns="">
          <p:sp>
            <p:nvSpPr>
              <p:cNvPr id="5" name="TextBox 4">
                <a:extLst>
                  <a:ext uri="{FF2B5EF4-FFF2-40B4-BE49-F238E27FC236}">
                    <a16:creationId xmlns:a16="http://schemas.microsoft.com/office/drawing/2014/main" id="{132B568D-31A7-4848-9D8E-1FD23C682E73}"/>
                  </a:ext>
                </a:extLst>
              </p:cNvPr>
              <p:cNvSpPr txBox="1">
                <a:spLocks noRot="1" noChangeAspect="1" noMove="1" noResize="1" noEditPoints="1" noAdjustHandles="1" noChangeArrowheads="1" noChangeShapeType="1" noTextEdit="1"/>
              </p:cNvSpPr>
              <p:nvPr/>
            </p:nvSpPr>
            <p:spPr>
              <a:xfrm>
                <a:off x="6096000" y="2647949"/>
                <a:ext cx="4648200" cy="1200329"/>
              </a:xfrm>
              <a:prstGeom prst="rect">
                <a:avLst/>
              </a:prstGeom>
              <a:blipFill>
                <a:blip r:embed="rId5"/>
                <a:stretch>
                  <a:fillRect l="-262" t="-3553"/>
                </a:stretch>
              </a:blipFill>
            </p:spPr>
            <p:txBody>
              <a:bodyPr/>
              <a:lstStyle/>
              <a:p>
                <a:r>
                  <a:rPr lang="nb-NO">
                    <a:noFill/>
                  </a:rPr>
                  <a:t> </a:t>
                </a:r>
              </a:p>
            </p:txBody>
          </p:sp>
        </mc:Fallback>
      </mc:AlternateContent>
    </p:spTree>
    <p:extLst>
      <p:ext uri="{BB962C8B-B14F-4D97-AF65-F5344CB8AC3E}">
        <p14:creationId xmlns:p14="http://schemas.microsoft.com/office/powerpoint/2010/main" val="2075341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FD66E-3662-4416-AF52-BE5D12E14E35}"/>
              </a:ext>
            </a:extLst>
          </p:cNvPr>
          <p:cNvSpPr>
            <a:spLocks noGrp="1"/>
          </p:cNvSpPr>
          <p:nvPr>
            <p:ph type="title"/>
          </p:nvPr>
        </p:nvSpPr>
        <p:spPr>
          <a:xfrm>
            <a:off x="638620" y="863695"/>
            <a:ext cx="3511233" cy="3779995"/>
          </a:xfrm>
        </p:spPr>
        <p:txBody>
          <a:bodyPr vert="horz" lIns="91440" tIns="45720" rIns="91440" bIns="45720" rtlCol="0" anchor="ctr">
            <a:normAutofit/>
          </a:bodyPr>
          <a:lstStyle/>
          <a:p>
            <a:pPr>
              <a:lnSpc>
                <a:spcPct val="90000"/>
              </a:lnSpc>
            </a:pPr>
            <a:r>
              <a:rPr lang="en-US" sz="3600" dirty="0">
                <a:solidFill>
                  <a:schemeClr val="tx1"/>
                </a:solidFill>
              </a:rPr>
              <a:t>«If my null-hypothesis, that Alice is lying, is true, are these results probable?»</a:t>
            </a:r>
          </a:p>
        </p:txBody>
      </p:sp>
      <p:pic>
        <p:nvPicPr>
          <p:cNvPr id="5" name="Content Placeholder 4" descr="A picture containing person, young, child&#10;&#10;Description automatically generated">
            <a:extLst>
              <a:ext uri="{FF2B5EF4-FFF2-40B4-BE49-F238E27FC236}">
                <a16:creationId xmlns:a16="http://schemas.microsoft.com/office/drawing/2014/main" id="{906E18BD-28D4-4DE9-A434-4183967E455A}"/>
              </a:ext>
            </a:extLst>
          </p:cNvPr>
          <p:cNvPicPr>
            <a:picLocks noGrp="1" noChangeAspect="1"/>
          </p:cNvPicPr>
          <p:nvPr>
            <p:ph idx="1"/>
          </p:nvPr>
        </p:nvPicPr>
        <p:blipFill rotWithShape="1">
          <a:blip r:embed="rId2"/>
          <a:srcRect t="10382" r="-1" b="-1"/>
          <a:stretch/>
        </p:blipFill>
        <p:spPr>
          <a:xfrm>
            <a:off x="4654295" y="10"/>
            <a:ext cx="7537705" cy="6857990"/>
          </a:xfrm>
          <a:prstGeom prst="rect">
            <a:avLst/>
          </a:prstGeom>
        </p:spPr>
      </p:pic>
    </p:spTree>
    <p:extLst>
      <p:ext uri="{BB962C8B-B14F-4D97-AF65-F5344CB8AC3E}">
        <p14:creationId xmlns:p14="http://schemas.microsoft.com/office/powerpoint/2010/main" val="3996393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4FBDE0D-3EA3-4941-99A1-446B71A2F647}"/>
              </a:ext>
            </a:extLst>
          </p:cNvPr>
          <p:cNvSpPr txBox="1"/>
          <p:nvPr/>
        </p:nvSpPr>
        <p:spPr>
          <a:xfrm>
            <a:off x="348056" y="134313"/>
            <a:ext cx="7693654" cy="1477328"/>
          </a:xfrm>
          <a:prstGeom prst="rect">
            <a:avLst/>
          </a:prstGeom>
          <a:noFill/>
        </p:spPr>
        <p:txBody>
          <a:bodyPr wrap="square">
            <a:spAutoFit/>
          </a:bodyPr>
          <a:lstStyle/>
          <a:p>
            <a:br>
              <a:rPr lang="nb-NO" b="0" dirty="0">
                <a:solidFill>
                  <a:srgbClr val="000000"/>
                </a:solidFill>
                <a:effectLst/>
                <a:latin typeface="Consolas" panose="020B0609020204030204" pitchFamily="49" charset="0"/>
              </a:rPr>
            </a:br>
            <a:br>
              <a:rPr lang="nb-NO" b="0" dirty="0">
                <a:solidFill>
                  <a:srgbClr val="000000"/>
                </a:solidFill>
                <a:effectLst/>
                <a:latin typeface="Consolas" panose="020B0609020204030204" pitchFamily="49" charset="0"/>
              </a:rPr>
            </a:br>
            <a:r>
              <a:rPr lang="nb-NO" b="0" dirty="0">
                <a:solidFill>
                  <a:srgbClr val="008000"/>
                </a:solidFill>
                <a:effectLst/>
                <a:latin typeface="Consolas" panose="020B0609020204030204" pitchFamily="49" charset="0"/>
              </a:rPr>
              <a:t># p-</a:t>
            </a:r>
            <a:r>
              <a:rPr lang="nb-NO" b="0" dirty="0" err="1">
                <a:solidFill>
                  <a:srgbClr val="008000"/>
                </a:solidFill>
                <a:effectLst/>
                <a:latin typeface="Consolas" panose="020B0609020204030204" pitchFamily="49" charset="0"/>
              </a:rPr>
              <a:t>value</a:t>
            </a:r>
            <a:endParaRPr lang="nb-NO" b="0" dirty="0">
              <a:solidFill>
                <a:srgbClr val="000000"/>
              </a:solidFill>
              <a:effectLst/>
              <a:latin typeface="Consolas" panose="020B0609020204030204" pitchFamily="49" charset="0"/>
            </a:endParaRPr>
          </a:p>
          <a:p>
            <a:r>
              <a:rPr lang="nb-NO" b="0" dirty="0">
                <a:solidFill>
                  <a:srgbClr val="001080"/>
                </a:solidFill>
                <a:effectLst/>
                <a:latin typeface="Consolas" panose="020B0609020204030204" pitchFamily="49" charset="0"/>
              </a:rPr>
              <a:t>res</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smf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ols</a:t>
            </a:r>
            <a:r>
              <a:rPr lang="nb-NO" b="0" dirty="0">
                <a:solidFill>
                  <a:srgbClr val="000000"/>
                </a:solidFill>
                <a:effectLst/>
                <a:latin typeface="Consolas" panose="020B0609020204030204" pitchFamily="49" charset="0"/>
              </a:rPr>
              <a:t>(</a:t>
            </a:r>
            <a:r>
              <a:rPr lang="nb-NO" b="0" dirty="0">
                <a:solidFill>
                  <a:srgbClr val="A31515"/>
                </a:solidFill>
                <a:effectLst/>
                <a:latin typeface="Consolas" panose="020B0609020204030204" pitchFamily="49" charset="0"/>
              </a:rPr>
              <a:t>"y ~ x"</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data</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pd</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DataFrame</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T</a:t>
            </a:r>
            <a:r>
              <a:rPr lang="nb-NO" b="0" dirty="0">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fit</a:t>
            </a:r>
            <a:r>
              <a:rPr lang="nb-NO" b="0" dirty="0">
                <a:solidFill>
                  <a:srgbClr val="000000"/>
                </a:solidFill>
                <a:effectLst/>
                <a:latin typeface="Consolas" panose="020B0609020204030204" pitchFamily="49" charset="0"/>
              </a:rPr>
              <a:t>()</a:t>
            </a:r>
          </a:p>
          <a:p>
            <a:r>
              <a:rPr lang="nb-NO" b="0" dirty="0" err="1">
                <a:solidFill>
                  <a:srgbClr val="001080"/>
                </a:solidFill>
                <a:effectLst/>
                <a:latin typeface="Consolas" panose="020B0609020204030204" pitchFamily="49" charset="0"/>
              </a:rPr>
              <a:t>res</a:t>
            </a:r>
            <a:r>
              <a:rPr lang="nb-NO" b="0" dirty="0" err="1">
                <a:solidFill>
                  <a:srgbClr val="000000"/>
                </a:solidFill>
                <a:effectLst/>
                <a:latin typeface="Consolas" panose="020B0609020204030204" pitchFamily="49" charset="0"/>
              </a:rPr>
              <a:t>.summary</a:t>
            </a:r>
            <a:r>
              <a:rPr lang="nb-NO" b="0" dirty="0">
                <a:solidFill>
                  <a:srgbClr val="000000"/>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C807D686-5129-450B-A548-3D89AADDB9DC}"/>
              </a:ext>
            </a:extLst>
          </p:cNvPr>
          <p:cNvSpPr txBox="1"/>
          <p:nvPr/>
        </p:nvSpPr>
        <p:spPr>
          <a:xfrm>
            <a:off x="3452419" y="1410355"/>
            <a:ext cx="14001750" cy="5447645"/>
          </a:xfrm>
          <a:prstGeom prst="rect">
            <a:avLst/>
          </a:prstGeom>
          <a:noFill/>
        </p:spPr>
        <p:txBody>
          <a:bodyPr wrap="square">
            <a:spAutoFit/>
          </a:bodyPr>
          <a:lstStyle/>
          <a:p>
            <a:r>
              <a:rPr lang="nb-NO" sz="1200" dirty="0">
                <a:latin typeface="Courier New" panose="02070309020205020404" pitchFamily="49" charset="0"/>
                <a:cs typeface="Courier New" panose="02070309020205020404" pitchFamily="49" charset="0"/>
              </a:rPr>
              <a:t>&gt;&gt;&gt; </a:t>
            </a:r>
            <a:r>
              <a:rPr lang="nb-NO" sz="1200" dirty="0" err="1">
                <a:latin typeface="Courier New" panose="02070309020205020404" pitchFamily="49" charset="0"/>
                <a:cs typeface="Courier New" panose="02070309020205020404" pitchFamily="49" charset="0"/>
              </a:rPr>
              <a:t>res.summary</a:t>
            </a:r>
            <a:r>
              <a:rPr lang="nb-NO" sz="1200" dirty="0">
                <a:latin typeface="Courier New" panose="02070309020205020404" pitchFamily="49" charset="0"/>
                <a:cs typeface="Courier New" panose="02070309020205020404" pitchFamily="49" charset="0"/>
              </a:rPr>
              <a:t>()</a:t>
            </a:r>
          </a:p>
          <a:p>
            <a:r>
              <a:rPr lang="nb-NO" sz="1200" dirty="0">
                <a:latin typeface="Courier New" panose="02070309020205020404" pitchFamily="49" charset="0"/>
                <a:cs typeface="Courier New" panose="02070309020205020404" pitchFamily="49" charset="0"/>
              </a:rPr>
              <a:t>&lt;</a:t>
            </a:r>
            <a:r>
              <a:rPr lang="nb-NO" sz="1200" dirty="0" err="1">
                <a:latin typeface="Courier New" panose="02070309020205020404" pitchFamily="49" charset="0"/>
                <a:cs typeface="Courier New" panose="02070309020205020404" pitchFamily="49" charset="0"/>
              </a:rPr>
              <a:t>class</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statsmodels.iolib.summary.Summary</a:t>
            </a:r>
            <a:r>
              <a:rPr lang="nb-NO" sz="1200" dirty="0">
                <a:latin typeface="Courier New" panose="02070309020205020404" pitchFamily="49" charset="0"/>
                <a:cs typeface="Courier New" panose="02070309020205020404" pitchFamily="49" charset="0"/>
              </a:rPr>
              <a:t>'&gt;</a:t>
            </a:r>
          </a:p>
          <a:p>
            <a:r>
              <a:rPr lang="nb-NO" sz="1200" dirty="0">
                <a:latin typeface="Courier New" panose="02070309020205020404" pitchFamily="49" charset="0"/>
                <a:cs typeface="Courier New" panose="02070309020205020404" pitchFamily="49" charset="0"/>
              </a:rPr>
              <a:t>"""</a:t>
            </a:r>
          </a:p>
          <a:p>
            <a:r>
              <a:rPr lang="nb-NO" sz="1200" dirty="0">
                <a:latin typeface="Courier New" panose="02070309020205020404" pitchFamily="49" charset="0"/>
                <a:cs typeface="Courier New" panose="02070309020205020404" pitchFamily="49" charset="0"/>
              </a:rPr>
              <a:t>                            OLS </a:t>
            </a:r>
            <a:r>
              <a:rPr lang="nb-NO" sz="1200" dirty="0" err="1">
                <a:latin typeface="Courier New" panose="02070309020205020404" pitchFamily="49" charset="0"/>
                <a:cs typeface="Courier New" panose="02070309020205020404" pitchFamily="49" charset="0"/>
              </a:rPr>
              <a:t>Regression</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Results</a:t>
            </a:r>
            <a:endParaRPr lang="nb-NO" sz="1200" dirty="0">
              <a:latin typeface="Courier New" panose="02070309020205020404" pitchFamily="49" charset="0"/>
              <a:cs typeface="Courier New" panose="02070309020205020404" pitchFamily="49" charset="0"/>
            </a:endParaRPr>
          </a:p>
          <a:p>
            <a:r>
              <a:rPr lang="nb-NO" sz="1200" dirty="0">
                <a:latin typeface="Courier New" panose="02070309020205020404" pitchFamily="49" charset="0"/>
                <a:cs typeface="Courier New" panose="02070309020205020404" pitchFamily="49" charset="0"/>
              </a:rPr>
              <a:t>==============================================================================</a:t>
            </a:r>
          </a:p>
          <a:p>
            <a:r>
              <a:rPr lang="nb-NO" sz="1200" dirty="0">
                <a:latin typeface="Courier New" panose="02070309020205020404" pitchFamily="49" charset="0"/>
                <a:cs typeface="Courier New" panose="02070309020205020404" pitchFamily="49" charset="0"/>
              </a:rPr>
              <a:t>Dep. Variable:                      y   R-</a:t>
            </a:r>
            <a:r>
              <a:rPr lang="nb-NO" sz="1200" dirty="0" err="1">
                <a:latin typeface="Courier New" panose="02070309020205020404" pitchFamily="49" charset="0"/>
                <a:cs typeface="Courier New" panose="02070309020205020404" pitchFamily="49" charset="0"/>
              </a:rPr>
              <a:t>squared</a:t>
            </a:r>
            <a:r>
              <a:rPr lang="nb-NO" sz="1200" dirty="0">
                <a:latin typeface="Courier New" panose="02070309020205020404" pitchFamily="49" charset="0"/>
                <a:cs typeface="Courier New" panose="02070309020205020404" pitchFamily="49" charset="0"/>
              </a:rPr>
              <a:t>:                       0.028</a:t>
            </a:r>
          </a:p>
          <a:p>
            <a:r>
              <a:rPr lang="nb-NO" sz="1200" dirty="0">
                <a:latin typeface="Courier New" panose="02070309020205020404" pitchFamily="49" charset="0"/>
                <a:cs typeface="Courier New" panose="02070309020205020404" pitchFamily="49" charset="0"/>
              </a:rPr>
              <a:t>Model:                            OLS   Adj. R-</a:t>
            </a:r>
            <a:r>
              <a:rPr lang="nb-NO" sz="1200" dirty="0" err="1">
                <a:latin typeface="Courier New" panose="02070309020205020404" pitchFamily="49" charset="0"/>
                <a:cs typeface="Courier New" panose="02070309020205020404" pitchFamily="49" charset="0"/>
              </a:rPr>
              <a:t>squared</a:t>
            </a:r>
            <a:r>
              <a:rPr lang="nb-NO" sz="1200" dirty="0">
                <a:latin typeface="Courier New" panose="02070309020205020404" pitchFamily="49" charset="0"/>
                <a:cs typeface="Courier New" panose="02070309020205020404" pitchFamily="49" charset="0"/>
              </a:rPr>
              <a:t>:                 -0.026</a:t>
            </a:r>
          </a:p>
          <a:p>
            <a:r>
              <a:rPr lang="nb-NO" sz="1200" dirty="0">
                <a:latin typeface="Courier New" panose="02070309020205020404" pitchFamily="49" charset="0"/>
                <a:cs typeface="Courier New" panose="02070309020205020404" pitchFamily="49" charset="0"/>
              </a:rPr>
              <a:t>Method:                 </a:t>
            </a:r>
            <a:r>
              <a:rPr lang="nb-NO" sz="1200" dirty="0" err="1">
                <a:latin typeface="Courier New" panose="02070309020205020404" pitchFamily="49" charset="0"/>
                <a:cs typeface="Courier New" panose="02070309020205020404" pitchFamily="49" charset="0"/>
              </a:rPr>
              <a:t>Least</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Squares</a:t>
            </a:r>
            <a:r>
              <a:rPr lang="nb-NO" sz="1200" dirty="0">
                <a:latin typeface="Courier New" panose="02070309020205020404" pitchFamily="49" charset="0"/>
                <a:cs typeface="Courier New" panose="02070309020205020404" pitchFamily="49" charset="0"/>
              </a:rPr>
              <a:t>   F-</a:t>
            </a:r>
            <a:r>
              <a:rPr lang="nb-NO" sz="1200" dirty="0" err="1">
                <a:latin typeface="Courier New" panose="02070309020205020404" pitchFamily="49" charset="0"/>
                <a:cs typeface="Courier New" panose="02070309020205020404" pitchFamily="49" charset="0"/>
              </a:rPr>
              <a:t>statistic</a:t>
            </a:r>
            <a:r>
              <a:rPr lang="nb-NO" sz="1200" dirty="0">
                <a:latin typeface="Courier New" panose="02070309020205020404" pitchFamily="49" charset="0"/>
                <a:cs typeface="Courier New" panose="02070309020205020404" pitchFamily="49" charset="0"/>
              </a:rPr>
              <a:t>:                    0.5106</a:t>
            </a:r>
          </a:p>
          <a:p>
            <a:r>
              <a:rPr lang="nb-NO" sz="1200" dirty="0">
                <a:latin typeface="Courier New" panose="02070309020205020404" pitchFamily="49" charset="0"/>
                <a:cs typeface="Courier New" panose="02070309020205020404" pitchFamily="49" charset="0"/>
              </a:rPr>
              <a:t>Date:                Tue, 07 </a:t>
            </a:r>
            <a:r>
              <a:rPr lang="nb-NO" sz="1200" dirty="0" err="1">
                <a:latin typeface="Courier New" panose="02070309020205020404" pitchFamily="49" charset="0"/>
                <a:cs typeface="Courier New" panose="02070309020205020404" pitchFamily="49" charset="0"/>
              </a:rPr>
              <a:t>Sep</a:t>
            </a:r>
            <a:r>
              <a:rPr lang="nb-NO" sz="1200" dirty="0">
                <a:latin typeface="Courier New" panose="02070309020205020404" pitchFamily="49" charset="0"/>
                <a:cs typeface="Courier New" panose="02070309020205020404" pitchFamily="49" charset="0"/>
              </a:rPr>
              <a:t> 2021   </a:t>
            </a:r>
            <a:r>
              <a:rPr lang="nb-NO" sz="1200" dirty="0" err="1">
                <a:latin typeface="Courier New" panose="02070309020205020404" pitchFamily="49" charset="0"/>
                <a:cs typeface="Courier New" panose="02070309020205020404" pitchFamily="49" charset="0"/>
              </a:rPr>
              <a:t>Prob</a:t>
            </a:r>
            <a:r>
              <a:rPr lang="nb-NO" sz="1200" dirty="0">
                <a:latin typeface="Courier New" panose="02070309020205020404" pitchFamily="49" charset="0"/>
                <a:cs typeface="Courier New" panose="02070309020205020404" pitchFamily="49" charset="0"/>
              </a:rPr>
              <a:t> (F-</a:t>
            </a:r>
            <a:r>
              <a:rPr lang="nb-NO" sz="1200" dirty="0" err="1">
                <a:latin typeface="Courier New" panose="02070309020205020404" pitchFamily="49" charset="0"/>
                <a:cs typeface="Courier New" panose="02070309020205020404" pitchFamily="49" charset="0"/>
              </a:rPr>
              <a:t>statistic</a:t>
            </a:r>
            <a:r>
              <a:rPr lang="nb-NO" sz="1200" dirty="0">
                <a:latin typeface="Courier New" panose="02070309020205020404" pitchFamily="49" charset="0"/>
                <a:cs typeface="Courier New" panose="02070309020205020404" pitchFamily="49" charset="0"/>
              </a:rPr>
              <a:t>):              0.484</a:t>
            </a:r>
          </a:p>
          <a:p>
            <a:r>
              <a:rPr lang="nb-NO" sz="1200" dirty="0">
                <a:latin typeface="Courier New" panose="02070309020205020404" pitchFamily="49" charset="0"/>
                <a:cs typeface="Courier New" panose="02070309020205020404" pitchFamily="49" charset="0"/>
              </a:rPr>
              <a:t>Time:                        10:39:02   Log-</a:t>
            </a:r>
            <a:r>
              <a:rPr lang="nb-NO" sz="1200" dirty="0" err="1">
                <a:latin typeface="Courier New" panose="02070309020205020404" pitchFamily="49" charset="0"/>
                <a:cs typeface="Courier New" panose="02070309020205020404" pitchFamily="49" charset="0"/>
              </a:rPr>
              <a:t>Likelihood</a:t>
            </a:r>
            <a:r>
              <a:rPr lang="nb-NO" sz="1200" dirty="0">
                <a:latin typeface="Courier New" panose="02070309020205020404" pitchFamily="49" charset="0"/>
                <a:cs typeface="Courier New" panose="02070309020205020404" pitchFamily="49" charset="0"/>
              </a:rPr>
              <a:t>:                -14.596</a:t>
            </a:r>
          </a:p>
          <a:p>
            <a:r>
              <a:rPr lang="nb-NO" sz="1200" dirty="0">
                <a:latin typeface="Courier New" panose="02070309020205020404" pitchFamily="49" charset="0"/>
                <a:cs typeface="Courier New" panose="02070309020205020404" pitchFamily="49" charset="0"/>
              </a:rPr>
              <a:t>No. </a:t>
            </a:r>
            <a:r>
              <a:rPr lang="nb-NO" sz="1200" dirty="0" err="1">
                <a:latin typeface="Courier New" panose="02070309020205020404" pitchFamily="49" charset="0"/>
                <a:cs typeface="Courier New" panose="02070309020205020404" pitchFamily="49" charset="0"/>
              </a:rPr>
              <a:t>Observations</a:t>
            </a:r>
            <a:r>
              <a:rPr lang="nb-NO" sz="1200" dirty="0">
                <a:latin typeface="Courier New" panose="02070309020205020404" pitchFamily="49" charset="0"/>
                <a:cs typeface="Courier New" panose="02070309020205020404" pitchFamily="49" charset="0"/>
              </a:rPr>
              <a:t>:                  20   AIC:                             33.19</a:t>
            </a:r>
          </a:p>
          <a:p>
            <a:r>
              <a:rPr lang="nb-NO" sz="1200" dirty="0" err="1">
                <a:latin typeface="Courier New" panose="02070309020205020404" pitchFamily="49" charset="0"/>
                <a:cs typeface="Courier New" panose="02070309020205020404" pitchFamily="49" charset="0"/>
              </a:rPr>
              <a:t>Df</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Residuals</a:t>
            </a:r>
            <a:r>
              <a:rPr lang="nb-NO" sz="1200" dirty="0">
                <a:latin typeface="Courier New" panose="02070309020205020404" pitchFamily="49" charset="0"/>
                <a:cs typeface="Courier New" panose="02070309020205020404" pitchFamily="49" charset="0"/>
              </a:rPr>
              <a:t>:                      18   BIC:                             35.18</a:t>
            </a:r>
          </a:p>
          <a:p>
            <a:r>
              <a:rPr lang="nb-NO" sz="1200" dirty="0" err="1">
                <a:latin typeface="Courier New" panose="02070309020205020404" pitchFamily="49" charset="0"/>
                <a:cs typeface="Courier New" panose="02070309020205020404" pitchFamily="49" charset="0"/>
              </a:rPr>
              <a:t>Df</a:t>
            </a:r>
            <a:r>
              <a:rPr lang="nb-NO" sz="1200" dirty="0">
                <a:latin typeface="Courier New" panose="02070309020205020404" pitchFamily="49" charset="0"/>
                <a:cs typeface="Courier New" panose="02070309020205020404" pitchFamily="49" charset="0"/>
              </a:rPr>
              <a:t> Model:                           1</a:t>
            </a:r>
          </a:p>
          <a:p>
            <a:r>
              <a:rPr lang="nb-NO" sz="1200" dirty="0" err="1">
                <a:latin typeface="Courier New" panose="02070309020205020404" pitchFamily="49" charset="0"/>
                <a:cs typeface="Courier New" panose="02070309020205020404" pitchFamily="49" charset="0"/>
              </a:rPr>
              <a:t>Covariance</a:t>
            </a:r>
            <a:r>
              <a:rPr lang="nb-NO" sz="1200" dirty="0">
                <a:latin typeface="Courier New" panose="02070309020205020404" pitchFamily="49" charset="0"/>
                <a:cs typeface="Courier New" panose="02070309020205020404" pitchFamily="49" charset="0"/>
              </a:rPr>
              <a:t> Type:            nonrobust</a:t>
            </a:r>
          </a:p>
          <a:p>
            <a:r>
              <a:rPr lang="nb-NO" sz="1200" dirty="0">
                <a:latin typeface="Courier New" panose="02070309020205020404" pitchFamily="49" charset="0"/>
                <a:cs typeface="Courier New" panose="02070309020205020404" pitchFamily="49" charset="0"/>
              </a:rPr>
              <a:t>==============================================================================</a:t>
            </a:r>
          </a:p>
          <a:p>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coef</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std</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err</a:t>
            </a:r>
            <a:r>
              <a:rPr lang="nb-NO" sz="1200" dirty="0">
                <a:latin typeface="Courier New" panose="02070309020205020404" pitchFamily="49" charset="0"/>
                <a:cs typeface="Courier New" panose="02070309020205020404" pitchFamily="49" charset="0"/>
              </a:rPr>
              <a:t>          t      P&gt;|t|      [0.025      0.975]</a:t>
            </a:r>
          </a:p>
          <a:p>
            <a:r>
              <a:rPr lang="nb-NO" sz="1200" dirty="0">
                <a:latin typeface="Courier New" panose="02070309020205020404" pitchFamily="49" charset="0"/>
                <a:cs typeface="Courier New" panose="02070309020205020404" pitchFamily="49" charset="0"/>
              </a:rPr>
              <a:t>------------------------------------------------------------------------------</a:t>
            </a:r>
          </a:p>
          <a:p>
            <a:r>
              <a:rPr lang="nb-NO" sz="1200" dirty="0" err="1">
                <a:latin typeface="Courier New" panose="02070309020205020404" pitchFamily="49" charset="0"/>
                <a:cs typeface="Courier New" panose="02070309020205020404" pitchFamily="49" charset="0"/>
              </a:rPr>
              <a:t>Intercept</a:t>
            </a:r>
            <a:r>
              <a:rPr lang="nb-NO" sz="1200" dirty="0">
                <a:latin typeface="Courier New" panose="02070309020205020404" pitchFamily="49" charset="0"/>
                <a:cs typeface="Courier New" panose="02070309020205020404" pitchFamily="49" charset="0"/>
              </a:rPr>
              <a:t>      1.9492      0.228      8.548      0.000       1.470       2.428</a:t>
            </a:r>
          </a:p>
          <a:p>
            <a:r>
              <a:rPr lang="nb-NO" sz="1200" dirty="0">
                <a:latin typeface="Courier New" panose="02070309020205020404" pitchFamily="49" charset="0"/>
                <a:cs typeface="Courier New" panose="02070309020205020404" pitchFamily="49" charset="0"/>
              </a:rPr>
              <a:t>x              0.2786      0.390      0.715      0.484      -0.541       1.098</a:t>
            </a:r>
          </a:p>
          <a:p>
            <a:r>
              <a:rPr lang="nb-NO" sz="1200" dirty="0">
                <a:latin typeface="Courier New" panose="02070309020205020404" pitchFamily="49" charset="0"/>
                <a:cs typeface="Courier New" panose="02070309020205020404" pitchFamily="49" charset="0"/>
              </a:rPr>
              <a:t>==============================================================================</a:t>
            </a:r>
          </a:p>
          <a:p>
            <a:r>
              <a:rPr lang="nb-NO" sz="1200" dirty="0">
                <a:latin typeface="Courier New" panose="02070309020205020404" pitchFamily="49" charset="0"/>
                <a:cs typeface="Courier New" panose="02070309020205020404" pitchFamily="49" charset="0"/>
              </a:rPr>
              <a:t>Omnibus:                        1.104   </a:t>
            </a:r>
            <a:r>
              <a:rPr lang="nb-NO" sz="1200" dirty="0" err="1">
                <a:latin typeface="Courier New" panose="02070309020205020404" pitchFamily="49" charset="0"/>
                <a:cs typeface="Courier New" panose="02070309020205020404" pitchFamily="49" charset="0"/>
              </a:rPr>
              <a:t>Durbin</a:t>
            </a:r>
            <a:r>
              <a:rPr lang="nb-NO" sz="1200" dirty="0">
                <a:latin typeface="Courier New" panose="02070309020205020404" pitchFamily="49" charset="0"/>
                <a:cs typeface="Courier New" panose="02070309020205020404" pitchFamily="49" charset="0"/>
              </a:rPr>
              <a:t>-Watson:                   2.135</a:t>
            </a:r>
          </a:p>
          <a:p>
            <a:r>
              <a:rPr lang="nb-NO" sz="1200" dirty="0" err="1">
                <a:latin typeface="Courier New" panose="02070309020205020404" pitchFamily="49" charset="0"/>
                <a:cs typeface="Courier New" panose="02070309020205020404" pitchFamily="49" charset="0"/>
              </a:rPr>
              <a:t>Prob</a:t>
            </a:r>
            <a:r>
              <a:rPr lang="nb-NO" sz="1200" dirty="0">
                <a:latin typeface="Courier New" panose="02070309020205020404" pitchFamily="49" charset="0"/>
                <a:cs typeface="Courier New" panose="02070309020205020404" pitchFamily="49" charset="0"/>
              </a:rPr>
              <a:t>(Omnibus):                  0.576   </a:t>
            </a:r>
            <a:r>
              <a:rPr lang="nb-NO" sz="1200" dirty="0" err="1">
                <a:latin typeface="Courier New" panose="02070309020205020404" pitchFamily="49" charset="0"/>
                <a:cs typeface="Courier New" panose="02070309020205020404" pitchFamily="49" charset="0"/>
              </a:rPr>
              <a:t>Jarque-Bera</a:t>
            </a:r>
            <a:r>
              <a:rPr lang="nb-NO" sz="1200" dirty="0">
                <a:latin typeface="Courier New" panose="02070309020205020404" pitchFamily="49" charset="0"/>
                <a:cs typeface="Courier New" panose="02070309020205020404" pitchFamily="49" charset="0"/>
              </a:rPr>
              <a:t> (JB):                0.992</a:t>
            </a:r>
          </a:p>
          <a:p>
            <a:r>
              <a:rPr lang="nb-NO" sz="1200" dirty="0" err="1">
                <a:latin typeface="Courier New" panose="02070309020205020404" pitchFamily="49" charset="0"/>
                <a:cs typeface="Courier New" panose="02070309020205020404" pitchFamily="49" charset="0"/>
              </a:rPr>
              <a:t>Skew</a:t>
            </a:r>
            <a:r>
              <a:rPr lang="nb-NO" sz="1200" dirty="0">
                <a:latin typeface="Courier New" panose="02070309020205020404" pitchFamily="49" charset="0"/>
                <a:cs typeface="Courier New" panose="02070309020205020404" pitchFamily="49" charset="0"/>
              </a:rPr>
              <a:t>:                          -0.373   </a:t>
            </a:r>
            <a:r>
              <a:rPr lang="nb-NO" sz="1200" dirty="0" err="1">
                <a:latin typeface="Courier New" panose="02070309020205020404" pitchFamily="49" charset="0"/>
                <a:cs typeface="Courier New" panose="02070309020205020404" pitchFamily="49" charset="0"/>
              </a:rPr>
              <a:t>Prob</a:t>
            </a:r>
            <a:r>
              <a:rPr lang="nb-NO" sz="1200" dirty="0">
                <a:latin typeface="Courier New" panose="02070309020205020404" pitchFamily="49" charset="0"/>
                <a:cs typeface="Courier New" panose="02070309020205020404" pitchFamily="49" charset="0"/>
              </a:rPr>
              <a:t>(JB):                        0.609</a:t>
            </a:r>
          </a:p>
          <a:p>
            <a:r>
              <a:rPr lang="nb-NO" sz="1200" dirty="0" err="1">
                <a:latin typeface="Courier New" panose="02070309020205020404" pitchFamily="49" charset="0"/>
                <a:cs typeface="Courier New" panose="02070309020205020404" pitchFamily="49" charset="0"/>
              </a:rPr>
              <a:t>Kurtosis</a:t>
            </a:r>
            <a:r>
              <a:rPr lang="nb-NO" sz="1200" dirty="0">
                <a:latin typeface="Courier New" panose="02070309020205020404" pitchFamily="49" charset="0"/>
                <a:cs typeface="Courier New" panose="02070309020205020404" pitchFamily="49" charset="0"/>
              </a:rPr>
              <a:t>:                       2.205   </a:t>
            </a:r>
            <a:r>
              <a:rPr lang="nb-NO" sz="1200" dirty="0" err="1">
                <a:latin typeface="Courier New" panose="02070309020205020404" pitchFamily="49" charset="0"/>
                <a:cs typeface="Courier New" panose="02070309020205020404" pitchFamily="49" charset="0"/>
              </a:rPr>
              <a:t>Cond</a:t>
            </a:r>
            <a:r>
              <a:rPr lang="nb-NO" sz="1200" dirty="0">
                <a:latin typeface="Courier New" panose="02070309020205020404" pitchFamily="49" charset="0"/>
                <a:cs typeface="Courier New" panose="02070309020205020404" pitchFamily="49" charset="0"/>
              </a:rPr>
              <a:t>. No.                         4.18</a:t>
            </a:r>
          </a:p>
          <a:p>
            <a:r>
              <a:rPr lang="nb-NO" sz="1200" dirty="0">
                <a:latin typeface="Courier New" panose="02070309020205020404" pitchFamily="49" charset="0"/>
                <a:cs typeface="Courier New" panose="02070309020205020404" pitchFamily="49" charset="0"/>
              </a:rPr>
              <a:t>==============================================================================</a:t>
            </a:r>
          </a:p>
          <a:p>
            <a:endParaRPr lang="nb-NO" sz="1200" dirty="0">
              <a:latin typeface="Courier New" panose="02070309020205020404" pitchFamily="49" charset="0"/>
              <a:cs typeface="Courier New" panose="02070309020205020404" pitchFamily="49" charset="0"/>
            </a:endParaRPr>
          </a:p>
          <a:p>
            <a:r>
              <a:rPr lang="nb-NO" sz="1200" dirty="0">
                <a:latin typeface="Courier New" panose="02070309020205020404" pitchFamily="49" charset="0"/>
                <a:cs typeface="Courier New" panose="02070309020205020404" pitchFamily="49" charset="0"/>
              </a:rPr>
              <a:t>Notes:</a:t>
            </a:r>
          </a:p>
          <a:p>
            <a:r>
              <a:rPr lang="nb-NO" sz="1200" dirty="0">
                <a:latin typeface="Courier New" panose="02070309020205020404" pitchFamily="49" charset="0"/>
                <a:cs typeface="Courier New" panose="02070309020205020404" pitchFamily="49" charset="0"/>
              </a:rPr>
              <a:t>[1] Standard </a:t>
            </a:r>
            <a:r>
              <a:rPr lang="nb-NO" sz="1200" dirty="0" err="1">
                <a:latin typeface="Courier New" panose="02070309020205020404" pitchFamily="49" charset="0"/>
                <a:cs typeface="Courier New" panose="02070309020205020404" pitchFamily="49" charset="0"/>
              </a:rPr>
              <a:t>Errors</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assume</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that</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the</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covariance</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matrix</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of</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the</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errors</a:t>
            </a:r>
            <a:r>
              <a:rPr lang="nb-NO" sz="1200" dirty="0">
                <a:latin typeface="Courier New" panose="02070309020205020404" pitchFamily="49" charset="0"/>
                <a:cs typeface="Courier New" panose="02070309020205020404" pitchFamily="49" charset="0"/>
              </a:rPr>
              <a:t> is </a:t>
            </a:r>
            <a:r>
              <a:rPr lang="nb-NO" sz="1200" dirty="0" err="1">
                <a:latin typeface="Courier New" panose="02070309020205020404" pitchFamily="49" charset="0"/>
                <a:cs typeface="Courier New" panose="02070309020205020404" pitchFamily="49" charset="0"/>
              </a:rPr>
              <a:t>correctly</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specified</a:t>
            </a:r>
            <a:r>
              <a:rPr lang="nb-NO" sz="1200" dirty="0">
                <a:latin typeface="Courier New" panose="02070309020205020404" pitchFamily="49" charset="0"/>
                <a:cs typeface="Courier New" panose="02070309020205020404" pitchFamily="49" charset="0"/>
              </a:rPr>
              <a:t>.</a:t>
            </a:r>
          </a:p>
          <a:p>
            <a:r>
              <a:rPr lang="nb-NO" sz="1200" dirty="0">
                <a:latin typeface="Courier New" panose="02070309020205020404" pitchFamily="49" charset="0"/>
                <a:cs typeface="Courier New" panose="02070309020205020404" pitchFamily="49" charset="0"/>
              </a:rPr>
              <a:t>"""</a:t>
            </a:r>
          </a:p>
        </p:txBody>
      </p:sp>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DFAEDF53-D926-4021-96E1-4AF3CF9460FA}"/>
                  </a:ext>
                </a:extLst>
              </p14:cNvPr>
              <p14:cNvContentPartPr/>
              <p14:nvPr/>
            </p14:nvContentPartPr>
            <p14:xfrm>
              <a:off x="7856820" y="4749030"/>
              <a:ext cx="812880" cy="173880"/>
            </p14:xfrm>
          </p:contentPart>
        </mc:Choice>
        <mc:Fallback xmlns="">
          <p:pic>
            <p:nvPicPr>
              <p:cNvPr id="17" name="Ink 16">
                <a:extLst>
                  <a:ext uri="{FF2B5EF4-FFF2-40B4-BE49-F238E27FC236}">
                    <a16:creationId xmlns:a16="http://schemas.microsoft.com/office/drawing/2014/main" id="{DFAEDF53-D926-4021-96E1-4AF3CF9460FA}"/>
                  </a:ext>
                </a:extLst>
              </p:cNvPr>
              <p:cNvPicPr/>
              <p:nvPr/>
            </p:nvPicPr>
            <p:blipFill>
              <a:blip r:embed="rId3"/>
              <a:stretch>
                <a:fillRect/>
              </a:stretch>
            </p:blipFill>
            <p:spPr>
              <a:xfrm>
                <a:off x="7847820" y="4740390"/>
                <a:ext cx="830520" cy="191520"/>
              </a:xfrm>
              <a:prstGeom prst="rect">
                <a:avLst/>
              </a:prstGeom>
            </p:spPr>
          </p:pic>
        </mc:Fallback>
      </mc:AlternateContent>
    </p:spTree>
    <p:extLst>
      <p:ext uri="{BB962C8B-B14F-4D97-AF65-F5344CB8AC3E}">
        <p14:creationId xmlns:p14="http://schemas.microsoft.com/office/powerpoint/2010/main" val="3598817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9FE6175D-CE1B-4C8E-8FF8-7309F21F3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0C3E735-8992-4846-B121-DB786300ECA3}"/>
                  </a:ext>
                </a:extLst>
              </p:cNvPr>
              <p:cNvSpPr>
                <a:spLocks noGrp="1"/>
              </p:cNvSpPr>
              <p:nvPr>
                <p:ph type="title"/>
              </p:nvPr>
            </p:nvSpPr>
            <p:spPr>
              <a:xfrm>
                <a:off x="4389121" y="863695"/>
                <a:ext cx="7204036" cy="4947169"/>
              </a:xfrm>
            </p:spPr>
            <p:txBody>
              <a:bodyPr vert="horz" lIns="91440" tIns="45720" rIns="91440" bIns="45720" rtlCol="0" anchor="ctr">
                <a:normAutofit/>
              </a:bodyPr>
              <a:lstStyle/>
              <a:p>
                <a:r>
                  <a:rPr lang="en-US" sz="4400" b="0" kern="1200" cap="all" dirty="0">
                    <a:solidFill>
                      <a:schemeClr val="tx1">
                        <a:lumMod val="85000"/>
                        <a:lumOff val="15000"/>
                      </a:schemeClr>
                    </a:solidFill>
                    <a:latin typeface="+mj-lt"/>
                    <a:ea typeface="+mj-ea"/>
                    <a:cs typeface="+mj-cs"/>
                  </a:rPr>
                  <a:t>Remember, a Big p-value is consistent with the null-hypothesis.</a:t>
                </a:r>
                <a:br>
                  <a:rPr lang="en-US" sz="4400" b="0" kern="1200" cap="all" dirty="0">
                    <a:solidFill>
                      <a:schemeClr val="tx1">
                        <a:lumMod val="85000"/>
                        <a:lumOff val="15000"/>
                      </a:schemeClr>
                    </a:solidFill>
                    <a:latin typeface="+mj-lt"/>
                    <a:ea typeface="+mj-ea"/>
                    <a:cs typeface="+mj-cs"/>
                  </a:rPr>
                </a:br>
                <a:br>
                  <a:rPr lang="en-US" sz="4400" b="0" kern="1200" cap="all" dirty="0">
                    <a:solidFill>
                      <a:schemeClr val="tx1">
                        <a:lumMod val="85000"/>
                        <a:lumOff val="15000"/>
                      </a:schemeClr>
                    </a:solidFill>
                    <a:latin typeface="+mj-lt"/>
                    <a:ea typeface="+mj-ea"/>
                    <a:cs typeface="+mj-cs"/>
                  </a:rPr>
                </a:br>
                <a:r>
                  <a:rPr lang="en-US" sz="4400" b="0" kern="1200" cap="all" dirty="0">
                    <a:solidFill>
                      <a:schemeClr val="tx1">
                        <a:lumMod val="85000"/>
                        <a:lumOff val="15000"/>
                      </a:schemeClr>
                    </a:solidFill>
                    <a:latin typeface="+mj-lt"/>
                    <a:ea typeface="+mj-ea"/>
                    <a:cs typeface="+mj-cs"/>
                  </a:rPr>
                  <a:t>a small p-value is not.</a:t>
                </a:r>
                <a:br>
                  <a:rPr lang="en-US" sz="4400" b="0" kern="1200" cap="all" dirty="0">
                    <a:solidFill>
                      <a:schemeClr val="tx1">
                        <a:lumMod val="85000"/>
                        <a:lumOff val="15000"/>
                      </a:schemeClr>
                    </a:solidFill>
                    <a:latin typeface="+mj-lt"/>
                    <a:ea typeface="+mj-ea"/>
                    <a:cs typeface="+mj-cs"/>
                  </a:rPr>
                </a:br>
                <a:br>
                  <a:rPr lang="en-US" sz="4400" b="0" kern="1200" cap="all" dirty="0">
                    <a:solidFill>
                      <a:schemeClr val="tx1">
                        <a:lumMod val="85000"/>
                        <a:lumOff val="15000"/>
                      </a:schemeClr>
                    </a:solidFill>
                    <a:latin typeface="+mj-lt"/>
                    <a:ea typeface="+mj-ea"/>
                    <a:cs typeface="+mj-cs"/>
                  </a:rPr>
                </a:br>
                <a:r>
                  <a:rPr lang="en-US" sz="4400" b="0" kern="1200" cap="all" dirty="0">
                    <a:solidFill>
                      <a:schemeClr val="tx1">
                        <a:lumMod val="85000"/>
                        <a:lumOff val="15000"/>
                      </a:schemeClr>
                    </a:solidFill>
                    <a:latin typeface="+mj-lt"/>
                    <a:ea typeface="+mj-ea"/>
                    <a:cs typeface="+mj-cs"/>
                  </a:rPr>
                  <a:t>“Small” is less than </a:t>
                </a:r>
                <a14:m>
                  <m:oMath xmlns:m="http://schemas.openxmlformats.org/officeDocument/2006/math">
                    <m:r>
                      <a:rPr lang="en-US" sz="4400" b="0" i="1" kern="1200" cap="all">
                        <a:solidFill>
                          <a:schemeClr val="tx1">
                            <a:lumMod val="85000"/>
                            <a:lumOff val="15000"/>
                          </a:schemeClr>
                        </a:solidFill>
                        <a:latin typeface="Cambria Math" panose="02040503050406030204" pitchFamily="18" charset="0"/>
                        <a:ea typeface="+mj-ea"/>
                        <a:cs typeface="+mj-cs"/>
                      </a:rPr>
                      <m:t>0.05</m:t>
                    </m:r>
                    <m:r>
                      <a:rPr lang="en-US" sz="4400" b="0" i="0" kern="1200" cap="all">
                        <a:solidFill>
                          <a:schemeClr val="tx1">
                            <a:lumMod val="85000"/>
                            <a:lumOff val="15000"/>
                          </a:schemeClr>
                        </a:solidFill>
                        <a:latin typeface="Cambria Math" panose="02040503050406030204" pitchFamily="18" charset="0"/>
                        <a:ea typeface="+mj-ea"/>
                        <a:cs typeface="+mj-cs"/>
                      </a:rPr>
                      <m:t>.</m:t>
                    </m:r>
                  </m:oMath>
                </a14:m>
                <a:endParaRPr lang="en-US" sz="4400" b="0" kern="1200" cap="all" dirty="0">
                  <a:solidFill>
                    <a:schemeClr val="tx1">
                      <a:lumMod val="85000"/>
                      <a:lumOff val="15000"/>
                    </a:schemeClr>
                  </a:solidFill>
                  <a:latin typeface="+mj-lt"/>
                  <a:ea typeface="+mj-ea"/>
                  <a:cs typeface="+mj-cs"/>
                </a:endParaRPr>
              </a:p>
            </p:txBody>
          </p:sp>
        </mc:Choice>
        <mc:Fallback xmlns="">
          <p:sp>
            <p:nvSpPr>
              <p:cNvPr id="2" name="Title 1">
                <a:extLst>
                  <a:ext uri="{FF2B5EF4-FFF2-40B4-BE49-F238E27FC236}">
                    <a16:creationId xmlns:a16="http://schemas.microsoft.com/office/drawing/2014/main" id="{30C3E735-8992-4846-B121-DB786300ECA3}"/>
                  </a:ext>
                </a:extLst>
              </p:cNvPr>
              <p:cNvSpPr>
                <a:spLocks noGrp="1" noRot="1" noChangeAspect="1" noMove="1" noResize="1" noEditPoints="1" noAdjustHandles="1" noChangeArrowheads="1" noChangeShapeType="1" noTextEdit="1"/>
              </p:cNvSpPr>
              <p:nvPr>
                <p:ph type="title"/>
              </p:nvPr>
            </p:nvSpPr>
            <p:spPr>
              <a:xfrm>
                <a:off x="4389121" y="863695"/>
                <a:ext cx="7204036" cy="4947169"/>
              </a:xfrm>
              <a:blipFill>
                <a:blip r:embed="rId2"/>
                <a:stretch>
                  <a:fillRect l="-3384" t="-986" r="-3299" b="-4316"/>
                </a:stretch>
              </a:blipFill>
            </p:spPr>
            <p:txBody>
              <a:bodyPr/>
              <a:lstStyle/>
              <a:p>
                <a:r>
                  <a:rPr lang="nb-NO">
                    <a:noFill/>
                  </a:rPr>
                  <a:t> </a:t>
                </a:r>
              </a:p>
            </p:txBody>
          </p:sp>
        </mc:Fallback>
      </mc:AlternateContent>
      <p:sp>
        <p:nvSpPr>
          <p:cNvPr id="18" name="Rectangle 17">
            <a:extLst>
              <a:ext uri="{FF2B5EF4-FFF2-40B4-BE49-F238E27FC236}">
                <a16:creationId xmlns:a16="http://schemas.microsoft.com/office/drawing/2014/main" id="{0DF8C05A-3103-44B5-AFBC-A8FC5AF00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0794EE00-AFAB-44F8-902F-E94445806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3643"/>
            <a:ext cx="7503637"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95F12ABC-29DF-4D0F-9FE7-873B7F8E3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14044"/>
            <a:ext cx="3703320" cy="57458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75624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6" name="Content Placeholder 5" descr="A picture containing person, young, child&#10;&#10;Description automatically generated">
            <a:extLst>
              <a:ext uri="{FF2B5EF4-FFF2-40B4-BE49-F238E27FC236}">
                <a16:creationId xmlns:a16="http://schemas.microsoft.com/office/drawing/2014/main" id="{7AED3753-3249-45E0-A3C7-E4CDB91DBA0E}"/>
              </a:ext>
            </a:extLst>
          </p:cNvPr>
          <p:cNvPicPr>
            <a:picLocks noGrp="1" noChangeAspect="1"/>
          </p:cNvPicPr>
          <p:nvPr>
            <p:ph idx="1"/>
          </p:nvPr>
        </p:nvPicPr>
        <p:blipFill rotWithShape="1">
          <a:blip r:embed="rId2"/>
          <a:srcRect t="28047" r="-1" b="16547"/>
          <a:stretch/>
        </p:blipFill>
        <p:spPr>
          <a:xfrm>
            <a:off x="-3047" y="10"/>
            <a:ext cx="12191999" cy="6857990"/>
          </a:xfrm>
          <a:prstGeom prst="rect">
            <a:avLst/>
          </a:prstGeom>
        </p:spPr>
      </p:pic>
      <p:sp>
        <p:nvSpPr>
          <p:cNvPr id="19" name="Rectangle 1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9A4886-C573-499D-B1FD-7A69D58158E5}"/>
              </a:ext>
            </a:extLst>
          </p:cNvPr>
          <p:cNvSpPr>
            <a:spLocks noGrp="1"/>
          </p:cNvSpPr>
          <p:nvPr>
            <p:ph type="title"/>
          </p:nvPr>
        </p:nvSpPr>
        <p:spPr>
          <a:xfrm>
            <a:off x="643466" y="643467"/>
            <a:ext cx="10905059" cy="333035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600">
                <a:solidFill>
                  <a:schemeClr val="bg1"/>
                </a:solidFill>
              </a:rPr>
              <a:t>«I knew it, Alice was lying, the p-value is 0.484!»</a:t>
            </a:r>
            <a:br>
              <a:rPr lang="en-US" sz="3600">
                <a:solidFill>
                  <a:schemeClr val="bg1"/>
                </a:solidFill>
              </a:rPr>
            </a:br>
            <a:endParaRPr lang="en-US" sz="3600">
              <a:solidFill>
                <a:schemeClr val="bg1"/>
              </a:solidFill>
            </a:endParaRPr>
          </a:p>
        </p:txBody>
      </p:sp>
      <p:cxnSp>
        <p:nvCxnSpPr>
          <p:cNvPr id="21" name="Straight Connector 2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980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B9EEA-79B0-41F1-BC53-B936EB0CBE0D}"/>
              </a:ext>
            </a:extLst>
          </p:cNvPr>
          <p:cNvSpPr>
            <a:spLocks noGrp="1"/>
          </p:cNvSpPr>
          <p:nvPr>
            <p:ph type="title"/>
          </p:nvPr>
        </p:nvSpPr>
        <p:spPr/>
        <p:txBody>
          <a:bodyPr>
            <a:normAutofit/>
          </a:bodyPr>
          <a:lstStyle/>
          <a:p>
            <a:r>
              <a:rPr lang="en-US" dirty="0"/>
              <a:t>The distribution of the p-values is uniform under the null-hypothesis!</a:t>
            </a:r>
            <a:endParaRPr lang="nb-NO" dirty="0"/>
          </a:p>
        </p:txBody>
      </p:sp>
      <p:pic>
        <p:nvPicPr>
          <p:cNvPr id="5" name="Content Placeholder 4" descr="Chart, histogram&#10;&#10;Description automatically generated">
            <a:extLst>
              <a:ext uri="{FF2B5EF4-FFF2-40B4-BE49-F238E27FC236}">
                <a16:creationId xmlns:a16="http://schemas.microsoft.com/office/drawing/2014/main" id="{DB480E48-2C9F-4A3C-B6AB-8A997721E4F5}"/>
              </a:ext>
            </a:extLst>
          </p:cNvPr>
          <p:cNvPicPr>
            <a:picLocks noGrp="1" noChangeAspect="1"/>
          </p:cNvPicPr>
          <p:nvPr>
            <p:ph idx="1"/>
          </p:nvPr>
        </p:nvPicPr>
        <p:blipFill>
          <a:blip r:embed="rId2"/>
          <a:stretch>
            <a:fillRect/>
          </a:stretch>
        </p:blipFill>
        <p:spPr>
          <a:xfrm>
            <a:off x="7480125" y="1506583"/>
            <a:ext cx="4245366" cy="3184025"/>
          </a:xfrm>
        </p:spPr>
      </p:pic>
      <p:sp>
        <p:nvSpPr>
          <p:cNvPr id="7" name="TextBox 6">
            <a:extLst>
              <a:ext uri="{FF2B5EF4-FFF2-40B4-BE49-F238E27FC236}">
                <a16:creationId xmlns:a16="http://schemas.microsoft.com/office/drawing/2014/main" id="{7510B7F5-59DA-4185-9E61-4A0C4545B405}"/>
              </a:ext>
            </a:extLst>
          </p:cNvPr>
          <p:cNvSpPr txBox="1"/>
          <p:nvPr/>
        </p:nvSpPr>
        <p:spPr>
          <a:xfrm>
            <a:off x="581192" y="1697129"/>
            <a:ext cx="8771814" cy="4278094"/>
          </a:xfrm>
          <a:prstGeom prst="rect">
            <a:avLst/>
          </a:prstGeom>
          <a:noFill/>
        </p:spPr>
        <p:txBody>
          <a:bodyPr wrap="square">
            <a:spAutoFit/>
          </a:bodyPr>
          <a:lstStyle/>
          <a:p>
            <a:br>
              <a:rPr lang="nb-NO" sz="1600" b="0" dirty="0">
                <a:solidFill>
                  <a:srgbClr val="000000"/>
                </a:solidFill>
                <a:effectLst/>
                <a:latin typeface="Consolas" panose="020B0609020204030204" pitchFamily="49" charset="0"/>
              </a:rPr>
            </a:br>
            <a:r>
              <a:rPr lang="nb-NO" sz="1600" b="0" dirty="0">
                <a:solidFill>
                  <a:srgbClr val="008000"/>
                </a:solidFill>
                <a:effectLst/>
                <a:latin typeface="Consolas" panose="020B0609020204030204" pitchFamily="49" charset="0"/>
              </a:rPr>
              <a:t># </a:t>
            </a:r>
            <a:r>
              <a:rPr lang="nb-NO" sz="1600" b="0" dirty="0" err="1">
                <a:solidFill>
                  <a:srgbClr val="008000"/>
                </a:solidFill>
                <a:effectLst/>
                <a:latin typeface="Consolas" panose="020B0609020204030204" pitchFamily="49" charset="0"/>
              </a:rPr>
              <a:t>Simulation</a:t>
            </a:r>
            <a:r>
              <a:rPr lang="nb-NO" sz="1600" b="0" dirty="0">
                <a:solidFill>
                  <a:srgbClr val="008000"/>
                </a:solidFill>
                <a:effectLst/>
                <a:latin typeface="Consolas" panose="020B0609020204030204" pitchFamily="49" charset="0"/>
              </a:rPr>
              <a:t>.</a:t>
            </a:r>
            <a:endParaRPr lang="nb-NO" sz="1600" b="0" dirty="0">
              <a:solidFill>
                <a:srgbClr val="000000"/>
              </a:solidFill>
              <a:effectLst/>
              <a:latin typeface="Consolas" panose="020B0609020204030204" pitchFamily="49" charset="0"/>
            </a:endParaRPr>
          </a:p>
          <a:p>
            <a:r>
              <a:rPr lang="nb-NO" sz="1600" b="0" dirty="0" err="1">
                <a:solidFill>
                  <a:srgbClr val="001080"/>
                </a:solidFill>
                <a:effectLst/>
                <a:latin typeface="Consolas" panose="020B0609020204030204" pitchFamily="49" charset="0"/>
              </a:rPr>
              <a:t>pvalues</a:t>
            </a:r>
            <a:r>
              <a:rPr lang="nb-NO" sz="1600" b="0" dirty="0">
                <a:solidFill>
                  <a:srgbClr val="000000"/>
                </a:solidFill>
                <a:effectLst/>
                <a:latin typeface="Consolas" panose="020B0609020204030204" pitchFamily="49" charset="0"/>
              </a:rPr>
              <a:t> = </a:t>
            </a:r>
            <a:r>
              <a:rPr lang="nb-NO" sz="1600" b="0" dirty="0" err="1">
                <a:solidFill>
                  <a:srgbClr val="267F99"/>
                </a:solidFill>
                <a:effectLst/>
                <a:latin typeface="Consolas" panose="020B0609020204030204" pitchFamily="49" charset="0"/>
              </a:rPr>
              <a:t>np</a:t>
            </a:r>
            <a:r>
              <a:rPr lang="nb-NO" sz="1600" b="0" dirty="0" err="1">
                <a:solidFill>
                  <a:srgbClr val="000000"/>
                </a:solidFill>
                <a:effectLst/>
                <a:latin typeface="Consolas" panose="020B0609020204030204" pitchFamily="49" charset="0"/>
              </a:rPr>
              <a:t>.</a:t>
            </a:r>
            <a:r>
              <a:rPr lang="nb-NO" sz="1600" b="0" dirty="0" err="1">
                <a:solidFill>
                  <a:srgbClr val="795E26"/>
                </a:solidFill>
                <a:effectLst/>
                <a:latin typeface="Consolas" panose="020B0609020204030204" pitchFamily="49" charset="0"/>
              </a:rPr>
              <a:t>zeros</a:t>
            </a:r>
            <a:r>
              <a:rPr lang="nb-NO" sz="1600" b="0" dirty="0">
                <a:solidFill>
                  <a:srgbClr val="000000"/>
                </a:solidFill>
                <a:effectLst/>
                <a:latin typeface="Consolas" panose="020B0609020204030204" pitchFamily="49" charset="0"/>
              </a:rPr>
              <a:t>(</a:t>
            </a:r>
            <a:r>
              <a:rPr lang="nb-NO" sz="1600" b="0" dirty="0" err="1">
                <a:solidFill>
                  <a:srgbClr val="001080"/>
                </a:solidFill>
                <a:effectLst/>
                <a:latin typeface="Consolas" panose="020B0609020204030204" pitchFamily="49" charset="0"/>
              </a:rPr>
              <a:t>n_reps</a:t>
            </a:r>
            <a:r>
              <a:rPr lang="nb-NO" sz="1600" b="0" dirty="0">
                <a:solidFill>
                  <a:srgbClr val="000000"/>
                </a:solidFill>
                <a:effectLst/>
                <a:latin typeface="Consolas" panose="020B0609020204030204" pitchFamily="49" charset="0"/>
              </a:rPr>
              <a:t>)</a:t>
            </a:r>
          </a:p>
          <a:p>
            <a:r>
              <a:rPr lang="nb-NO" sz="1600" b="0" dirty="0" err="1">
                <a:solidFill>
                  <a:srgbClr val="001080"/>
                </a:solidFill>
                <a:effectLst/>
                <a:latin typeface="Consolas" panose="020B0609020204030204" pitchFamily="49" charset="0"/>
              </a:rPr>
              <a:t>num</a:t>
            </a:r>
            <a:r>
              <a:rPr lang="nb-NO" sz="1600" b="0" dirty="0">
                <a:solidFill>
                  <a:srgbClr val="000000"/>
                </a:solidFill>
                <a:effectLst/>
                <a:latin typeface="Consolas" panose="020B0609020204030204" pitchFamily="49" charset="0"/>
              </a:rPr>
              <a:t> = </a:t>
            </a:r>
            <a:r>
              <a:rPr lang="nb-NO" sz="1600" b="0" dirty="0">
                <a:solidFill>
                  <a:srgbClr val="098658"/>
                </a:solidFill>
                <a:effectLst/>
                <a:latin typeface="Consolas" panose="020B0609020204030204" pitchFamily="49" charset="0"/>
              </a:rPr>
              <a:t>20</a:t>
            </a:r>
            <a:endParaRPr lang="nb-NO" sz="1600" b="0" dirty="0">
              <a:solidFill>
                <a:srgbClr val="000000"/>
              </a:solidFill>
              <a:effectLst/>
              <a:latin typeface="Consolas" panose="020B0609020204030204" pitchFamily="49" charset="0"/>
            </a:endParaRPr>
          </a:p>
          <a:p>
            <a:br>
              <a:rPr lang="nb-NO" sz="1600" b="0" dirty="0">
                <a:solidFill>
                  <a:srgbClr val="000000"/>
                </a:solidFill>
                <a:effectLst/>
                <a:latin typeface="Consolas" panose="020B0609020204030204" pitchFamily="49" charset="0"/>
              </a:rPr>
            </a:br>
            <a:r>
              <a:rPr lang="nb-NO" sz="1600" b="0" dirty="0">
                <a:solidFill>
                  <a:srgbClr val="AF00DB"/>
                </a:solidFill>
                <a:effectLst/>
                <a:latin typeface="Consolas" panose="020B0609020204030204" pitchFamily="49" charset="0"/>
              </a:rPr>
              <a:t>for</a:t>
            </a:r>
            <a:r>
              <a:rPr lang="nb-NO" sz="1600" b="0" dirty="0">
                <a:solidFill>
                  <a:srgbClr val="000000"/>
                </a:solidFill>
                <a:effectLst/>
                <a:latin typeface="Consolas" panose="020B0609020204030204" pitchFamily="49" charset="0"/>
              </a:rPr>
              <a:t> </a:t>
            </a:r>
            <a:r>
              <a:rPr lang="nb-NO" sz="1600" b="0" dirty="0">
                <a:solidFill>
                  <a:srgbClr val="001080"/>
                </a:solidFill>
                <a:effectLst/>
                <a:latin typeface="Consolas" panose="020B0609020204030204" pitchFamily="49" charset="0"/>
              </a:rPr>
              <a:t>i</a:t>
            </a:r>
            <a:r>
              <a:rPr lang="nb-NO" sz="1600" b="0" dirty="0">
                <a:solidFill>
                  <a:srgbClr val="000000"/>
                </a:solidFill>
                <a:effectLst/>
                <a:latin typeface="Consolas" panose="020B0609020204030204" pitchFamily="49" charset="0"/>
              </a:rPr>
              <a:t> </a:t>
            </a:r>
            <a:r>
              <a:rPr lang="nb-NO" sz="1600" b="0" dirty="0">
                <a:solidFill>
                  <a:srgbClr val="AF00DB"/>
                </a:solidFill>
                <a:effectLst/>
                <a:latin typeface="Consolas" panose="020B0609020204030204" pitchFamily="49" charset="0"/>
              </a:rPr>
              <a:t>in</a:t>
            </a:r>
            <a:r>
              <a:rPr lang="nb-NO" sz="1600" b="0" dirty="0">
                <a:solidFill>
                  <a:srgbClr val="000000"/>
                </a:solidFill>
                <a:effectLst/>
                <a:latin typeface="Consolas" panose="020B0609020204030204" pitchFamily="49" charset="0"/>
              </a:rPr>
              <a:t> </a:t>
            </a:r>
            <a:r>
              <a:rPr lang="nb-NO" sz="1600" b="0" dirty="0">
                <a:solidFill>
                  <a:srgbClr val="267F99"/>
                </a:solidFill>
                <a:effectLst/>
                <a:latin typeface="Consolas" panose="020B0609020204030204" pitchFamily="49" charset="0"/>
              </a:rPr>
              <a:t>range</a:t>
            </a:r>
            <a:r>
              <a:rPr lang="nb-NO" sz="1600" b="0" dirty="0">
                <a:solidFill>
                  <a:srgbClr val="000000"/>
                </a:solidFill>
                <a:effectLst/>
                <a:latin typeface="Consolas" panose="020B0609020204030204" pitchFamily="49" charset="0"/>
              </a:rPr>
              <a:t>(</a:t>
            </a:r>
            <a:r>
              <a:rPr lang="nb-NO" sz="1600" b="0" dirty="0" err="1">
                <a:solidFill>
                  <a:srgbClr val="001080"/>
                </a:solidFill>
                <a:effectLst/>
                <a:latin typeface="Consolas" panose="020B0609020204030204" pitchFamily="49" charset="0"/>
              </a:rPr>
              <a:t>n_reps</a:t>
            </a:r>
            <a:r>
              <a:rPr lang="nb-NO" sz="1600" b="0" dirty="0">
                <a:solidFill>
                  <a:srgbClr val="000000"/>
                </a:solidFill>
                <a:effectLst/>
                <a:latin typeface="Consolas" panose="020B0609020204030204" pitchFamily="49" charset="0"/>
              </a:rPr>
              <a:t>):</a:t>
            </a:r>
          </a:p>
          <a:p>
            <a:r>
              <a:rPr lang="nb-NO" sz="1600" b="0" dirty="0">
                <a:solidFill>
                  <a:srgbClr val="000000"/>
                </a:solidFill>
                <a:effectLst/>
                <a:latin typeface="Consolas" panose="020B0609020204030204" pitchFamily="49" charset="0"/>
              </a:rPr>
              <a:t>    </a:t>
            </a:r>
            <a:r>
              <a:rPr lang="nb-NO" sz="1600" b="0" dirty="0">
                <a:solidFill>
                  <a:srgbClr val="008000"/>
                </a:solidFill>
                <a:effectLst/>
                <a:latin typeface="Consolas" panose="020B0609020204030204" pitchFamily="49" charset="0"/>
              </a:rPr>
              <a:t># </a:t>
            </a:r>
            <a:r>
              <a:rPr lang="nb-NO" sz="1600" b="0" dirty="0" err="1">
                <a:solidFill>
                  <a:srgbClr val="008000"/>
                </a:solidFill>
                <a:effectLst/>
                <a:latin typeface="Consolas" panose="020B0609020204030204" pitchFamily="49" charset="0"/>
              </a:rPr>
              <a:t>Simulate</a:t>
            </a:r>
            <a:r>
              <a:rPr lang="nb-NO" sz="1600" b="0" dirty="0">
                <a:solidFill>
                  <a:srgbClr val="008000"/>
                </a:solidFill>
                <a:effectLst/>
                <a:latin typeface="Consolas" panose="020B0609020204030204" pitchFamily="49" charset="0"/>
              </a:rPr>
              <a:t> </a:t>
            </a:r>
            <a:r>
              <a:rPr lang="nb-NO" sz="1600" b="0" dirty="0" err="1">
                <a:solidFill>
                  <a:srgbClr val="008000"/>
                </a:solidFill>
                <a:effectLst/>
                <a:latin typeface="Consolas" panose="020B0609020204030204" pitchFamily="49" charset="0"/>
              </a:rPr>
              <a:t>stuff</a:t>
            </a:r>
            <a:r>
              <a:rPr lang="nb-NO" sz="1600" b="0" dirty="0">
                <a:solidFill>
                  <a:srgbClr val="008000"/>
                </a:solidFill>
                <a:effectLst/>
                <a:latin typeface="Consolas" panose="020B0609020204030204" pitchFamily="49" charset="0"/>
              </a:rPr>
              <a:t>.</a:t>
            </a:r>
            <a:endParaRPr lang="nb-NO" sz="1600" b="0" dirty="0">
              <a:solidFill>
                <a:srgbClr val="000000"/>
              </a:solidFill>
              <a:effectLst/>
              <a:latin typeface="Consolas" panose="020B0609020204030204" pitchFamily="49" charset="0"/>
            </a:endParaRPr>
          </a:p>
          <a:p>
            <a:r>
              <a:rPr lang="nb-NO" sz="1600" b="0" dirty="0">
                <a:solidFill>
                  <a:srgbClr val="000000"/>
                </a:solidFill>
                <a:effectLst/>
                <a:latin typeface="Consolas" panose="020B0609020204030204" pitchFamily="49" charset="0"/>
              </a:rPr>
              <a:t>    </a:t>
            </a:r>
            <a:r>
              <a:rPr lang="nb-NO" sz="1600" b="0" dirty="0">
                <a:solidFill>
                  <a:srgbClr val="001080"/>
                </a:solidFill>
                <a:effectLst/>
                <a:latin typeface="Consolas" panose="020B0609020204030204" pitchFamily="49" charset="0"/>
              </a:rPr>
              <a:t>x</a:t>
            </a:r>
            <a:r>
              <a:rPr lang="nb-NO" sz="1600" b="0" dirty="0">
                <a:solidFill>
                  <a:srgbClr val="000000"/>
                </a:solidFill>
                <a:effectLst/>
                <a:latin typeface="Consolas" panose="020B0609020204030204" pitchFamily="49" charset="0"/>
              </a:rPr>
              <a:t> = </a:t>
            </a:r>
            <a:r>
              <a:rPr lang="nb-NO" sz="1600" b="0" dirty="0" err="1">
                <a:solidFill>
                  <a:srgbClr val="267F99"/>
                </a:solidFill>
                <a:effectLst/>
                <a:latin typeface="Consolas" panose="020B0609020204030204" pitchFamily="49" charset="0"/>
              </a:rPr>
              <a:t>np</a:t>
            </a:r>
            <a:r>
              <a:rPr lang="nb-NO" sz="1600" b="0" dirty="0" err="1">
                <a:solidFill>
                  <a:srgbClr val="000000"/>
                </a:solidFill>
                <a:effectLst/>
                <a:latin typeface="Consolas" panose="020B0609020204030204" pitchFamily="49" charset="0"/>
              </a:rPr>
              <a:t>.</a:t>
            </a:r>
            <a:r>
              <a:rPr lang="nb-NO" sz="1600" b="0" dirty="0" err="1">
                <a:solidFill>
                  <a:srgbClr val="795E26"/>
                </a:solidFill>
                <a:effectLst/>
                <a:latin typeface="Consolas" panose="020B0609020204030204" pitchFamily="49" charset="0"/>
              </a:rPr>
              <a:t>linspace</a:t>
            </a:r>
            <a:r>
              <a:rPr lang="nb-NO" sz="1600" b="0" dirty="0">
                <a:solidFill>
                  <a:srgbClr val="000000"/>
                </a:solidFill>
                <a:effectLst/>
                <a:latin typeface="Consolas" panose="020B0609020204030204" pitchFamily="49" charset="0"/>
              </a:rPr>
              <a:t>(</a:t>
            </a:r>
            <a:r>
              <a:rPr lang="nb-NO" sz="1600" b="0" dirty="0">
                <a:solidFill>
                  <a:srgbClr val="098658"/>
                </a:solidFill>
                <a:effectLst/>
                <a:latin typeface="Consolas" panose="020B0609020204030204" pitchFamily="49" charset="0"/>
              </a:rPr>
              <a:t>0</a:t>
            </a:r>
            <a:r>
              <a:rPr lang="nb-NO" sz="1600" b="0" dirty="0">
                <a:solidFill>
                  <a:srgbClr val="000000"/>
                </a:solidFill>
                <a:effectLst/>
                <a:latin typeface="Consolas" panose="020B0609020204030204" pitchFamily="49" charset="0"/>
              </a:rPr>
              <a:t>, </a:t>
            </a:r>
            <a:r>
              <a:rPr lang="nb-NO" sz="1600" b="0" dirty="0">
                <a:solidFill>
                  <a:srgbClr val="098658"/>
                </a:solidFill>
                <a:effectLst/>
                <a:latin typeface="Consolas" panose="020B0609020204030204" pitchFamily="49" charset="0"/>
              </a:rPr>
              <a:t>1</a:t>
            </a:r>
            <a:r>
              <a:rPr lang="nb-NO" sz="1600" b="0" dirty="0">
                <a:solidFill>
                  <a:srgbClr val="000000"/>
                </a:solidFill>
                <a:effectLst/>
                <a:latin typeface="Consolas" panose="020B0609020204030204" pitchFamily="49" charset="0"/>
              </a:rPr>
              <a:t>, </a:t>
            </a:r>
            <a:r>
              <a:rPr lang="nb-NO" sz="1600" b="0" dirty="0" err="1">
                <a:solidFill>
                  <a:srgbClr val="001080"/>
                </a:solidFill>
                <a:effectLst/>
                <a:latin typeface="Consolas" panose="020B0609020204030204" pitchFamily="49" charset="0"/>
              </a:rPr>
              <a:t>num</a:t>
            </a:r>
            <a:r>
              <a:rPr lang="nb-NO" sz="1600" b="0" dirty="0">
                <a:solidFill>
                  <a:srgbClr val="000000"/>
                </a:solidFill>
                <a:effectLst/>
                <a:latin typeface="Consolas" panose="020B0609020204030204" pitchFamily="49" charset="0"/>
              </a:rPr>
              <a:t>)</a:t>
            </a:r>
          </a:p>
          <a:p>
            <a:r>
              <a:rPr lang="nb-NO" sz="1600" b="0" dirty="0">
                <a:solidFill>
                  <a:srgbClr val="000000"/>
                </a:solidFill>
                <a:effectLst/>
                <a:latin typeface="Consolas" panose="020B0609020204030204" pitchFamily="49" charset="0"/>
              </a:rPr>
              <a:t>    </a:t>
            </a:r>
            <a:r>
              <a:rPr lang="nb-NO" sz="1600" b="0" dirty="0">
                <a:solidFill>
                  <a:srgbClr val="001080"/>
                </a:solidFill>
                <a:effectLst/>
                <a:latin typeface="Consolas" panose="020B0609020204030204" pitchFamily="49" charset="0"/>
              </a:rPr>
              <a:t>u</a:t>
            </a:r>
            <a:r>
              <a:rPr lang="nb-NO" sz="1600" b="0" dirty="0">
                <a:solidFill>
                  <a:srgbClr val="000000"/>
                </a:solidFill>
                <a:effectLst/>
                <a:latin typeface="Consolas" panose="020B0609020204030204" pitchFamily="49" charset="0"/>
              </a:rPr>
              <a:t> = </a:t>
            </a:r>
            <a:r>
              <a:rPr lang="nb-NO" sz="1600" b="0" dirty="0" err="1">
                <a:solidFill>
                  <a:srgbClr val="000000"/>
                </a:solidFill>
                <a:effectLst/>
                <a:latin typeface="Consolas" panose="020B0609020204030204" pitchFamily="49" charset="0"/>
              </a:rPr>
              <a:t>rng.normal</a:t>
            </a:r>
            <a:r>
              <a:rPr lang="nb-NO" sz="1600" b="0" dirty="0">
                <a:solidFill>
                  <a:srgbClr val="000000"/>
                </a:solidFill>
                <a:effectLst/>
                <a:latin typeface="Consolas" panose="020B0609020204030204" pitchFamily="49" charset="0"/>
              </a:rPr>
              <a:t>(</a:t>
            </a:r>
            <a:r>
              <a:rPr lang="nb-NO" sz="1600" b="0" dirty="0">
                <a:solidFill>
                  <a:srgbClr val="098658"/>
                </a:solidFill>
                <a:effectLst/>
                <a:latin typeface="Consolas" panose="020B0609020204030204" pitchFamily="49" charset="0"/>
              </a:rPr>
              <a:t>0</a:t>
            </a:r>
            <a:r>
              <a:rPr lang="nb-NO" sz="1600" b="0" dirty="0">
                <a:solidFill>
                  <a:srgbClr val="000000"/>
                </a:solidFill>
                <a:effectLst/>
                <a:latin typeface="Consolas" panose="020B0609020204030204" pitchFamily="49" charset="0"/>
              </a:rPr>
              <a:t>, </a:t>
            </a:r>
            <a:r>
              <a:rPr lang="nb-NO" sz="1600" b="0" dirty="0" err="1">
                <a:solidFill>
                  <a:srgbClr val="267F99"/>
                </a:solidFill>
                <a:effectLst/>
                <a:latin typeface="Consolas" panose="020B0609020204030204" pitchFamily="49" charset="0"/>
              </a:rPr>
              <a:t>np</a:t>
            </a:r>
            <a:r>
              <a:rPr lang="nb-NO" sz="1600" b="0" dirty="0" err="1">
                <a:solidFill>
                  <a:srgbClr val="000000"/>
                </a:solidFill>
                <a:effectLst/>
                <a:latin typeface="Consolas" panose="020B0609020204030204" pitchFamily="49" charset="0"/>
              </a:rPr>
              <a:t>.sqrt</a:t>
            </a:r>
            <a:r>
              <a:rPr lang="nb-NO" sz="1600" b="0" dirty="0">
                <a:solidFill>
                  <a:srgbClr val="000000"/>
                </a:solidFill>
                <a:effectLst/>
                <a:latin typeface="Consolas" panose="020B0609020204030204" pitchFamily="49" charset="0"/>
              </a:rPr>
              <a:t>(</a:t>
            </a:r>
            <a:r>
              <a:rPr lang="nb-NO" sz="1600" b="0" dirty="0" err="1">
                <a:solidFill>
                  <a:srgbClr val="000000"/>
                </a:solidFill>
                <a:effectLst/>
                <a:latin typeface="Consolas" panose="020B0609020204030204" pitchFamily="49" charset="0"/>
              </a:rPr>
              <a:t>res_ls.scale</a:t>
            </a:r>
            <a:r>
              <a:rPr lang="nb-NO" sz="1600" b="0" dirty="0">
                <a:solidFill>
                  <a:srgbClr val="000000"/>
                </a:solidFill>
                <a:effectLst/>
                <a:latin typeface="Consolas" panose="020B0609020204030204" pitchFamily="49" charset="0"/>
              </a:rPr>
              <a:t>), </a:t>
            </a:r>
            <a:r>
              <a:rPr lang="nb-NO" sz="1600" b="0" dirty="0" err="1">
                <a:solidFill>
                  <a:srgbClr val="001080"/>
                </a:solidFill>
                <a:effectLst/>
                <a:latin typeface="Consolas" panose="020B0609020204030204" pitchFamily="49" charset="0"/>
              </a:rPr>
              <a:t>num</a:t>
            </a:r>
            <a:r>
              <a:rPr lang="nb-NO" sz="1600" b="0" dirty="0">
                <a:solidFill>
                  <a:srgbClr val="000000"/>
                </a:solidFill>
                <a:effectLst/>
                <a:latin typeface="Consolas" panose="020B0609020204030204" pitchFamily="49" charset="0"/>
              </a:rPr>
              <a:t>)</a:t>
            </a:r>
          </a:p>
          <a:p>
            <a:r>
              <a:rPr lang="nb-NO" sz="1600" b="0" dirty="0">
                <a:solidFill>
                  <a:srgbClr val="000000"/>
                </a:solidFill>
                <a:effectLst/>
                <a:latin typeface="Consolas" panose="020B0609020204030204" pitchFamily="49" charset="0"/>
              </a:rPr>
              <a:t>    </a:t>
            </a:r>
            <a:r>
              <a:rPr lang="nb-NO" sz="1600" b="0" dirty="0">
                <a:solidFill>
                  <a:srgbClr val="001080"/>
                </a:solidFill>
                <a:effectLst/>
                <a:latin typeface="Consolas" panose="020B0609020204030204" pitchFamily="49" charset="0"/>
              </a:rPr>
              <a:t>y</a:t>
            </a:r>
            <a:r>
              <a:rPr lang="nb-NO" sz="1600" b="0" dirty="0">
                <a:solidFill>
                  <a:srgbClr val="000000"/>
                </a:solidFill>
                <a:effectLst/>
                <a:latin typeface="Consolas" panose="020B0609020204030204" pitchFamily="49" charset="0"/>
              </a:rPr>
              <a:t> = </a:t>
            </a:r>
            <a:r>
              <a:rPr lang="nb-NO" sz="1600" b="0" dirty="0" err="1">
                <a:solidFill>
                  <a:srgbClr val="000000"/>
                </a:solidFill>
                <a:effectLst/>
                <a:latin typeface="Consolas" panose="020B0609020204030204" pitchFamily="49" charset="0"/>
              </a:rPr>
              <a:t>res_ls.params</a:t>
            </a:r>
            <a:r>
              <a:rPr lang="nb-NO" sz="1600" b="0" dirty="0">
                <a:solidFill>
                  <a:srgbClr val="000000"/>
                </a:solidFill>
                <a:effectLst/>
                <a:latin typeface="Consolas" panose="020B0609020204030204" pitchFamily="49" charset="0"/>
              </a:rPr>
              <a:t>[</a:t>
            </a:r>
            <a:r>
              <a:rPr lang="nb-NO" sz="1600" b="0" dirty="0">
                <a:solidFill>
                  <a:srgbClr val="098658"/>
                </a:solidFill>
                <a:effectLst/>
                <a:latin typeface="Consolas" panose="020B0609020204030204" pitchFamily="49" charset="0"/>
              </a:rPr>
              <a:t>0</a:t>
            </a:r>
            <a:r>
              <a:rPr lang="nb-NO" sz="1600" b="0" dirty="0">
                <a:solidFill>
                  <a:srgbClr val="000000"/>
                </a:solidFill>
                <a:effectLst/>
                <a:latin typeface="Consolas" panose="020B0609020204030204" pitchFamily="49" charset="0"/>
              </a:rPr>
              <a:t>] + </a:t>
            </a:r>
            <a:r>
              <a:rPr lang="nb-NO" sz="1600" b="0" dirty="0">
                <a:solidFill>
                  <a:srgbClr val="098658"/>
                </a:solidFill>
                <a:effectLst/>
                <a:latin typeface="Consolas" panose="020B0609020204030204" pitchFamily="49" charset="0"/>
              </a:rPr>
              <a:t>0</a:t>
            </a:r>
            <a:r>
              <a:rPr lang="nb-NO" sz="1600" b="0" dirty="0">
                <a:solidFill>
                  <a:srgbClr val="000000"/>
                </a:solidFill>
                <a:effectLst/>
                <a:latin typeface="Consolas" panose="020B0609020204030204" pitchFamily="49" charset="0"/>
              </a:rPr>
              <a:t> * </a:t>
            </a:r>
            <a:r>
              <a:rPr lang="nb-NO" sz="1600" b="0" dirty="0">
                <a:solidFill>
                  <a:srgbClr val="001080"/>
                </a:solidFill>
                <a:effectLst/>
                <a:latin typeface="Consolas" panose="020B0609020204030204" pitchFamily="49" charset="0"/>
              </a:rPr>
              <a:t>x</a:t>
            </a:r>
            <a:r>
              <a:rPr lang="nb-NO" sz="1600" b="0" dirty="0">
                <a:solidFill>
                  <a:srgbClr val="000000"/>
                </a:solidFill>
                <a:effectLst/>
                <a:latin typeface="Consolas" panose="020B0609020204030204" pitchFamily="49" charset="0"/>
              </a:rPr>
              <a:t> + </a:t>
            </a:r>
            <a:r>
              <a:rPr lang="nb-NO" sz="1600" b="0" dirty="0">
                <a:solidFill>
                  <a:srgbClr val="001080"/>
                </a:solidFill>
                <a:effectLst/>
                <a:latin typeface="Consolas" panose="020B0609020204030204" pitchFamily="49" charset="0"/>
              </a:rPr>
              <a:t>u</a:t>
            </a:r>
            <a:endParaRPr lang="nb-NO" sz="1600" b="0" dirty="0">
              <a:solidFill>
                <a:srgbClr val="000000"/>
              </a:solidFill>
              <a:effectLst/>
              <a:latin typeface="Consolas" panose="020B0609020204030204" pitchFamily="49" charset="0"/>
            </a:endParaRPr>
          </a:p>
          <a:p>
            <a:br>
              <a:rPr lang="nb-NO" sz="1600" b="0" dirty="0">
                <a:solidFill>
                  <a:srgbClr val="000000"/>
                </a:solidFill>
                <a:effectLst/>
                <a:latin typeface="Consolas" panose="020B0609020204030204" pitchFamily="49" charset="0"/>
              </a:rPr>
            </a:br>
            <a:r>
              <a:rPr lang="nb-NO" sz="1600" b="0" dirty="0">
                <a:solidFill>
                  <a:srgbClr val="000000"/>
                </a:solidFill>
                <a:effectLst/>
                <a:latin typeface="Consolas" panose="020B0609020204030204" pitchFamily="49" charset="0"/>
              </a:rPr>
              <a:t>    </a:t>
            </a:r>
            <a:r>
              <a:rPr lang="nb-NO" sz="1600" b="0" dirty="0">
                <a:solidFill>
                  <a:srgbClr val="008000"/>
                </a:solidFill>
                <a:effectLst/>
                <a:latin typeface="Consolas" panose="020B0609020204030204" pitchFamily="49" charset="0"/>
              </a:rPr>
              <a:t># </a:t>
            </a:r>
            <a:r>
              <a:rPr lang="nb-NO" sz="1600" b="0" dirty="0" err="1">
                <a:solidFill>
                  <a:srgbClr val="008000"/>
                </a:solidFill>
                <a:effectLst/>
                <a:latin typeface="Consolas" panose="020B0609020204030204" pitchFamily="49" charset="0"/>
              </a:rPr>
              <a:t>Fit</a:t>
            </a:r>
            <a:endParaRPr lang="nb-NO" sz="1600" b="0" dirty="0">
              <a:solidFill>
                <a:srgbClr val="000000"/>
              </a:solidFill>
              <a:effectLst/>
              <a:latin typeface="Consolas" panose="020B0609020204030204" pitchFamily="49" charset="0"/>
            </a:endParaRPr>
          </a:p>
          <a:p>
            <a:r>
              <a:rPr lang="nb-NO" sz="1600" b="0" dirty="0">
                <a:solidFill>
                  <a:srgbClr val="000000"/>
                </a:solidFill>
                <a:effectLst/>
                <a:latin typeface="Consolas" panose="020B0609020204030204" pitchFamily="49" charset="0"/>
              </a:rPr>
              <a:t>    </a:t>
            </a:r>
            <a:r>
              <a:rPr lang="nb-NO" sz="1600" b="0" dirty="0" err="1">
                <a:solidFill>
                  <a:srgbClr val="001080"/>
                </a:solidFill>
                <a:effectLst/>
                <a:latin typeface="Consolas" panose="020B0609020204030204" pitchFamily="49" charset="0"/>
              </a:rPr>
              <a:t>res_sim</a:t>
            </a:r>
            <a:r>
              <a:rPr lang="nb-NO" sz="1600" b="0" dirty="0">
                <a:solidFill>
                  <a:srgbClr val="000000"/>
                </a:solidFill>
                <a:effectLst/>
                <a:latin typeface="Consolas" panose="020B0609020204030204" pitchFamily="49" charset="0"/>
              </a:rPr>
              <a:t> = </a:t>
            </a:r>
            <a:r>
              <a:rPr lang="nb-NO" sz="1600" b="0" dirty="0" err="1">
                <a:solidFill>
                  <a:srgbClr val="267F99"/>
                </a:solidFill>
                <a:effectLst/>
                <a:latin typeface="Consolas" panose="020B0609020204030204" pitchFamily="49" charset="0"/>
              </a:rPr>
              <a:t>smf</a:t>
            </a:r>
            <a:r>
              <a:rPr lang="nb-NO" sz="1600" b="0" dirty="0" err="1">
                <a:solidFill>
                  <a:srgbClr val="000000"/>
                </a:solidFill>
                <a:effectLst/>
                <a:latin typeface="Consolas" panose="020B0609020204030204" pitchFamily="49" charset="0"/>
              </a:rPr>
              <a:t>.</a:t>
            </a:r>
            <a:r>
              <a:rPr lang="nb-NO" sz="1600" b="0" dirty="0" err="1">
                <a:solidFill>
                  <a:srgbClr val="001080"/>
                </a:solidFill>
                <a:effectLst/>
                <a:latin typeface="Consolas" panose="020B0609020204030204" pitchFamily="49" charset="0"/>
              </a:rPr>
              <a:t>ols</a:t>
            </a:r>
            <a:r>
              <a:rPr lang="nb-NO" sz="1600" b="0" dirty="0">
                <a:solidFill>
                  <a:srgbClr val="000000"/>
                </a:solidFill>
                <a:effectLst/>
                <a:latin typeface="Consolas" panose="020B0609020204030204" pitchFamily="49" charset="0"/>
              </a:rPr>
              <a:t>(</a:t>
            </a:r>
            <a:r>
              <a:rPr lang="nb-NO" sz="1600" b="0" dirty="0">
                <a:solidFill>
                  <a:srgbClr val="A31515"/>
                </a:solidFill>
                <a:effectLst/>
                <a:latin typeface="Consolas" panose="020B0609020204030204" pitchFamily="49" charset="0"/>
              </a:rPr>
              <a:t>"y ~ x"</a:t>
            </a:r>
            <a:r>
              <a:rPr lang="nb-NO" sz="1600" b="0" dirty="0">
                <a:solidFill>
                  <a:srgbClr val="000000"/>
                </a:solidFill>
                <a:effectLst/>
                <a:latin typeface="Consolas" panose="020B0609020204030204" pitchFamily="49" charset="0"/>
              </a:rPr>
              <a:t>, </a:t>
            </a:r>
            <a:r>
              <a:rPr lang="nb-NO" sz="1600" b="0" dirty="0">
                <a:solidFill>
                  <a:srgbClr val="001080"/>
                </a:solidFill>
                <a:effectLst/>
                <a:latin typeface="Consolas" panose="020B0609020204030204" pitchFamily="49" charset="0"/>
              </a:rPr>
              <a:t>data</a:t>
            </a:r>
            <a:r>
              <a:rPr lang="nb-NO" sz="1600" b="0" dirty="0">
                <a:solidFill>
                  <a:srgbClr val="000000"/>
                </a:solidFill>
                <a:effectLst/>
                <a:latin typeface="Consolas" panose="020B0609020204030204" pitchFamily="49" charset="0"/>
              </a:rPr>
              <a:t> = </a:t>
            </a:r>
            <a:r>
              <a:rPr lang="nb-NO" sz="1600" b="0" dirty="0" err="1">
                <a:solidFill>
                  <a:srgbClr val="267F99"/>
                </a:solidFill>
                <a:effectLst/>
                <a:latin typeface="Consolas" panose="020B0609020204030204" pitchFamily="49" charset="0"/>
              </a:rPr>
              <a:t>pd</a:t>
            </a:r>
            <a:r>
              <a:rPr lang="nb-NO" sz="1600" b="0" dirty="0" err="1">
                <a:solidFill>
                  <a:srgbClr val="000000"/>
                </a:solidFill>
                <a:effectLst/>
                <a:latin typeface="Consolas" panose="020B0609020204030204" pitchFamily="49" charset="0"/>
              </a:rPr>
              <a:t>.</a:t>
            </a:r>
            <a:r>
              <a:rPr lang="nb-NO" sz="1600" b="0" dirty="0" err="1">
                <a:solidFill>
                  <a:srgbClr val="267F99"/>
                </a:solidFill>
                <a:effectLst/>
                <a:latin typeface="Consolas" panose="020B0609020204030204" pitchFamily="49" charset="0"/>
              </a:rPr>
              <a:t>DataFrame</a:t>
            </a:r>
            <a:r>
              <a:rPr lang="nb-NO" sz="1600" b="0" dirty="0">
                <a:solidFill>
                  <a:srgbClr val="000000"/>
                </a:solidFill>
                <a:effectLst/>
                <a:latin typeface="Consolas" panose="020B0609020204030204" pitchFamily="49" charset="0"/>
              </a:rPr>
              <a:t>([</a:t>
            </a:r>
            <a:r>
              <a:rPr lang="nb-NO" sz="1600" b="0" dirty="0">
                <a:solidFill>
                  <a:srgbClr val="001080"/>
                </a:solidFill>
                <a:effectLst/>
                <a:latin typeface="Consolas" panose="020B0609020204030204" pitchFamily="49" charset="0"/>
              </a:rPr>
              <a:t>y</a:t>
            </a:r>
            <a:r>
              <a:rPr lang="nb-NO" sz="1600" b="0" dirty="0">
                <a:solidFill>
                  <a:srgbClr val="000000"/>
                </a:solidFill>
                <a:effectLst/>
                <a:latin typeface="Consolas" panose="020B0609020204030204" pitchFamily="49" charset="0"/>
              </a:rPr>
              <a:t>, </a:t>
            </a:r>
            <a:r>
              <a:rPr lang="nb-NO" sz="1600" b="0" dirty="0">
                <a:solidFill>
                  <a:srgbClr val="001080"/>
                </a:solidFill>
                <a:effectLst/>
                <a:latin typeface="Consolas" panose="020B0609020204030204" pitchFamily="49" charset="0"/>
              </a:rPr>
              <a:t>x</a:t>
            </a:r>
            <a:r>
              <a:rPr lang="nb-NO" sz="1600" b="0" dirty="0">
                <a:solidFill>
                  <a:srgbClr val="000000"/>
                </a:solidFill>
                <a:effectLst/>
                <a:latin typeface="Consolas" panose="020B0609020204030204" pitchFamily="49" charset="0"/>
              </a:rPr>
              <a:t>]).</a:t>
            </a:r>
            <a:r>
              <a:rPr lang="nb-NO" sz="1600" b="0" dirty="0">
                <a:solidFill>
                  <a:srgbClr val="001080"/>
                </a:solidFill>
                <a:effectLst/>
                <a:latin typeface="Consolas" panose="020B0609020204030204" pitchFamily="49" charset="0"/>
              </a:rPr>
              <a:t>T</a:t>
            </a:r>
            <a:r>
              <a:rPr lang="nb-NO" sz="1600" b="0" dirty="0">
                <a:solidFill>
                  <a:srgbClr val="000000"/>
                </a:solidFill>
                <a:effectLst/>
                <a:latin typeface="Consolas" panose="020B0609020204030204" pitchFamily="49" charset="0"/>
              </a:rPr>
              <a:t>).</a:t>
            </a:r>
            <a:r>
              <a:rPr lang="nb-NO" sz="1600" b="0" dirty="0" err="1">
                <a:solidFill>
                  <a:srgbClr val="795E26"/>
                </a:solidFill>
                <a:effectLst/>
                <a:latin typeface="Consolas" panose="020B0609020204030204" pitchFamily="49" charset="0"/>
              </a:rPr>
              <a:t>fit</a:t>
            </a:r>
            <a:r>
              <a:rPr lang="nb-NO" sz="1600" b="0" dirty="0">
                <a:solidFill>
                  <a:srgbClr val="000000"/>
                </a:solidFill>
                <a:effectLst/>
                <a:latin typeface="Consolas" panose="020B0609020204030204" pitchFamily="49" charset="0"/>
              </a:rPr>
              <a:t>()</a:t>
            </a:r>
          </a:p>
          <a:p>
            <a:r>
              <a:rPr lang="nb-NO" sz="1600" b="0" dirty="0">
                <a:solidFill>
                  <a:srgbClr val="000000"/>
                </a:solidFill>
                <a:effectLst/>
                <a:latin typeface="Consolas" panose="020B0609020204030204" pitchFamily="49" charset="0"/>
              </a:rPr>
              <a:t>    </a:t>
            </a:r>
            <a:r>
              <a:rPr lang="nb-NO" sz="1600" b="0" dirty="0" err="1">
                <a:solidFill>
                  <a:srgbClr val="001080"/>
                </a:solidFill>
                <a:effectLst/>
                <a:latin typeface="Consolas" panose="020B0609020204030204" pitchFamily="49" charset="0"/>
              </a:rPr>
              <a:t>pvalues</a:t>
            </a:r>
            <a:r>
              <a:rPr lang="nb-NO" sz="1600" b="0" dirty="0">
                <a:solidFill>
                  <a:srgbClr val="000000"/>
                </a:solidFill>
                <a:effectLst/>
                <a:latin typeface="Consolas" panose="020B0609020204030204" pitchFamily="49" charset="0"/>
              </a:rPr>
              <a:t>[</a:t>
            </a:r>
            <a:r>
              <a:rPr lang="nb-NO" sz="1600" b="0" dirty="0">
                <a:solidFill>
                  <a:srgbClr val="001080"/>
                </a:solidFill>
                <a:effectLst/>
                <a:latin typeface="Consolas" panose="020B0609020204030204" pitchFamily="49" charset="0"/>
              </a:rPr>
              <a:t>i</a:t>
            </a:r>
            <a:r>
              <a:rPr lang="nb-NO" sz="1600" b="0" dirty="0">
                <a:solidFill>
                  <a:srgbClr val="000000"/>
                </a:solidFill>
                <a:effectLst/>
                <a:latin typeface="Consolas" panose="020B0609020204030204" pitchFamily="49" charset="0"/>
              </a:rPr>
              <a:t>] = </a:t>
            </a:r>
            <a:r>
              <a:rPr lang="nb-NO" sz="1600" b="0" dirty="0" err="1">
                <a:solidFill>
                  <a:srgbClr val="001080"/>
                </a:solidFill>
                <a:effectLst/>
                <a:latin typeface="Consolas" panose="020B0609020204030204" pitchFamily="49" charset="0"/>
              </a:rPr>
              <a:t>res_sim</a:t>
            </a:r>
            <a:r>
              <a:rPr lang="nb-NO" sz="1600" b="0" dirty="0" err="1">
                <a:solidFill>
                  <a:srgbClr val="000000"/>
                </a:solidFill>
                <a:effectLst/>
                <a:latin typeface="Consolas" panose="020B0609020204030204" pitchFamily="49" charset="0"/>
              </a:rPr>
              <a:t>.pvalues</a:t>
            </a:r>
            <a:r>
              <a:rPr lang="nb-NO" sz="1600" b="0" dirty="0">
                <a:solidFill>
                  <a:srgbClr val="000000"/>
                </a:solidFill>
                <a:effectLst/>
                <a:latin typeface="Consolas" panose="020B0609020204030204" pitchFamily="49" charset="0"/>
              </a:rPr>
              <a:t>[</a:t>
            </a:r>
            <a:r>
              <a:rPr lang="nb-NO" sz="1600" b="0" dirty="0">
                <a:solidFill>
                  <a:srgbClr val="098658"/>
                </a:solidFill>
                <a:effectLst/>
                <a:latin typeface="Consolas" panose="020B0609020204030204" pitchFamily="49" charset="0"/>
              </a:rPr>
              <a:t>1</a:t>
            </a:r>
            <a:r>
              <a:rPr lang="nb-NO" sz="1600" b="0" dirty="0">
                <a:solidFill>
                  <a:srgbClr val="000000"/>
                </a:solidFill>
                <a:effectLst/>
                <a:latin typeface="Consolas" panose="020B0609020204030204" pitchFamily="49" charset="0"/>
              </a:rPr>
              <a:t>]</a:t>
            </a:r>
          </a:p>
          <a:p>
            <a:br>
              <a:rPr lang="nb-NO" sz="1600" b="0" dirty="0">
                <a:solidFill>
                  <a:srgbClr val="000000"/>
                </a:solidFill>
                <a:effectLst/>
                <a:latin typeface="Consolas" panose="020B0609020204030204" pitchFamily="49" charset="0"/>
              </a:rPr>
            </a:br>
            <a:r>
              <a:rPr lang="nb-NO" sz="1600" b="0" dirty="0" err="1">
                <a:solidFill>
                  <a:srgbClr val="267F99"/>
                </a:solidFill>
                <a:effectLst/>
                <a:latin typeface="Consolas" panose="020B0609020204030204" pitchFamily="49" charset="0"/>
              </a:rPr>
              <a:t>plt</a:t>
            </a:r>
            <a:r>
              <a:rPr lang="nb-NO" sz="1600" b="0" dirty="0" err="1">
                <a:solidFill>
                  <a:srgbClr val="000000"/>
                </a:solidFill>
                <a:effectLst/>
                <a:latin typeface="Consolas" panose="020B0609020204030204" pitchFamily="49" charset="0"/>
              </a:rPr>
              <a:t>.</a:t>
            </a:r>
            <a:r>
              <a:rPr lang="nb-NO" sz="1600" b="0" dirty="0" err="1">
                <a:solidFill>
                  <a:srgbClr val="795E26"/>
                </a:solidFill>
                <a:effectLst/>
                <a:latin typeface="Consolas" panose="020B0609020204030204" pitchFamily="49" charset="0"/>
              </a:rPr>
              <a:t>hist</a:t>
            </a:r>
            <a:r>
              <a:rPr lang="nb-NO" sz="1600" b="0" dirty="0">
                <a:solidFill>
                  <a:srgbClr val="000000"/>
                </a:solidFill>
                <a:effectLst/>
                <a:latin typeface="Consolas" panose="020B0609020204030204" pitchFamily="49" charset="0"/>
              </a:rPr>
              <a:t>(</a:t>
            </a:r>
            <a:r>
              <a:rPr lang="nb-NO" sz="1600" b="0" dirty="0" err="1">
                <a:solidFill>
                  <a:srgbClr val="001080"/>
                </a:solidFill>
                <a:effectLst/>
                <a:latin typeface="Consolas" panose="020B0609020204030204" pitchFamily="49" charset="0"/>
              </a:rPr>
              <a:t>pvalues</a:t>
            </a:r>
            <a:r>
              <a:rPr lang="nb-NO" sz="1600" b="0" dirty="0">
                <a:solidFill>
                  <a:srgbClr val="000000"/>
                </a:solidFill>
                <a:effectLst/>
                <a:latin typeface="Consolas" panose="020B0609020204030204" pitchFamily="49" charset="0"/>
              </a:rPr>
              <a:t>, </a:t>
            </a:r>
            <a:r>
              <a:rPr lang="nb-NO" sz="1600" b="0" dirty="0" err="1">
                <a:solidFill>
                  <a:srgbClr val="001080"/>
                </a:solidFill>
                <a:effectLst/>
                <a:latin typeface="Consolas" panose="020B0609020204030204" pitchFamily="49" charset="0"/>
              </a:rPr>
              <a:t>density</a:t>
            </a:r>
            <a:r>
              <a:rPr lang="nb-NO" sz="1600" b="0" dirty="0">
                <a:solidFill>
                  <a:srgbClr val="000000"/>
                </a:solidFill>
                <a:effectLst/>
                <a:latin typeface="Consolas" panose="020B0609020204030204" pitchFamily="49" charset="0"/>
              </a:rPr>
              <a:t> = </a:t>
            </a:r>
            <a:r>
              <a:rPr lang="nb-NO" sz="1600" b="0" dirty="0">
                <a:solidFill>
                  <a:srgbClr val="0000FF"/>
                </a:solidFill>
                <a:effectLst/>
                <a:latin typeface="Consolas" panose="020B0609020204030204" pitchFamily="49" charset="0"/>
              </a:rPr>
              <a:t>True</a:t>
            </a:r>
            <a:r>
              <a:rPr lang="nb-NO" sz="1600" b="0" dirty="0">
                <a:solidFill>
                  <a:srgbClr val="000000"/>
                </a:solidFill>
                <a:effectLst/>
                <a:latin typeface="Consolas" panose="020B0609020204030204" pitchFamily="49" charset="0"/>
              </a:rPr>
              <a:t>)</a:t>
            </a:r>
          </a:p>
          <a:p>
            <a:r>
              <a:rPr lang="nb-NO" sz="1600" b="0" dirty="0" err="1">
                <a:solidFill>
                  <a:srgbClr val="267F99"/>
                </a:solidFill>
                <a:effectLst/>
                <a:latin typeface="Consolas" panose="020B0609020204030204" pitchFamily="49" charset="0"/>
              </a:rPr>
              <a:t>plt</a:t>
            </a:r>
            <a:r>
              <a:rPr lang="nb-NO" sz="1600" b="0" dirty="0" err="1">
                <a:solidFill>
                  <a:srgbClr val="000000"/>
                </a:solidFill>
                <a:effectLst/>
                <a:latin typeface="Consolas" panose="020B0609020204030204" pitchFamily="49" charset="0"/>
              </a:rPr>
              <a:t>.</a:t>
            </a:r>
            <a:r>
              <a:rPr lang="nb-NO" sz="1600" b="0" dirty="0" err="1">
                <a:solidFill>
                  <a:srgbClr val="795E26"/>
                </a:solidFill>
                <a:effectLst/>
                <a:latin typeface="Consolas" panose="020B0609020204030204" pitchFamily="49" charset="0"/>
              </a:rPr>
              <a:t>show</a:t>
            </a:r>
            <a:r>
              <a:rPr lang="nb-NO" sz="16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198863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9FE6175D-CE1B-4C8E-8FF8-7309F21F3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1654BD-50B9-4948-BC39-5CF2CE090D6C}"/>
              </a:ext>
            </a:extLst>
          </p:cNvPr>
          <p:cNvSpPr>
            <a:spLocks noGrp="1"/>
          </p:cNvSpPr>
          <p:nvPr>
            <p:ph type="title"/>
          </p:nvPr>
        </p:nvSpPr>
        <p:spPr>
          <a:xfrm>
            <a:off x="4389121" y="863695"/>
            <a:ext cx="7204036" cy="4947169"/>
          </a:xfrm>
        </p:spPr>
        <p:txBody>
          <a:bodyPr vert="horz" lIns="91440" tIns="45720" rIns="91440" bIns="45720" rtlCol="0" anchor="ctr">
            <a:normAutofit/>
          </a:bodyPr>
          <a:lstStyle/>
          <a:p>
            <a:r>
              <a:rPr lang="en-US" sz="4400" b="1" kern="1200" cap="all" dirty="0">
                <a:solidFill>
                  <a:schemeClr val="tx1">
                    <a:lumMod val="85000"/>
                    <a:lumOff val="15000"/>
                  </a:schemeClr>
                </a:solidFill>
                <a:latin typeface="+mj-lt"/>
                <a:ea typeface="+mj-ea"/>
                <a:cs typeface="+mj-cs"/>
              </a:rPr>
              <a:t>The Point:</a:t>
            </a:r>
            <a:r>
              <a:rPr lang="en-US" sz="4400" b="0" kern="1200" cap="all" dirty="0">
                <a:solidFill>
                  <a:schemeClr val="tx1">
                    <a:lumMod val="85000"/>
                    <a:lumOff val="15000"/>
                  </a:schemeClr>
                </a:solidFill>
                <a:latin typeface="+mj-lt"/>
                <a:ea typeface="+mj-ea"/>
                <a:cs typeface="+mj-cs"/>
              </a:rPr>
              <a:t> All p-values are equally likely when the null-hypothesis is true!</a:t>
            </a:r>
          </a:p>
        </p:txBody>
      </p:sp>
      <p:sp>
        <p:nvSpPr>
          <p:cNvPr id="18" name="Rectangle 17">
            <a:extLst>
              <a:ext uri="{FF2B5EF4-FFF2-40B4-BE49-F238E27FC236}">
                <a16:creationId xmlns:a16="http://schemas.microsoft.com/office/drawing/2014/main" id="{0DF8C05A-3103-44B5-AFBC-A8FC5AF00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0794EE00-AFAB-44F8-902F-E94445806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3643"/>
            <a:ext cx="7503637"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95F12ABC-29DF-4D0F-9FE7-873B7F8E3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14044"/>
            <a:ext cx="3703320" cy="57458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30057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04FBF-A4A8-489A-9691-107BBBB64C5C}"/>
              </a:ext>
            </a:extLst>
          </p:cNvPr>
          <p:cNvSpPr>
            <a:spLocks noGrp="1"/>
          </p:cNvSpPr>
          <p:nvPr>
            <p:ph type="title"/>
          </p:nvPr>
        </p:nvSpPr>
        <p:spPr/>
        <p:txBody>
          <a:bodyPr/>
          <a:lstStyle/>
          <a:p>
            <a:r>
              <a:rPr lang="nb-NO"/>
              <a:t>But skewed to the right if the null-hypothesis is false</a:t>
            </a:r>
            <a:endParaRPr lang="nb-NO" dirty="0"/>
          </a:p>
        </p:txBody>
      </p:sp>
      <p:pic>
        <p:nvPicPr>
          <p:cNvPr id="7" name="Content Placeholder 6">
            <a:extLst>
              <a:ext uri="{FF2B5EF4-FFF2-40B4-BE49-F238E27FC236}">
                <a16:creationId xmlns:a16="http://schemas.microsoft.com/office/drawing/2014/main" id="{E07FBB43-256E-416E-A8D0-CD9C4F09FE21}"/>
              </a:ext>
            </a:extLst>
          </p:cNvPr>
          <p:cNvPicPr>
            <a:picLocks noGrp="1" noChangeAspect="1"/>
          </p:cNvPicPr>
          <p:nvPr>
            <p:ph idx="1"/>
          </p:nvPr>
        </p:nvPicPr>
        <p:blipFill>
          <a:blip r:embed="rId2"/>
          <a:stretch>
            <a:fillRect/>
          </a:stretch>
        </p:blipFill>
        <p:spPr>
          <a:xfrm>
            <a:off x="7040517" y="1760738"/>
            <a:ext cx="4275183" cy="3206387"/>
          </a:xfrm>
        </p:spPr>
      </p:pic>
      <p:sp>
        <p:nvSpPr>
          <p:cNvPr id="5" name="TextBox 4">
            <a:extLst>
              <a:ext uri="{FF2B5EF4-FFF2-40B4-BE49-F238E27FC236}">
                <a16:creationId xmlns:a16="http://schemas.microsoft.com/office/drawing/2014/main" id="{50CFF3F2-55F5-431A-97CD-678F1437EE4B}"/>
              </a:ext>
            </a:extLst>
          </p:cNvPr>
          <p:cNvSpPr txBox="1"/>
          <p:nvPr/>
        </p:nvSpPr>
        <p:spPr>
          <a:xfrm>
            <a:off x="581192" y="1890876"/>
            <a:ext cx="9144000" cy="4278094"/>
          </a:xfrm>
          <a:prstGeom prst="rect">
            <a:avLst/>
          </a:prstGeom>
          <a:noFill/>
        </p:spPr>
        <p:txBody>
          <a:bodyPr wrap="square">
            <a:spAutoFit/>
          </a:bodyPr>
          <a:lstStyle/>
          <a:p>
            <a:r>
              <a:rPr lang="nb-NO" sz="1600" b="0">
                <a:solidFill>
                  <a:srgbClr val="008000"/>
                </a:solidFill>
                <a:effectLst/>
                <a:latin typeface="Consolas" panose="020B0609020204030204" pitchFamily="49" charset="0"/>
              </a:rPr>
              <a:t># Simulation 2.</a:t>
            </a:r>
            <a:endParaRPr lang="nb-NO" sz="1600" b="0">
              <a:solidFill>
                <a:srgbClr val="000000"/>
              </a:solidFill>
              <a:effectLst/>
              <a:latin typeface="Consolas" panose="020B0609020204030204" pitchFamily="49" charset="0"/>
            </a:endParaRPr>
          </a:p>
          <a:p>
            <a:r>
              <a:rPr lang="nb-NO" sz="1600" b="0">
                <a:solidFill>
                  <a:srgbClr val="001080"/>
                </a:solidFill>
                <a:effectLst/>
                <a:latin typeface="Consolas" panose="020B0609020204030204" pitchFamily="49" charset="0"/>
              </a:rPr>
              <a:t>n_reps</a:t>
            </a:r>
            <a:r>
              <a:rPr lang="nb-NO" sz="1600" b="0">
                <a:solidFill>
                  <a:srgbClr val="000000"/>
                </a:solidFill>
                <a:effectLst/>
                <a:latin typeface="Consolas" panose="020B0609020204030204" pitchFamily="49" charset="0"/>
              </a:rPr>
              <a:t> = </a:t>
            </a:r>
            <a:r>
              <a:rPr lang="nb-NO" sz="1600" b="0">
                <a:solidFill>
                  <a:srgbClr val="098658"/>
                </a:solidFill>
                <a:effectLst/>
                <a:latin typeface="Consolas" panose="020B0609020204030204" pitchFamily="49" charset="0"/>
              </a:rPr>
              <a:t>10000</a:t>
            </a:r>
            <a:endParaRPr lang="nb-NO" sz="1600" b="0">
              <a:solidFill>
                <a:srgbClr val="000000"/>
              </a:solidFill>
              <a:effectLst/>
              <a:latin typeface="Consolas" panose="020B0609020204030204" pitchFamily="49" charset="0"/>
            </a:endParaRPr>
          </a:p>
          <a:p>
            <a:r>
              <a:rPr lang="nb-NO" sz="1600" b="0">
                <a:solidFill>
                  <a:srgbClr val="001080"/>
                </a:solidFill>
                <a:effectLst/>
                <a:latin typeface="Consolas" panose="020B0609020204030204" pitchFamily="49" charset="0"/>
              </a:rPr>
              <a:t>pvalues</a:t>
            </a:r>
            <a:r>
              <a:rPr lang="nb-NO" sz="1600" b="0">
                <a:solidFill>
                  <a:srgbClr val="000000"/>
                </a:solidFill>
                <a:effectLst/>
                <a:latin typeface="Consolas" panose="020B0609020204030204" pitchFamily="49" charset="0"/>
              </a:rPr>
              <a:t> = </a:t>
            </a:r>
            <a:r>
              <a:rPr lang="nb-NO" sz="1600" b="0">
                <a:solidFill>
                  <a:srgbClr val="267F99"/>
                </a:solidFill>
                <a:effectLst/>
                <a:latin typeface="Consolas" panose="020B0609020204030204" pitchFamily="49" charset="0"/>
              </a:rPr>
              <a:t>np</a:t>
            </a:r>
            <a:r>
              <a:rPr lang="nb-NO" sz="1600" b="0">
                <a:solidFill>
                  <a:srgbClr val="000000"/>
                </a:solidFill>
                <a:effectLst/>
                <a:latin typeface="Consolas" panose="020B0609020204030204" pitchFamily="49" charset="0"/>
              </a:rPr>
              <a:t>.</a:t>
            </a:r>
            <a:r>
              <a:rPr lang="nb-NO" sz="1600" b="0">
                <a:solidFill>
                  <a:srgbClr val="795E26"/>
                </a:solidFill>
                <a:effectLst/>
                <a:latin typeface="Consolas" panose="020B0609020204030204" pitchFamily="49" charset="0"/>
              </a:rPr>
              <a:t>zeros</a:t>
            </a:r>
            <a:r>
              <a:rPr lang="nb-NO" sz="1600" b="0">
                <a:solidFill>
                  <a:srgbClr val="000000"/>
                </a:solidFill>
                <a:effectLst/>
                <a:latin typeface="Consolas" panose="020B0609020204030204" pitchFamily="49" charset="0"/>
              </a:rPr>
              <a:t>(</a:t>
            </a:r>
            <a:r>
              <a:rPr lang="nb-NO" sz="1600" b="0">
                <a:solidFill>
                  <a:srgbClr val="001080"/>
                </a:solidFill>
                <a:effectLst/>
                <a:latin typeface="Consolas" panose="020B0609020204030204" pitchFamily="49" charset="0"/>
              </a:rPr>
              <a:t>n_reps</a:t>
            </a:r>
            <a:r>
              <a:rPr lang="nb-NO" sz="1600" b="0">
                <a:solidFill>
                  <a:srgbClr val="000000"/>
                </a:solidFill>
                <a:effectLst/>
                <a:latin typeface="Consolas" panose="020B0609020204030204" pitchFamily="49" charset="0"/>
              </a:rPr>
              <a:t>)</a:t>
            </a:r>
          </a:p>
          <a:p>
            <a:r>
              <a:rPr lang="nb-NO" sz="1600" b="0">
                <a:solidFill>
                  <a:srgbClr val="001080"/>
                </a:solidFill>
                <a:effectLst/>
                <a:latin typeface="Consolas" panose="020B0609020204030204" pitchFamily="49" charset="0"/>
              </a:rPr>
              <a:t>num</a:t>
            </a:r>
            <a:r>
              <a:rPr lang="nb-NO" sz="1600" b="0">
                <a:solidFill>
                  <a:srgbClr val="000000"/>
                </a:solidFill>
                <a:effectLst/>
                <a:latin typeface="Consolas" panose="020B0609020204030204" pitchFamily="49" charset="0"/>
              </a:rPr>
              <a:t> = </a:t>
            </a:r>
            <a:r>
              <a:rPr lang="nb-NO" sz="1600" b="0">
                <a:solidFill>
                  <a:srgbClr val="098658"/>
                </a:solidFill>
                <a:effectLst/>
                <a:latin typeface="Consolas" panose="020B0609020204030204" pitchFamily="49" charset="0"/>
              </a:rPr>
              <a:t>20</a:t>
            </a:r>
            <a:endParaRPr lang="nb-NO" sz="1600" b="0">
              <a:solidFill>
                <a:srgbClr val="000000"/>
              </a:solidFill>
              <a:effectLst/>
              <a:latin typeface="Consolas" panose="020B0609020204030204" pitchFamily="49" charset="0"/>
            </a:endParaRPr>
          </a:p>
          <a:p>
            <a:br>
              <a:rPr lang="nb-NO" sz="1600" b="0">
                <a:solidFill>
                  <a:srgbClr val="000000"/>
                </a:solidFill>
                <a:effectLst/>
                <a:latin typeface="Consolas" panose="020B0609020204030204" pitchFamily="49" charset="0"/>
              </a:rPr>
            </a:br>
            <a:r>
              <a:rPr lang="nb-NO" sz="1600" b="0">
                <a:solidFill>
                  <a:srgbClr val="AF00DB"/>
                </a:solidFill>
                <a:effectLst/>
                <a:latin typeface="Consolas" panose="020B0609020204030204" pitchFamily="49" charset="0"/>
              </a:rPr>
              <a:t>for</a:t>
            </a:r>
            <a:r>
              <a:rPr lang="nb-NO" sz="1600" b="0">
                <a:solidFill>
                  <a:srgbClr val="000000"/>
                </a:solidFill>
                <a:effectLst/>
                <a:latin typeface="Consolas" panose="020B0609020204030204" pitchFamily="49" charset="0"/>
              </a:rPr>
              <a:t> </a:t>
            </a:r>
            <a:r>
              <a:rPr lang="nb-NO" sz="1600" b="0">
                <a:solidFill>
                  <a:srgbClr val="001080"/>
                </a:solidFill>
                <a:effectLst/>
                <a:latin typeface="Consolas" panose="020B0609020204030204" pitchFamily="49" charset="0"/>
              </a:rPr>
              <a:t>i</a:t>
            </a:r>
            <a:r>
              <a:rPr lang="nb-NO" sz="1600" b="0">
                <a:solidFill>
                  <a:srgbClr val="000000"/>
                </a:solidFill>
                <a:effectLst/>
                <a:latin typeface="Consolas" panose="020B0609020204030204" pitchFamily="49" charset="0"/>
              </a:rPr>
              <a:t> </a:t>
            </a:r>
            <a:r>
              <a:rPr lang="nb-NO" sz="1600" b="0">
                <a:solidFill>
                  <a:srgbClr val="AF00DB"/>
                </a:solidFill>
                <a:effectLst/>
                <a:latin typeface="Consolas" panose="020B0609020204030204" pitchFamily="49" charset="0"/>
              </a:rPr>
              <a:t>in</a:t>
            </a:r>
            <a:r>
              <a:rPr lang="nb-NO" sz="1600" b="0">
                <a:solidFill>
                  <a:srgbClr val="000000"/>
                </a:solidFill>
                <a:effectLst/>
                <a:latin typeface="Consolas" panose="020B0609020204030204" pitchFamily="49" charset="0"/>
              </a:rPr>
              <a:t> </a:t>
            </a:r>
            <a:r>
              <a:rPr lang="nb-NO" sz="1600" b="0">
                <a:solidFill>
                  <a:srgbClr val="267F99"/>
                </a:solidFill>
                <a:effectLst/>
                <a:latin typeface="Consolas" panose="020B0609020204030204" pitchFamily="49" charset="0"/>
              </a:rPr>
              <a:t>range</a:t>
            </a:r>
            <a:r>
              <a:rPr lang="nb-NO" sz="1600" b="0">
                <a:solidFill>
                  <a:srgbClr val="000000"/>
                </a:solidFill>
                <a:effectLst/>
                <a:latin typeface="Consolas" panose="020B0609020204030204" pitchFamily="49" charset="0"/>
              </a:rPr>
              <a:t>(</a:t>
            </a:r>
            <a:r>
              <a:rPr lang="nb-NO" sz="1600" b="0">
                <a:solidFill>
                  <a:srgbClr val="001080"/>
                </a:solidFill>
                <a:effectLst/>
                <a:latin typeface="Consolas" panose="020B0609020204030204" pitchFamily="49" charset="0"/>
              </a:rPr>
              <a:t>n_reps</a:t>
            </a:r>
            <a:r>
              <a:rPr lang="nb-NO" sz="1600" b="0">
                <a:solidFill>
                  <a:srgbClr val="000000"/>
                </a:solidFill>
                <a:effectLst/>
                <a:latin typeface="Consolas" panose="020B0609020204030204" pitchFamily="49" charset="0"/>
              </a:rPr>
              <a:t>):</a:t>
            </a:r>
          </a:p>
          <a:p>
            <a:r>
              <a:rPr lang="nb-NO" sz="1600" b="0">
                <a:solidFill>
                  <a:srgbClr val="000000"/>
                </a:solidFill>
                <a:effectLst/>
                <a:latin typeface="Consolas" panose="020B0609020204030204" pitchFamily="49" charset="0"/>
              </a:rPr>
              <a:t>    </a:t>
            </a:r>
            <a:r>
              <a:rPr lang="nb-NO" sz="1600" b="0">
                <a:solidFill>
                  <a:srgbClr val="008000"/>
                </a:solidFill>
                <a:effectLst/>
                <a:latin typeface="Consolas" panose="020B0609020204030204" pitchFamily="49" charset="0"/>
              </a:rPr>
              <a:t># Simulate stuff.</a:t>
            </a:r>
            <a:endParaRPr lang="nb-NO" sz="1600" b="0">
              <a:solidFill>
                <a:srgbClr val="000000"/>
              </a:solidFill>
              <a:effectLst/>
              <a:latin typeface="Consolas" panose="020B0609020204030204" pitchFamily="49" charset="0"/>
            </a:endParaRPr>
          </a:p>
          <a:p>
            <a:r>
              <a:rPr lang="nb-NO" sz="1600" b="0">
                <a:solidFill>
                  <a:srgbClr val="000000"/>
                </a:solidFill>
                <a:effectLst/>
                <a:latin typeface="Consolas" panose="020B0609020204030204" pitchFamily="49" charset="0"/>
              </a:rPr>
              <a:t>    </a:t>
            </a:r>
            <a:r>
              <a:rPr lang="nb-NO" sz="1600" b="0">
                <a:solidFill>
                  <a:srgbClr val="001080"/>
                </a:solidFill>
                <a:effectLst/>
                <a:latin typeface="Consolas" panose="020B0609020204030204" pitchFamily="49" charset="0"/>
              </a:rPr>
              <a:t>x</a:t>
            </a:r>
            <a:r>
              <a:rPr lang="nb-NO" sz="1600" b="0">
                <a:solidFill>
                  <a:srgbClr val="000000"/>
                </a:solidFill>
                <a:effectLst/>
                <a:latin typeface="Consolas" panose="020B0609020204030204" pitchFamily="49" charset="0"/>
              </a:rPr>
              <a:t> = </a:t>
            </a:r>
            <a:r>
              <a:rPr lang="nb-NO" sz="1600" b="0">
                <a:solidFill>
                  <a:srgbClr val="267F99"/>
                </a:solidFill>
                <a:effectLst/>
                <a:latin typeface="Consolas" panose="020B0609020204030204" pitchFamily="49" charset="0"/>
              </a:rPr>
              <a:t>np</a:t>
            </a:r>
            <a:r>
              <a:rPr lang="nb-NO" sz="1600" b="0">
                <a:solidFill>
                  <a:srgbClr val="000000"/>
                </a:solidFill>
                <a:effectLst/>
                <a:latin typeface="Consolas" panose="020B0609020204030204" pitchFamily="49" charset="0"/>
              </a:rPr>
              <a:t>.</a:t>
            </a:r>
            <a:r>
              <a:rPr lang="nb-NO" sz="1600" b="0">
                <a:solidFill>
                  <a:srgbClr val="795E26"/>
                </a:solidFill>
                <a:effectLst/>
                <a:latin typeface="Consolas" panose="020B0609020204030204" pitchFamily="49" charset="0"/>
              </a:rPr>
              <a:t>linspace</a:t>
            </a:r>
            <a:r>
              <a:rPr lang="nb-NO" sz="1600" b="0">
                <a:solidFill>
                  <a:srgbClr val="000000"/>
                </a:solidFill>
                <a:effectLst/>
                <a:latin typeface="Consolas" panose="020B0609020204030204" pitchFamily="49" charset="0"/>
              </a:rPr>
              <a:t>(</a:t>
            </a:r>
            <a:r>
              <a:rPr lang="nb-NO" sz="1600" b="0">
                <a:solidFill>
                  <a:srgbClr val="098658"/>
                </a:solidFill>
                <a:effectLst/>
                <a:latin typeface="Consolas" panose="020B0609020204030204" pitchFamily="49" charset="0"/>
              </a:rPr>
              <a:t>0</a:t>
            </a:r>
            <a:r>
              <a:rPr lang="nb-NO" sz="1600" b="0">
                <a:solidFill>
                  <a:srgbClr val="000000"/>
                </a:solidFill>
                <a:effectLst/>
                <a:latin typeface="Consolas" panose="020B0609020204030204" pitchFamily="49" charset="0"/>
              </a:rPr>
              <a:t>, </a:t>
            </a:r>
            <a:r>
              <a:rPr lang="nb-NO" sz="1600" b="0">
                <a:solidFill>
                  <a:srgbClr val="098658"/>
                </a:solidFill>
                <a:effectLst/>
                <a:latin typeface="Consolas" panose="020B0609020204030204" pitchFamily="49" charset="0"/>
              </a:rPr>
              <a:t>1</a:t>
            </a:r>
            <a:r>
              <a:rPr lang="nb-NO" sz="1600" b="0">
                <a:solidFill>
                  <a:srgbClr val="000000"/>
                </a:solidFill>
                <a:effectLst/>
                <a:latin typeface="Consolas" panose="020B0609020204030204" pitchFamily="49" charset="0"/>
              </a:rPr>
              <a:t>, </a:t>
            </a:r>
            <a:r>
              <a:rPr lang="nb-NO" sz="1600" b="0">
                <a:solidFill>
                  <a:srgbClr val="001080"/>
                </a:solidFill>
                <a:effectLst/>
                <a:latin typeface="Consolas" panose="020B0609020204030204" pitchFamily="49" charset="0"/>
              </a:rPr>
              <a:t>num</a:t>
            </a:r>
            <a:r>
              <a:rPr lang="nb-NO" sz="1600" b="0">
                <a:solidFill>
                  <a:srgbClr val="000000"/>
                </a:solidFill>
                <a:effectLst/>
                <a:latin typeface="Consolas" panose="020B0609020204030204" pitchFamily="49" charset="0"/>
              </a:rPr>
              <a:t>)</a:t>
            </a:r>
          </a:p>
          <a:p>
            <a:r>
              <a:rPr lang="nb-NO" sz="1600" b="0">
                <a:solidFill>
                  <a:srgbClr val="000000"/>
                </a:solidFill>
                <a:effectLst/>
                <a:latin typeface="Consolas" panose="020B0609020204030204" pitchFamily="49" charset="0"/>
              </a:rPr>
              <a:t>    </a:t>
            </a:r>
            <a:r>
              <a:rPr lang="nb-NO" sz="1600" b="0">
                <a:solidFill>
                  <a:srgbClr val="001080"/>
                </a:solidFill>
                <a:effectLst/>
                <a:latin typeface="Consolas" panose="020B0609020204030204" pitchFamily="49" charset="0"/>
              </a:rPr>
              <a:t>u</a:t>
            </a:r>
            <a:r>
              <a:rPr lang="nb-NO" sz="1600" b="0">
                <a:solidFill>
                  <a:srgbClr val="000000"/>
                </a:solidFill>
                <a:effectLst/>
                <a:latin typeface="Consolas" panose="020B0609020204030204" pitchFamily="49" charset="0"/>
              </a:rPr>
              <a:t> = rng.normal(</a:t>
            </a:r>
            <a:r>
              <a:rPr lang="nb-NO" sz="1600" b="0">
                <a:solidFill>
                  <a:srgbClr val="098658"/>
                </a:solidFill>
                <a:effectLst/>
                <a:latin typeface="Consolas" panose="020B0609020204030204" pitchFamily="49" charset="0"/>
              </a:rPr>
              <a:t>0</a:t>
            </a:r>
            <a:r>
              <a:rPr lang="nb-NO" sz="1600" b="0">
                <a:solidFill>
                  <a:srgbClr val="000000"/>
                </a:solidFill>
                <a:effectLst/>
                <a:latin typeface="Consolas" panose="020B0609020204030204" pitchFamily="49" charset="0"/>
              </a:rPr>
              <a:t>, </a:t>
            </a:r>
            <a:r>
              <a:rPr lang="nb-NO" sz="1600" b="0">
                <a:solidFill>
                  <a:srgbClr val="267F99"/>
                </a:solidFill>
                <a:effectLst/>
                <a:latin typeface="Consolas" panose="020B0609020204030204" pitchFamily="49" charset="0"/>
              </a:rPr>
              <a:t>np</a:t>
            </a:r>
            <a:r>
              <a:rPr lang="nb-NO" sz="1600" b="0">
                <a:solidFill>
                  <a:srgbClr val="000000"/>
                </a:solidFill>
                <a:effectLst/>
                <a:latin typeface="Consolas" panose="020B0609020204030204" pitchFamily="49" charset="0"/>
              </a:rPr>
              <a:t>.sqrt(res_ls.scale), </a:t>
            </a:r>
            <a:r>
              <a:rPr lang="nb-NO" sz="1600" b="0">
                <a:solidFill>
                  <a:srgbClr val="001080"/>
                </a:solidFill>
                <a:effectLst/>
                <a:latin typeface="Consolas" panose="020B0609020204030204" pitchFamily="49" charset="0"/>
              </a:rPr>
              <a:t>num</a:t>
            </a:r>
            <a:r>
              <a:rPr lang="nb-NO" sz="1600" b="0">
                <a:solidFill>
                  <a:srgbClr val="000000"/>
                </a:solidFill>
                <a:effectLst/>
                <a:latin typeface="Consolas" panose="020B0609020204030204" pitchFamily="49" charset="0"/>
              </a:rPr>
              <a:t>)</a:t>
            </a:r>
          </a:p>
          <a:p>
            <a:r>
              <a:rPr lang="nb-NO" sz="1600" b="0">
                <a:solidFill>
                  <a:srgbClr val="000000"/>
                </a:solidFill>
                <a:effectLst/>
                <a:latin typeface="Consolas" panose="020B0609020204030204" pitchFamily="49" charset="0"/>
              </a:rPr>
              <a:t>    </a:t>
            </a:r>
            <a:r>
              <a:rPr lang="nb-NO" sz="1600" b="0">
                <a:solidFill>
                  <a:srgbClr val="001080"/>
                </a:solidFill>
                <a:effectLst/>
                <a:latin typeface="Consolas" panose="020B0609020204030204" pitchFamily="49" charset="0"/>
              </a:rPr>
              <a:t>y</a:t>
            </a:r>
            <a:r>
              <a:rPr lang="nb-NO" sz="1600" b="0">
                <a:solidFill>
                  <a:srgbClr val="000000"/>
                </a:solidFill>
                <a:effectLst/>
                <a:latin typeface="Consolas" panose="020B0609020204030204" pitchFamily="49" charset="0"/>
              </a:rPr>
              <a:t> = res_ls.params[</a:t>
            </a:r>
            <a:r>
              <a:rPr lang="nb-NO" sz="1600" b="0">
                <a:solidFill>
                  <a:srgbClr val="098658"/>
                </a:solidFill>
                <a:effectLst/>
                <a:latin typeface="Consolas" panose="020B0609020204030204" pitchFamily="49" charset="0"/>
              </a:rPr>
              <a:t>0</a:t>
            </a:r>
            <a:r>
              <a:rPr lang="nb-NO" sz="1600" b="0">
                <a:solidFill>
                  <a:srgbClr val="000000"/>
                </a:solidFill>
                <a:effectLst/>
                <a:latin typeface="Consolas" panose="020B0609020204030204" pitchFamily="49" charset="0"/>
              </a:rPr>
              <a:t>] + res_ls.params[</a:t>
            </a:r>
            <a:r>
              <a:rPr lang="nb-NO" sz="1600" b="0">
                <a:solidFill>
                  <a:srgbClr val="098658"/>
                </a:solidFill>
                <a:effectLst/>
                <a:latin typeface="Consolas" panose="020B0609020204030204" pitchFamily="49" charset="0"/>
              </a:rPr>
              <a:t>1</a:t>
            </a:r>
            <a:r>
              <a:rPr lang="nb-NO" sz="1600" b="0">
                <a:solidFill>
                  <a:srgbClr val="000000"/>
                </a:solidFill>
                <a:effectLst/>
                <a:latin typeface="Consolas" panose="020B0609020204030204" pitchFamily="49" charset="0"/>
              </a:rPr>
              <a:t>] * </a:t>
            </a:r>
            <a:r>
              <a:rPr lang="nb-NO" sz="1600" b="0">
                <a:solidFill>
                  <a:srgbClr val="001080"/>
                </a:solidFill>
                <a:effectLst/>
                <a:latin typeface="Consolas" panose="020B0609020204030204" pitchFamily="49" charset="0"/>
              </a:rPr>
              <a:t>x</a:t>
            </a:r>
            <a:r>
              <a:rPr lang="nb-NO" sz="1600" b="0">
                <a:solidFill>
                  <a:srgbClr val="000000"/>
                </a:solidFill>
                <a:effectLst/>
                <a:latin typeface="Consolas" panose="020B0609020204030204" pitchFamily="49" charset="0"/>
              </a:rPr>
              <a:t> + </a:t>
            </a:r>
            <a:r>
              <a:rPr lang="nb-NO" sz="1600" b="0">
                <a:solidFill>
                  <a:srgbClr val="001080"/>
                </a:solidFill>
                <a:effectLst/>
                <a:latin typeface="Consolas" panose="020B0609020204030204" pitchFamily="49" charset="0"/>
              </a:rPr>
              <a:t>u</a:t>
            </a:r>
            <a:endParaRPr lang="nb-NO" sz="1600" b="0">
              <a:solidFill>
                <a:srgbClr val="000000"/>
              </a:solidFill>
              <a:effectLst/>
              <a:latin typeface="Consolas" panose="020B0609020204030204" pitchFamily="49" charset="0"/>
            </a:endParaRPr>
          </a:p>
          <a:p>
            <a:br>
              <a:rPr lang="nb-NO" sz="1600" b="0">
                <a:solidFill>
                  <a:srgbClr val="000000"/>
                </a:solidFill>
                <a:effectLst/>
                <a:latin typeface="Consolas" panose="020B0609020204030204" pitchFamily="49" charset="0"/>
              </a:rPr>
            </a:br>
            <a:r>
              <a:rPr lang="nb-NO" sz="1600" b="0">
                <a:solidFill>
                  <a:srgbClr val="000000"/>
                </a:solidFill>
                <a:effectLst/>
                <a:latin typeface="Consolas" panose="020B0609020204030204" pitchFamily="49" charset="0"/>
              </a:rPr>
              <a:t>    </a:t>
            </a:r>
            <a:r>
              <a:rPr lang="nb-NO" sz="1600" b="0">
                <a:solidFill>
                  <a:srgbClr val="008000"/>
                </a:solidFill>
                <a:effectLst/>
                <a:latin typeface="Consolas" panose="020B0609020204030204" pitchFamily="49" charset="0"/>
              </a:rPr>
              <a:t># Fit</a:t>
            </a:r>
            <a:endParaRPr lang="nb-NO" sz="1600" b="0">
              <a:solidFill>
                <a:srgbClr val="000000"/>
              </a:solidFill>
              <a:effectLst/>
              <a:latin typeface="Consolas" panose="020B0609020204030204" pitchFamily="49" charset="0"/>
            </a:endParaRPr>
          </a:p>
          <a:p>
            <a:r>
              <a:rPr lang="nb-NO" sz="1600" b="0">
                <a:solidFill>
                  <a:srgbClr val="000000"/>
                </a:solidFill>
                <a:effectLst/>
                <a:latin typeface="Consolas" panose="020B0609020204030204" pitchFamily="49" charset="0"/>
              </a:rPr>
              <a:t>    </a:t>
            </a:r>
            <a:r>
              <a:rPr lang="nb-NO" sz="1600" b="0">
                <a:solidFill>
                  <a:srgbClr val="001080"/>
                </a:solidFill>
                <a:effectLst/>
                <a:latin typeface="Consolas" panose="020B0609020204030204" pitchFamily="49" charset="0"/>
              </a:rPr>
              <a:t>res_sim</a:t>
            </a:r>
            <a:r>
              <a:rPr lang="nb-NO" sz="1600" b="0">
                <a:solidFill>
                  <a:srgbClr val="000000"/>
                </a:solidFill>
                <a:effectLst/>
                <a:latin typeface="Consolas" panose="020B0609020204030204" pitchFamily="49" charset="0"/>
              </a:rPr>
              <a:t> = </a:t>
            </a:r>
            <a:r>
              <a:rPr lang="nb-NO" sz="1600" b="0">
                <a:solidFill>
                  <a:srgbClr val="267F99"/>
                </a:solidFill>
                <a:effectLst/>
                <a:latin typeface="Consolas" panose="020B0609020204030204" pitchFamily="49" charset="0"/>
              </a:rPr>
              <a:t>smf</a:t>
            </a:r>
            <a:r>
              <a:rPr lang="nb-NO" sz="1600" b="0">
                <a:solidFill>
                  <a:srgbClr val="000000"/>
                </a:solidFill>
                <a:effectLst/>
                <a:latin typeface="Consolas" panose="020B0609020204030204" pitchFamily="49" charset="0"/>
              </a:rPr>
              <a:t>.</a:t>
            </a:r>
            <a:r>
              <a:rPr lang="nb-NO" sz="1600" b="0">
                <a:solidFill>
                  <a:srgbClr val="001080"/>
                </a:solidFill>
                <a:effectLst/>
                <a:latin typeface="Consolas" panose="020B0609020204030204" pitchFamily="49" charset="0"/>
              </a:rPr>
              <a:t>ols</a:t>
            </a:r>
            <a:r>
              <a:rPr lang="nb-NO" sz="1600" b="0">
                <a:solidFill>
                  <a:srgbClr val="000000"/>
                </a:solidFill>
                <a:effectLst/>
                <a:latin typeface="Consolas" panose="020B0609020204030204" pitchFamily="49" charset="0"/>
              </a:rPr>
              <a:t>(</a:t>
            </a:r>
            <a:r>
              <a:rPr lang="nb-NO" sz="1600" b="0">
                <a:solidFill>
                  <a:srgbClr val="A31515"/>
                </a:solidFill>
                <a:effectLst/>
                <a:latin typeface="Consolas" panose="020B0609020204030204" pitchFamily="49" charset="0"/>
              </a:rPr>
              <a:t>"y ~ x"</a:t>
            </a:r>
            <a:r>
              <a:rPr lang="nb-NO" sz="1600" b="0">
                <a:solidFill>
                  <a:srgbClr val="000000"/>
                </a:solidFill>
                <a:effectLst/>
                <a:latin typeface="Consolas" panose="020B0609020204030204" pitchFamily="49" charset="0"/>
              </a:rPr>
              <a:t>, </a:t>
            </a:r>
            <a:r>
              <a:rPr lang="nb-NO" sz="1600" b="0">
                <a:solidFill>
                  <a:srgbClr val="001080"/>
                </a:solidFill>
                <a:effectLst/>
                <a:latin typeface="Consolas" panose="020B0609020204030204" pitchFamily="49" charset="0"/>
              </a:rPr>
              <a:t>data</a:t>
            </a:r>
            <a:r>
              <a:rPr lang="nb-NO" sz="1600" b="0">
                <a:solidFill>
                  <a:srgbClr val="000000"/>
                </a:solidFill>
                <a:effectLst/>
                <a:latin typeface="Consolas" panose="020B0609020204030204" pitchFamily="49" charset="0"/>
              </a:rPr>
              <a:t> = </a:t>
            </a:r>
            <a:r>
              <a:rPr lang="nb-NO" sz="1600" b="0">
                <a:solidFill>
                  <a:srgbClr val="267F99"/>
                </a:solidFill>
                <a:effectLst/>
                <a:latin typeface="Consolas" panose="020B0609020204030204" pitchFamily="49" charset="0"/>
              </a:rPr>
              <a:t>pd</a:t>
            </a:r>
            <a:r>
              <a:rPr lang="nb-NO" sz="1600" b="0">
                <a:solidFill>
                  <a:srgbClr val="000000"/>
                </a:solidFill>
                <a:effectLst/>
                <a:latin typeface="Consolas" panose="020B0609020204030204" pitchFamily="49" charset="0"/>
              </a:rPr>
              <a:t>.</a:t>
            </a:r>
            <a:r>
              <a:rPr lang="nb-NO" sz="1600" b="0">
                <a:solidFill>
                  <a:srgbClr val="267F99"/>
                </a:solidFill>
                <a:effectLst/>
                <a:latin typeface="Consolas" panose="020B0609020204030204" pitchFamily="49" charset="0"/>
              </a:rPr>
              <a:t>DataFrame</a:t>
            </a:r>
            <a:r>
              <a:rPr lang="nb-NO" sz="1600" b="0">
                <a:solidFill>
                  <a:srgbClr val="000000"/>
                </a:solidFill>
                <a:effectLst/>
                <a:latin typeface="Consolas" panose="020B0609020204030204" pitchFamily="49" charset="0"/>
              </a:rPr>
              <a:t>([</a:t>
            </a:r>
            <a:r>
              <a:rPr lang="nb-NO" sz="1600" b="0">
                <a:solidFill>
                  <a:srgbClr val="001080"/>
                </a:solidFill>
                <a:effectLst/>
                <a:latin typeface="Consolas" panose="020B0609020204030204" pitchFamily="49" charset="0"/>
              </a:rPr>
              <a:t>y</a:t>
            </a:r>
            <a:r>
              <a:rPr lang="nb-NO" sz="1600" b="0">
                <a:solidFill>
                  <a:srgbClr val="000000"/>
                </a:solidFill>
                <a:effectLst/>
                <a:latin typeface="Consolas" panose="020B0609020204030204" pitchFamily="49" charset="0"/>
              </a:rPr>
              <a:t>, </a:t>
            </a:r>
            <a:r>
              <a:rPr lang="nb-NO" sz="1600" b="0">
                <a:solidFill>
                  <a:srgbClr val="001080"/>
                </a:solidFill>
                <a:effectLst/>
                <a:latin typeface="Consolas" panose="020B0609020204030204" pitchFamily="49" charset="0"/>
              </a:rPr>
              <a:t>x</a:t>
            </a:r>
            <a:r>
              <a:rPr lang="nb-NO" sz="1600" b="0">
                <a:solidFill>
                  <a:srgbClr val="000000"/>
                </a:solidFill>
                <a:effectLst/>
                <a:latin typeface="Consolas" panose="020B0609020204030204" pitchFamily="49" charset="0"/>
              </a:rPr>
              <a:t>]).</a:t>
            </a:r>
            <a:r>
              <a:rPr lang="nb-NO" sz="1600" b="0">
                <a:solidFill>
                  <a:srgbClr val="001080"/>
                </a:solidFill>
                <a:effectLst/>
                <a:latin typeface="Consolas" panose="020B0609020204030204" pitchFamily="49" charset="0"/>
              </a:rPr>
              <a:t>T</a:t>
            </a:r>
            <a:r>
              <a:rPr lang="nb-NO" sz="1600" b="0">
                <a:solidFill>
                  <a:srgbClr val="000000"/>
                </a:solidFill>
                <a:effectLst/>
                <a:latin typeface="Consolas" panose="020B0609020204030204" pitchFamily="49" charset="0"/>
              </a:rPr>
              <a:t>).</a:t>
            </a:r>
            <a:r>
              <a:rPr lang="nb-NO" sz="1600" b="0">
                <a:solidFill>
                  <a:srgbClr val="795E26"/>
                </a:solidFill>
                <a:effectLst/>
                <a:latin typeface="Consolas" panose="020B0609020204030204" pitchFamily="49" charset="0"/>
              </a:rPr>
              <a:t>fit</a:t>
            </a:r>
            <a:r>
              <a:rPr lang="nb-NO" sz="1600" b="0">
                <a:solidFill>
                  <a:srgbClr val="000000"/>
                </a:solidFill>
                <a:effectLst/>
                <a:latin typeface="Consolas" panose="020B0609020204030204" pitchFamily="49" charset="0"/>
              </a:rPr>
              <a:t>()</a:t>
            </a:r>
          </a:p>
          <a:p>
            <a:r>
              <a:rPr lang="nb-NO" sz="1600" b="0">
                <a:solidFill>
                  <a:srgbClr val="000000"/>
                </a:solidFill>
                <a:effectLst/>
                <a:latin typeface="Consolas" panose="020B0609020204030204" pitchFamily="49" charset="0"/>
              </a:rPr>
              <a:t>    </a:t>
            </a:r>
            <a:r>
              <a:rPr lang="nb-NO" sz="1600" b="0">
                <a:solidFill>
                  <a:srgbClr val="001080"/>
                </a:solidFill>
                <a:effectLst/>
                <a:latin typeface="Consolas" panose="020B0609020204030204" pitchFamily="49" charset="0"/>
              </a:rPr>
              <a:t>pvalues</a:t>
            </a:r>
            <a:r>
              <a:rPr lang="nb-NO" sz="1600" b="0">
                <a:solidFill>
                  <a:srgbClr val="000000"/>
                </a:solidFill>
                <a:effectLst/>
                <a:latin typeface="Consolas" panose="020B0609020204030204" pitchFamily="49" charset="0"/>
              </a:rPr>
              <a:t>[</a:t>
            </a:r>
            <a:r>
              <a:rPr lang="nb-NO" sz="1600" b="0">
                <a:solidFill>
                  <a:srgbClr val="001080"/>
                </a:solidFill>
                <a:effectLst/>
                <a:latin typeface="Consolas" panose="020B0609020204030204" pitchFamily="49" charset="0"/>
              </a:rPr>
              <a:t>i</a:t>
            </a:r>
            <a:r>
              <a:rPr lang="nb-NO" sz="1600" b="0">
                <a:solidFill>
                  <a:srgbClr val="000000"/>
                </a:solidFill>
                <a:effectLst/>
                <a:latin typeface="Consolas" panose="020B0609020204030204" pitchFamily="49" charset="0"/>
              </a:rPr>
              <a:t>] = </a:t>
            </a:r>
            <a:r>
              <a:rPr lang="nb-NO" sz="1600" b="0">
                <a:solidFill>
                  <a:srgbClr val="001080"/>
                </a:solidFill>
                <a:effectLst/>
                <a:latin typeface="Consolas" panose="020B0609020204030204" pitchFamily="49" charset="0"/>
              </a:rPr>
              <a:t>res_sim</a:t>
            </a:r>
            <a:r>
              <a:rPr lang="nb-NO" sz="1600" b="0">
                <a:solidFill>
                  <a:srgbClr val="000000"/>
                </a:solidFill>
                <a:effectLst/>
                <a:latin typeface="Consolas" panose="020B0609020204030204" pitchFamily="49" charset="0"/>
              </a:rPr>
              <a:t>.pvalues[</a:t>
            </a:r>
            <a:r>
              <a:rPr lang="nb-NO" sz="1600" b="0">
                <a:solidFill>
                  <a:srgbClr val="098658"/>
                </a:solidFill>
                <a:effectLst/>
                <a:latin typeface="Consolas" panose="020B0609020204030204" pitchFamily="49" charset="0"/>
              </a:rPr>
              <a:t>1</a:t>
            </a:r>
            <a:r>
              <a:rPr lang="nb-NO" sz="1600" b="0">
                <a:solidFill>
                  <a:srgbClr val="000000"/>
                </a:solidFill>
                <a:effectLst/>
                <a:latin typeface="Consolas" panose="020B0609020204030204" pitchFamily="49" charset="0"/>
              </a:rPr>
              <a:t>]</a:t>
            </a:r>
          </a:p>
          <a:p>
            <a:br>
              <a:rPr lang="nb-NO" sz="1600" b="0">
                <a:solidFill>
                  <a:srgbClr val="000000"/>
                </a:solidFill>
                <a:effectLst/>
                <a:latin typeface="Consolas" panose="020B0609020204030204" pitchFamily="49" charset="0"/>
              </a:rPr>
            </a:br>
            <a:r>
              <a:rPr lang="nb-NO" sz="1600" b="0">
                <a:solidFill>
                  <a:srgbClr val="267F99"/>
                </a:solidFill>
                <a:effectLst/>
                <a:latin typeface="Consolas" panose="020B0609020204030204" pitchFamily="49" charset="0"/>
              </a:rPr>
              <a:t>plt</a:t>
            </a:r>
            <a:r>
              <a:rPr lang="nb-NO" sz="1600" b="0">
                <a:solidFill>
                  <a:srgbClr val="000000"/>
                </a:solidFill>
                <a:effectLst/>
                <a:latin typeface="Consolas" panose="020B0609020204030204" pitchFamily="49" charset="0"/>
              </a:rPr>
              <a:t>.</a:t>
            </a:r>
            <a:r>
              <a:rPr lang="nb-NO" sz="1600" b="0">
                <a:solidFill>
                  <a:srgbClr val="795E26"/>
                </a:solidFill>
                <a:effectLst/>
                <a:latin typeface="Consolas" panose="020B0609020204030204" pitchFamily="49" charset="0"/>
              </a:rPr>
              <a:t>hist</a:t>
            </a:r>
            <a:r>
              <a:rPr lang="nb-NO" sz="1600" b="0">
                <a:solidFill>
                  <a:srgbClr val="000000"/>
                </a:solidFill>
                <a:effectLst/>
                <a:latin typeface="Consolas" panose="020B0609020204030204" pitchFamily="49" charset="0"/>
              </a:rPr>
              <a:t>(</a:t>
            </a:r>
            <a:r>
              <a:rPr lang="nb-NO" sz="1600" b="0">
                <a:solidFill>
                  <a:srgbClr val="001080"/>
                </a:solidFill>
                <a:effectLst/>
                <a:latin typeface="Consolas" panose="020B0609020204030204" pitchFamily="49" charset="0"/>
              </a:rPr>
              <a:t>pvalues</a:t>
            </a:r>
            <a:r>
              <a:rPr lang="nb-NO" sz="1600" b="0">
                <a:solidFill>
                  <a:srgbClr val="000000"/>
                </a:solidFill>
                <a:effectLst/>
                <a:latin typeface="Consolas" panose="020B0609020204030204" pitchFamily="49" charset="0"/>
              </a:rPr>
              <a:t>, </a:t>
            </a:r>
            <a:r>
              <a:rPr lang="nb-NO" sz="1600" b="0">
                <a:solidFill>
                  <a:srgbClr val="001080"/>
                </a:solidFill>
                <a:effectLst/>
                <a:latin typeface="Consolas" panose="020B0609020204030204" pitchFamily="49" charset="0"/>
              </a:rPr>
              <a:t>density</a:t>
            </a:r>
            <a:r>
              <a:rPr lang="nb-NO" sz="1600" b="0">
                <a:solidFill>
                  <a:srgbClr val="000000"/>
                </a:solidFill>
                <a:effectLst/>
                <a:latin typeface="Consolas" panose="020B0609020204030204" pitchFamily="49" charset="0"/>
              </a:rPr>
              <a:t> = </a:t>
            </a:r>
            <a:r>
              <a:rPr lang="nb-NO" sz="1600" b="0">
                <a:solidFill>
                  <a:srgbClr val="0000FF"/>
                </a:solidFill>
                <a:effectLst/>
                <a:latin typeface="Consolas" panose="020B0609020204030204" pitchFamily="49" charset="0"/>
              </a:rPr>
              <a:t>True</a:t>
            </a:r>
            <a:r>
              <a:rPr lang="nb-NO" sz="1600" b="0">
                <a:solidFill>
                  <a:srgbClr val="000000"/>
                </a:solidFill>
                <a:effectLst/>
                <a:latin typeface="Consolas" panose="020B0609020204030204" pitchFamily="49" charset="0"/>
              </a:rPr>
              <a:t>)</a:t>
            </a:r>
          </a:p>
          <a:p>
            <a:r>
              <a:rPr lang="nb-NO" sz="1600" b="0">
                <a:solidFill>
                  <a:srgbClr val="267F99"/>
                </a:solidFill>
                <a:effectLst/>
                <a:latin typeface="Consolas" panose="020B0609020204030204" pitchFamily="49" charset="0"/>
              </a:rPr>
              <a:t>plt</a:t>
            </a:r>
            <a:r>
              <a:rPr lang="nb-NO" sz="1600" b="0">
                <a:solidFill>
                  <a:srgbClr val="000000"/>
                </a:solidFill>
                <a:effectLst/>
                <a:latin typeface="Consolas" panose="020B0609020204030204" pitchFamily="49" charset="0"/>
              </a:rPr>
              <a:t>.</a:t>
            </a:r>
            <a:r>
              <a:rPr lang="nb-NO" sz="1600" b="0">
                <a:solidFill>
                  <a:srgbClr val="795E26"/>
                </a:solidFill>
                <a:effectLst/>
                <a:latin typeface="Consolas" panose="020B0609020204030204" pitchFamily="49" charset="0"/>
              </a:rPr>
              <a:t>show</a:t>
            </a:r>
            <a:r>
              <a:rPr lang="nb-NO" sz="1600" b="0">
                <a:solidFill>
                  <a:srgbClr val="000000"/>
                </a:solidFill>
                <a:effectLst/>
                <a:latin typeface="Consolas" panose="020B0609020204030204" pitchFamily="49" charset="0"/>
              </a:rPr>
              <a:t>()</a:t>
            </a:r>
            <a:endParaRPr lang="nb-NO"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64185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CD18A-2A95-4F6D-9E77-0C7130612CE4}"/>
              </a:ext>
            </a:extLst>
          </p:cNvPr>
          <p:cNvSpPr>
            <a:spLocks noGrp="1"/>
          </p:cNvSpPr>
          <p:nvPr>
            <p:ph type="title"/>
          </p:nvPr>
        </p:nvSpPr>
        <p:spPr>
          <a:xfrm>
            <a:off x="581192" y="702156"/>
            <a:ext cx="11029616" cy="1188720"/>
          </a:xfrm>
        </p:spPr>
        <p:txBody>
          <a:bodyPr>
            <a:normAutofit/>
          </a:bodyPr>
          <a:lstStyle/>
          <a:p>
            <a:pPr algn="ctr"/>
            <a:r>
              <a:rPr lang="nb-NO" dirty="0" err="1"/>
              <a:t>Where</a:t>
            </a:r>
            <a:r>
              <a:rPr lang="nb-NO" dirty="0"/>
              <a:t> </a:t>
            </a:r>
            <a:r>
              <a:rPr lang="nb-NO" dirty="0" err="1"/>
              <a:t>does</a:t>
            </a:r>
            <a:r>
              <a:rPr lang="nb-NO" dirty="0"/>
              <a:t> </a:t>
            </a:r>
            <a:r>
              <a:rPr lang="nb-NO" dirty="0" err="1"/>
              <a:t>the</a:t>
            </a:r>
            <a:r>
              <a:rPr lang="nb-NO" dirty="0"/>
              <a:t> data </a:t>
            </a:r>
            <a:r>
              <a:rPr lang="nb-NO" dirty="0" err="1"/>
              <a:t>come</a:t>
            </a:r>
            <a:r>
              <a:rPr lang="nb-NO" dirty="0"/>
              <a:t> from?</a:t>
            </a:r>
          </a:p>
        </p:txBody>
      </p:sp>
      <p:graphicFrame>
        <p:nvGraphicFramePr>
          <p:cNvPr id="5" name="Content Placeholder 2">
            <a:extLst>
              <a:ext uri="{FF2B5EF4-FFF2-40B4-BE49-F238E27FC236}">
                <a16:creationId xmlns:a16="http://schemas.microsoft.com/office/drawing/2014/main" id="{3890548A-274D-445B-9869-B245533DB083}"/>
              </a:ext>
            </a:extLst>
          </p:cNvPr>
          <p:cNvGraphicFramePr>
            <a:graphicFrameLocks noGrp="1"/>
          </p:cNvGraphicFramePr>
          <p:nvPr>
            <p:ph idx="1"/>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5147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88000">
              <a:schemeClr val="bg1">
                <a:shade val="94000"/>
                <a:satMod val="110000"/>
                <a:lumMod val="8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518099-686D-49E6-ACF8-67EEA1352FB2}"/>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b="0" kern="1200" cap="all">
                <a:solidFill>
                  <a:schemeClr val="tx1">
                    <a:lumMod val="75000"/>
                    <a:lumOff val="25000"/>
                  </a:schemeClr>
                </a:solidFill>
                <a:latin typeface="+mj-lt"/>
                <a:ea typeface="+mj-ea"/>
                <a:cs typeface="+mj-cs"/>
              </a:rPr>
              <a:t>Small p-values are more likely when the null-hypothesis is false!</a:t>
            </a:r>
          </a:p>
        </p:txBody>
      </p:sp>
      <p:sp>
        <p:nvSpPr>
          <p:cNvPr id="18" name="Rectangle 17">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04406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EA31A8-C6D8-4EA0-8AE1-41B0D96224F5}"/>
              </a:ext>
            </a:extLst>
          </p:cNvPr>
          <p:cNvSpPr>
            <a:spLocks noGrp="1"/>
          </p:cNvSpPr>
          <p:nvPr>
            <p:ph type="title"/>
          </p:nvPr>
        </p:nvSpPr>
        <p:spPr>
          <a:xfrm>
            <a:off x="581192" y="1507414"/>
            <a:ext cx="5120255" cy="3903332"/>
          </a:xfrm>
        </p:spPr>
        <p:txBody>
          <a:bodyPr anchor="t">
            <a:normAutofit/>
          </a:bodyPr>
          <a:lstStyle/>
          <a:p>
            <a:r>
              <a:rPr lang="nb-NO" sz="4000">
                <a:solidFill>
                  <a:schemeClr val="tx1">
                    <a:lumMod val="85000"/>
                    <a:lumOff val="15000"/>
                  </a:schemeClr>
                </a:solidFill>
              </a:rPr>
              <a:t>Bob can calculate confidence intervals too!</a:t>
            </a:r>
          </a:p>
        </p:txBody>
      </p:sp>
      <p:sp>
        <p:nvSpPr>
          <p:cNvPr id="10" name="Rectangle 9">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D62DAE-116D-4AB9-94A3-C121688759F1}"/>
                  </a:ext>
                </a:extLst>
              </p:cNvPr>
              <p:cNvSpPr>
                <a:spLocks noGrp="1"/>
              </p:cNvSpPr>
              <p:nvPr>
                <p:ph idx="1"/>
              </p:nvPr>
            </p:nvSpPr>
            <p:spPr>
              <a:xfrm>
                <a:off x="6441743" y="1507415"/>
                <a:ext cx="4819091" cy="3903331"/>
              </a:xfrm>
              <a:ln w="57150">
                <a:noFill/>
              </a:ln>
            </p:spPr>
            <p:txBody>
              <a:bodyPr anchor="t">
                <a:normAutofit/>
              </a:bodyPr>
              <a:lstStyle/>
              <a:p>
                <a:pPr>
                  <a:buFont typeface="Arial" panose="020B0604020202020204" pitchFamily="34" charset="0"/>
                  <a:buChar char="•"/>
                </a:pPr>
                <a:r>
                  <a:rPr lang="en-US" sz="1900"/>
                  <a:t>Make 95% confidence intervals </a:t>
                </a:r>
                <a14:m>
                  <m:oMath xmlns:m="http://schemas.openxmlformats.org/officeDocument/2006/math">
                    <m:r>
                      <a:rPr lang="nb-NO" sz="1900" b="0" i="1">
                        <a:latin typeface="Cambria Math" panose="02040503050406030204" pitchFamily="18" charset="0"/>
                      </a:rPr>
                      <m:t>𝐶</m:t>
                    </m:r>
                    <m:sSub>
                      <m:sSubPr>
                        <m:ctrlPr>
                          <a:rPr lang="nb-NO" sz="1900" b="0" i="1">
                            <a:latin typeface="Cambria Math" panose="02040503050406030204" pitchFamily="18" charset="0"/>
                          </a:rPr>
                        </m:ctrlPr>
                      </m:sSubPr>
                      <m:e>
                        <m:r>
                          <a:rPr lang="nb-NO" sz="1900" b="0" i="1">
                            <a:latin typeface="Cambria Math" panose="02040503050406030204" pitchFamily="18" charset="0"/>
                          </a:rPr>
                          <m:t>𝐼</m:t>
                        </m:r>
                      </m:e>
                      <m:sub>
                        <m:r>
                          <a:rPr lang="nb-NO" sz="1900" b="0" i="1">
                            <a:latin typeface="Cambria Math" panose="02040503050406030204" pitchFamily="18" charset="0"/>
                          </a:rPr>
                          <m:t>𝑎</m:t>
                        </m:r>
                      </m:sub>
                    </m:sSub>
                  </m:oMath>
                </a14:m>
                <a:r>
                  <a:rPr lang="en-US" sz="1900"/>
                  <a:t> and </a:t>
                </a:r>
                <a14:m>
                  <m:oMath xmlns:m="http://schemas.openxmlformats.org/officeDocument/2006/math">
                    <m:r>
                      <a:rPr lang="nb-NO" sz="1900" b="0" i="1">
                        <a:latin typeface="Cambria Math" panose="02040503050406030204" pitchFamily="18" charset="0"/>
                      </a:rPr>
                      <m:t>𝐶</m:t>
                    </m:r>
                    <m:sSub>
                      <m:sSubPr>
                        <m:ctrlPr>
                          <a:rPr lang="nb-NO" sz="1900" b="0" i="1">
                            <a:latin typeface="Cambria Math" panose="02040503050406030204" pitchFamily="18" charset="0"/>
                          </a:rPr>
                        </m:ctrlPr>
                      </m:sSubPr>
                      <m:e>
                        <m:r>
                          <a:rPr lang="nb-NO" sz="1900" b="0" i="1">
                            <a:latin typeface="Cambria Math" panose="02040503050406030204" pitchFamily="18" charset="0"/>
                          </a:rPr>
                          <m:t>𝐼</m:t>
                        </m:r>
                      </m:e>
                      <m:sub>
                        <m:r>
                          <a:rPr lang="nb-NO" sz="1900" b="0" i="1">
                            <a:latin typeface="Cambria Math" panose="02040503050406030204" pitchFamily="18" charset="0"/>
                          </a:rPr>
                          <m:t>𝑏</m:t>
                        </m:r>
                      </m:sub>
                    </m:sSub>
                  </m:oMath>
                </a14:m>
                <a:r>
                  <a:rPr lang="en-US" sz="1900"/>
                  <a:t> for </a:t>
                </a:r>
                <a14:m>
                  <m:oMath xmlns:m="http://schemas.openxmlformats.org/officeDocument/2006/math">
                    <m:r>
                      <a:rPr lang="en-US" sz="1900" i="1">
                        <a:latin typeface="Cambria Math" panose="02040503050406030204" pitchFamily="18" charset="0"/>
                      </a:rPr>
                      <m:t>𝑎</m:t>
                    </m:r>
                  </m:oMath>
                </a14:m>
                <a:r>
                  <a:rPr lang="en-US" sz="1900"/>
                  <a:t> and </a:t>
                </a:r>
                <a14:m>
                  <m:oMath xmlns:m="http://schemas.openxmlformats.org/officeDocument/2006/math">
                    <m:r>
                      <a:rPr lang="en-US" sz="1900" i="1">
                        <a:latin typeface="Cambria Math" panose="02040503050406030204" pitchFamily="18" charset="0"/>
                      </a:rPr>
                      <m:t>𝑏</m:t>
                    </m:r>
                  </m:oMath>
                </a14:m>
                <a:r>
                  <a:rPr lang="en-US" sz="1900"/>
                  <a:t>,</a:t>
                </a:r>
              </a:p>
              <a:p>
                <a:pPr marL="742950" lvl="1" indent="-285750">
                  <a:buFont typeface="Arial" panose="020B0604020202020204" pitchFamily="34" charset="0"/>
                  <a:buChar char="•"/>
                </a:pPr>
                <a:r>
                  <a:rPr lang="en-US" sz="1900"/>
                  <a:t>The probability that </a:t>
                </a:r>
                <a14:m>
                  <m:oMath xmlns:m="http://schemas.openxmlformats.org/officeDocument/2006/math">
                    <m:r>
                      <a:rPr lang="en-US" sz="1900" i="1">
                        <a:latin typeface="Cambria Math" panose="02040503050406030204" pitchFamily="18" charset="0"/>
                      </a:rPr>
                      <m:t>𝐶</m:t>
                    </m:r>
                    <m:sSub>
                      <m:sSubPr>
                        <m:ctrlPr>
                          <a:rPr lang="nb-NO" sz="1900" b="0" i="1">
                            <a:latin typeface="Cambria Math" panose="02040503050406030204" pitchFamily="18" charset="0"/>
                          </a:rPr>
                        </m:ctrlPr>
                      </m:sSubPr>
                      <m:e>
                        <m:r>
                          <a:rPr lang="en-US" sz="1900" i="1">
                            <a:latin typeface="Cambria Math" panose="02040503050406030204" pitchFamily="18" charset="0"/>
                          </a:rPr>
                          <m:t>𝐼</m:t>
                        </m:r>
                      </m:e>
                      <m:sub>
                        <m:r>
                          <a:rPr lang="nb-NO" sz="1900" b="0" i="1">
                            <a:latin typeface="Cambria Math" panose="02040503050406030204" pitchFamily="18" charset="0"/>
                          </a:rPr>
                          <m:t>𝑎</m:t>
                        </m:r>
                      </m:sub>
                    </m:sSub>
                  </m:oMath>
                </a14:m>
                <a:r>
                  <a:rPr lang="en-US" sz="1900"/>
                  <a:t> contains the true </a:t>
                </a:r>
                <a14:m>
                  <m:oMath xmlns:m="http://schemas.openxmlformats.org/officeDocument/2006/math">
                    <m:r>
                      <a:rPr lang="en-US" sz="1900" i="1">
                        <a:latin typeface="Cambria Math" panose="02040503050406030204" pitchFamily="18" charset="0"/>
                      </a:rPr>
                      <m:t>𝑎</m:t>
                    </m:r>
                  </m:oMath>
                </a14:m>
                <a:r>
                  <a:rPr lang="en-US" sz="1900"/>
                  <a:t> is 0.95.</a:t>
                </a:r>
              </a:p>
              <a:p>
                <a:pPr marL="742950" lvl="1" indent="-285750">
                  <a:buFont typeface="Arial" panose="020B0604020202020204" pitchFamily="34" charset="0"/>
                  <a:buChar char="•"/>
                </a:pPr>
                <a:r>
                  <a:rPr lang="en-US" sz="1900"/>
                  <a:t>The probability that </a:t>
                </a:r>
                <a14:m>
                  <m:oMath xmlns:m="http://schemas.openxmlformats.org/officeDocument/2006/math">
                    <m:r>
                      <a:rPr lang="nb-NO" sz="1900" b="0" i="1">
                        <a:latin typeface="Cambria Math" panose="02040503050406030204" pitchFamily="18" charset="0"/>
                      </a:rPr>
                      <m:t>𝐶</m:t>
                    </m:r>
                    <m:sSub>
                      <m:sSubPr>
                        <m:ctrlPr>
                          <a:rPr lang="nb-NO" sz="1900" b="0" i="1">
                            <a:latin typeface="Cambria Math" panose="02040503050406030204" pitchFamily="18" charset="0"/>
                          </a:rPr>
                        </m:ctrlPr>
                      </m:sSubPr>
                      <m:e>
                        <m:r>
                          <a:rPr lang="nb-NO" sz="1900" b="0" i="1">
                            <a:latin typeface="Cambria Math" panose="02040503050406030204" pitchFamily="18" charset="0"/>
                          </a:rPr>
                          <m:t>𝐼</m:t>
                        </m:r>
                      </m:e>
                      <m:sub>
                        <m:r>
                          <a:rPr lang="nb-NO" sz="1900" b="0" i="1">
                            <a:latin typeface="Cambria Math" panose="02040503050406030204" pitchFamily="18" charset="0"/>
                          </a:rPr>
                          <m:t>𝑏</m:t>
                        </m:r>
                      </m:sub>
                    </m:sSub>
                  </m:oMath>
                </a14:m>
                <a:r>
                  <a:rPr lang="en-US" sz="1900"/>
                  <a:t> contains the true </a:t>
                </a:r>
                <a14:m>
                  <m:oMath xmlns:m="http://schemas.openxmlformats.org/officeDocument/2006/math">
                    <m:r>
                      <a:rPr lang="nb-NO" sz="1900" b="0" i="1">
                        <a:latin typeface="Cambria Math" panose="02040503050406030204" pitchFamily="18" charset="0"/>
                      </a:rPr>
                      <m:t>𝑏</m:t>
                    </m:r>
                  </m:oMath>
                </a14:m>
                <a:r>
                  <a:rPr lang="en-US" sz="1900"/>
                  <a:t> is 0.95.</a:t>
                </a:r>
              </a:p>
              <a:p>
                <a:pPr marL="418950" indent="-285750">
                  <a:buFont typeface="Arial" panose="020B0604020202020204" pitchFamily="34" charset="0"/>
                  <a:buChar char="•"/>
                </a:pPr>
                <a:r>
                  <a:rPr lang="en-US" sz="1900"/>
                  <a:t>You can use other probabilities too, but you knew that.</a:t>
                </a:r>
              </a:p>
              <a:p>
                <a:pPr marL="418950" indent="-285750">
                  <a:buFont typeface="Arial" panose="020B0604020202020204" pitchFamily="34" charset="0"/>
                  <a:buChar char="•"/>
                </a:pPr>
                <a:r>
                  <a:rPr lang="en-US" sz="1900"/>
                  <a:t>Remember that the true intercept </a:t>
                </a:r>
                <a14:m>
                  <m:oMath xmlns:m="http://schemas.openxmlformats.org/officeDocument/2006/math">
                    <m:r>
                      <a:rPr lang="en-US" sz="1900" i="1">
                        <a:latin typeface="Cambria Math" panose="02040503050406030204" pitchFamily="18" charset="0"/>
                      </a:rPr>
                      <m:t>𝑎</m:t>
                    </m:r>
                  </m:oMath>
                </a14:m>
                <a:r>
                  <a:rPr lang="en-US" sz="1900"/>
                  <a:t> and slope </a:t>
                </a:r>
                <a14:m>
                  <m:oMath xmlns:m="http://schemas.openxmlformats.org/officeDocument/2006/math">
                    <m:r>
                      <a:rPr lang="nb-NO" sz="1900" b="0" i="1">
                        <a:latin typeface="Cambria Math" panose="02040503050406030204" pitchFamily="18" charset="0"/>
                      </a:rPr>
                      <m:t>𝑏</m:t>
                    </m:r>
                  </m:oMath>
                </a14:m>
                <a:r>
                  <a:rPr lang="en-US" sz="1900"/>
                  <a:t> are unambiguously defined!</a:t>
                </a:r>
              </a:p>
              <a:p>
                <a:endParaRPr lang="nb-NO" sz="1900"/>
              </a:p>
            </p:txBody>
          </p:sp>
        </mc:Choice>
        <mc:Fallback xmlns="">
          <p:sp>
            <p:nvSpPr>
              <p:cNvPr id="3" name="Content Placeholder 2">
                <a:extLst>
                  <a:ext uri="{FF2B5EF4-FFF2-40B4-BE49-F238E27FC236}">
                    <a16:creationId xmlns:a16="http://schemas.microsoft.com/office/drawing/2014/main" id="{A6D62DAE-116D-4AB9-94A3-C121688759F1}"/>
                  </a:ext>
                </a:extLst>
              </p:cNvPr>
              <p:cNvSpPr>
                <a:spLocks noGrp="1" noRot="1" noChangeAspect="1" noMove="1" noResize="1" noEditPoints="1" noAdjustHandles="1" noChangeArrowheads="1" noChangeShapeType="1" noTextEdit="1"/>
              </p:cNvSpPr>
              <p:nvPr>
                <p:ph idx="1"/>
              </p:nvPr>
            </p:nvSpPr>
            <p:spPr>
              <a:xfrm>
                <a:off x="6441743" y="1507415"/>
                <a:ext cx="4819091" cy="3903331"/>
              </a:xfrm>
              <a:blipFill>
                <a:blip r:embed="rId2"/>
                <a:stretch>
                  <a:fillRect l="-759" t="-780"/>
                </a:stretch>
              </a:blipFill>
              <a:ln w="57150">
                <a:noFill/>
              </a:ln>
            </p:spPr>
            <p:txBody>
              <a:bodyPr/>
              <a:lstStyle/>
              <a:p>
                <a:r>
                  <a:rPr lang="nb-NO">
                    <a:noFill/>
                  </a:rPr>
                  <a:t> </a:t>
                </a:r>
              </a:p>
            </p:txBody>
          </p:sp>
        </mc:Fallback>
      </mc:AlternateContent>
      <p:sp>
        <p:nvSpPr>
          <p:cNvPr id="14" name="Rectangle 13">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79098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4FBDE0D-3EA3-4941-99A1-446B71A2F647}"/>
              </a:ext>
            </a:extLst>
          </p:cNvPr>
          <p:cNvSpPr txBox="1"/>
          <p:nvPr/>
        </p:nvSpPr>
        <p:spPr>
          <a:xfrm>
            <a:off x="348056" y="134313"/>
            <a:ext cx="7693654" cy="1477328"/>
          </a:xfrm>
          <a:prstGeom prst="rect">
            <a:avLst/>
          </a:prstGeom>
          <a:noFill/>
        </p:spPr>
        <p:txBody>
          <a:bodyPr wrap="square">
            <a:spAutoFit/>
          </a:bodyPr>
          <a:lstStyle/>
          <a:p>
            <a:br>
              <a:rPr lang="nb-NO" b="0" dirty="0">
                <a:solidFill>
                  <a:srgbClr val="000000"/>
                </a:solidFill>
                <a:effectLst/>
                <a:latin typeface="Consolas" panose="020B0609020204030204" pitchFamily="49" charset="0"/>
              </a:rPr>
            </a:br>
            <a:br>
              <a:rPr lang="nb-NO" b="0" dirty="0">
                <a:solidFill>
                  <a:srgbClr val="000000"/>
                </a:solidFill>
                <a:effectLst/>
                <a:latin typeface="Consolas" panose="020B0609020204030204" pitchFamily="49" charset="0"/>
              </a:rPr>
            </a:br>
            <a:r>
              <a:rPr lang="nb-NO" b="0" dirty="0">
                <a:solidFill>
                  <a:srgbClr val="008000"/>
                </a:solidFill>
                <a:effectLst/>
                <a:latin typeface="Consolas" panose="020B0609020204030204" pitchFamily="49" charset="0"/>
              </a:rPr>
              <a:t># p-</a:t>
            </a:r>
            <a:r>
              <a:rPr lang="nb-NO" b="0" dirty="0" err="1">
                <a:solidFill>
                  <a:srgbClr val="008000"/>
                </a:solidFill>
                <a:effectLst/>
                <a:latin typeface="Consolas" panose="020B0609020204030204" pitchFamily="49" charset="0"/>
              </a:rPr>
              <a:t>value</a:t>
            </a:r>
            <a:endParaRPr lang="nb-NO" b="0" dirty="0">
              <a:solidFill>
                <a:srgbClr val="000000"/>
              </a:solidFill>
              <a:effectLst/>
              <a:latin typeface="Consolas" panose="020B0609020204030204" pitchFamily="49" charset="0"/>
            </a:endParaRPr>
          </a:p>
          <a:p>
            <a:r>
              <a:rPr lang="nb-NO" b="0" dirty="0">
                <a:solidFill>
                  <a:srgbClr val="001080"/>
                </a:solidFill>
                <a:effectLst/>
                <a:latin typeface="Consolas" panose="020B0609020204030204" pitchFamily="49" charset="0"/>
              </a:rPr>
              <a:t>res</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smf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ols</a:t>
            </a:r>
            <a:r>
              <a:rPr lang="nb-NO" b="0" dirty="0">
                <a:solidFill>
                  <a:srgbClr val="000000"/>
                </a:solidFill>
                <a:effectLst/>
                <a:latin typeface="Consolas" panose="020B0609020204030204" pitchFamily="49" charset="0"/>
              </a:rPr>
              <a:t>(</a:t>
            </a:r>
            <a:r>
              <a:rPr lang="nb-NO" b="0" dirty="0">
                <a:solidFill>
                  <a:srgbClr val="A31515"/>
                </a:solidFill>
                <a:effectLst/>
                <a:latin typeface="Consolas" panose="020B0609020204030204" pitchFamily="49" charset="0"/>
              </a:rPr>
              <a:t>"y ~ x"</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data</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pd</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DataFrame</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T</a:t>
            </a:r>
            <a:r>
              <a:rPr lang="nb-NO" b="0" dirty="0">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fit</a:t>
            </a:r>
            <a:r>
              <a:rPr lang="nb-NO" b="0" dirty="0">
                <a:solidFill>
                  <a:srgbClr val="000000"/>
                </a:solidFill>
                <a:effectLst/>
                <a:latin typeface="Consolas" panose="020B0609020204030204" pitchFamily="49" charset="0"/>
              </a:rPr>
              <a:t>()</a:t>
            </a:r>
          </a:p>
          <a:p>
            <a:r>
              <a:rPr lang="nb-NO" b="0" dirty="0" err="1">
                <a:solidFill>
                  <a:srgbClr val="001080"/>
                </a:solidFill>
                <a:effectLst/>
                <a:latin typeface="Consolas" panose="020B0609020204030204" pitchFamily="49" charset="0"/>
              </a:rPr>
              <a:t>res</a:t>
            </a:r>
            <a:r>
              <a:rPr lang="nb-NO" b="0" dirty="0" err="1">
                <a:solidFill>
                  <a:srgbClr val="000000"/>
                </a:solidFill>
                <a:effectLst/>
                <a:latin typeface="Consolas" panose="020B0609020204030204" pitchFamily="49" charset="0"/>
              </a:rPr>
              <a:t>.summary</a:t>
            </a:r>
            <a:r>
              <a:rPr lang="nb-NO" b="0" dirty="0">
                <a:solidFill>
                  <a:srgbClr val="000000"/>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C807D686-5129-450B-A548-3D89AADDB9DC}"/>
              </a:ext>
            </a:extLst>
          </p:cNvPr>
          <p:cNvSpPr txBox="1"/>
          <p:nvPr/>
        </p:nvSpPr>
        <p:spPr>
          <a:xfrm>
            <a:off x="3452419" y="1410355"/>
            <a:ext cx="14001750" cy="5447645"/>
          </a:xfrm>
          <a:prstGeom prst="rect">
            <a:avLst/>
          </a:prstGeom>
          <a:noFill/>
        </p:spPr>
        <p:txBody>
          <a:bodyPr wrap="square">
            <a:spAutoFit/>
          </a:bodyPr>
          <a:lstStyle/>
          <a:p>
            <a:r>
              <a:rPr lang="nb-NO" sz="1200" dirty="0">
                <a:latin typeface="Courier New" panose="02070309020205020404" pitchFamily="49" charset="0"/>
                <a:cs typeface="Courier New" panose="02070309020205020404" pitchFamily="49" charset="0"/>
              </a:rPr>
              <a:t>&gt;&gt;&gt; </a:t>
            </a:r>
            <a:r>
              <a:rPr lang="nb-NO" sz="1200" dirty="0" err="1">
                <a:latin typeface="Courier New" panose="02070309020205020404" pitchFamily="49" charset="0"/>
                <a:cs typeface="Courier New" panose="02070309020205020404" pitchFamily="49" charset="0"/>
              </a:rPr>
              <a:t>res.summary</a:t>
            </a:r>
            <a:r>
              <a:rPr lang="nb-NO" sz="1200" dirty="0">
                <a:latin typeface="Courier New" panose="02070309020205020404" pitchFamily="49" charset="0"/>
                <a:cs typeface="Courier New" panose="02070309020205020404" pitchFamily="49" charset="0"/>
              </a:rPr>
              <a:t>()</a:t>
            </a:r>
          </a:p>
          <a:p>
            <a:r>
              <a:rPr lang="nb-NO" sz="1200" dirty="0">
                <a:latin typeface="Courier New" panose="02070309020205020404" pitchFamily="49" charset="0"/>
                <a:cs typeface="Courier New" panose="02070309020205020404" pitchFamily="49" charset="0"/>
              </a:rPr>
              <a:t>&lt;</a:t>
            </a:r>
            <a:r>
              <a:rPr lang="nb-NO" sz="1200" dirty="0" err="1">
                <a:latin typeface="Courier New" panose="02070309020205020404" pitchFamily="49" charset="0"/>
                <a:cs typeface="Courier New" panose="02070309020205020404" pitchFamily="49" charset="0"/>
              </a:rPr>
              <a:t>class</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statsmodels.iolib.summary.Summary</a:t>
            </a:r>
            <a:r>
              <a:rPr lang="nb-NO" sz="1200" dirty="0">
                <a:latin typeface="Courier New" panose="02070309020205020404" pitchFamily="49" charset="0"/>
                <a:cs typeface="Courier New" panose="02070309020205020404" pitchFamily="49" charset="0"/>
              </a:rPr>
              <a:t>'&gt;</a:t>
            </a:r>
          </a:p>
          <a:p>
            <a:r>
              <a:rPr lang="nb-NO" sz="1200" dirty="0">
                <a:latin typeface="Courier New" panose="02070309020205020404" pitchFamily="49" charset="0"/>
                <a:cs typeface="Courier New" panose="02070309020205020404" pitchFamily="49" charset="0"/>
              </a:rPr>
              <a:t>"""</a:t>
            </a:r>
          </a:p>
          <a:p>
            <a:r>
              <a:rPr lang="nb-NO" sz="1200" dirty="0">
                <a:latin typeface="Courier New" panose="02070309020205020404" pitchFamily="49" charset="0"/>
                <a:cs typeface="Courier New" panose="02070309020205020404" pitchFamily="49" charset="0"/>
              </a:rPr>
              <a:t>                            OLS </a:t>
            </a:r>
            <a:r>
              <a:rPr lang="nb-NO" sz="1200" dirty="0" err="1">
                <a:latin typeface="Courier New" panose="02070309020205020404" pitchFamily="49" charset="0"/>
                <a:cs typeface="Courier New" panose="02070309020205020404" pitchFamily="49" charset="0"/>
              </a:rPr>
              <a:t>Regression</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Results</a:t>
            </a:r>
            <a:endParaRPr lang="nb-NO" sz="1200" dirty="0">
              <a:latin typeface="Courier New" panose="02070309020205020404" pitchFamily="49" charset="0"/>
              <a:cs typeface="Courier New" panose="02070309020205020404" pitchFamily="49" charset="0"/>
            </a:endParaRPr>
          </a:p>
          <a:p>
            <a:r>
              <a:rPr lang="nb-NO" sz="1200" dirty="0">
                <a:latin typeface="Courier New" panose="02070309020205020404" pitchFamily="49" charset="0"/>
                <a:cs typeface="Courier New" panose="02070309020205020404" pitchFamily="49" charset="0"/>
              </a:rPr>
              <a:t>==============================================================================</a:t>
            </a:r>
          </a:p>
          <a:p>
            <a:r>
              <a:rPr lang="nb-NO" sz="1200" dirty="0">
                <a:latin typeface="Courier New" panose="02070309020205020404" pitchFamily="49" charset="0"/>
                <a:cs typeface="Courier New" panose="02070309020205020404" pitchFamily="49" charset="0"/>
              </a:rPr>
              <a:t>Dep. Variable:                      y   R-</a:t>
            </a:r>
            <a:r>
              <a:rPr lang="nb-NO" sz="1200" dirty="0" err="1">
                <a:latin typeface="Courier New" panose="02070309020205020404" pitchFamily="49" charset="0"/>
                <a:cs typeface="Courier New" panose="02070309020205020404" pitchFamily="49" charset="0"/>
              </a:rPr>
              <a:t>squared</a:t>
            </a:r>
            <a:r>
              <a:rPr lang="nb-NO" sz="1200" dirty="0">
                <a:latin typeface="Courier New" panose="02070309020205020404" pitchFamily="49" charset="0"/>
                <a:cs typeface="Courier New" panose="02070309020205020404" pitchFamily="49" charset="0"/>
              </a:rPr>
              <a:t>:                       0.028</a:t>
            </a:r>
          </a:p>
          <a:p>
            <a:r>
              <a:rPr lang="nb-NO" sz="1200" dirty="0">
                <a:latin typeface="Courier New" panose="02070309020205020404" pitchFamily="49" charset="0"/>
                <a:cs typeface="Courier New" panose="02070309020205020404" pitchFamily="49" charset="0"/>
              </a:rPr>
              <a:t>Model:                            OLS   Adj. R-</a:t>
            </a:r>
            <a:r>
              <a:rPr lang="nb-NO" sz="1200" dirty="0" err="1">
                <a:latin typeface="Courier New" panose="02070309020205020404" pitchFamily="49" charset="0"/>
                <a:cs typeface="Courier New" panose="02070309020205020404" pitchFamily="49" charset="0"/>
              </a:rPr>
              <a:t>squared</a:t>
            </a:r>
            <a:r>
              <a:rPr lang="nb-NO" sz="1200" dirty="0">
                <a:latin typeface="Courier New" panose="02070309020205020404" pitchFamily="49" charset="0"/>
                <a:cs typeface="Courier New" panose="02070309020205020404" pitchFamily="49" charset="0"/>
              </a:rPr>
              <a:t>:                 -0.026</a:t>
            </a:r>
          </a:p>
          <a:p>
            <a:r>
              <a:rPr lang="nb-NO" sz="1200" dirty="0">
                <a:latin typeface="Courier New" panose="02070309020205020404" pitchFamily="49" charset="0"/>
                <a:cs typeface="Courier New" panose="02070309020205020404" pitchFamily="49" charset="0"/>
              </a:rPr>
              <a:t>Method:                 </a:t>
            </a:r>
            <a:r>
              <a:rPr lang="nb-NO" sz="1200" dirty="0" err="1">
                <a:latin typeface="Courier New" panose="02070309020205020404" pitchFamily="49" charset="0"/>
                <a:cs typeface="Courier New" panose="02070309020205020404" pitchFamily="49" charset="0"/>
              </a:rPr>
              <a:t>Least</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Squares</a:t>
            </a:r>
            <a:r>
              <a:rPr lang="nb-NO" sz="1200" dirty="0">
                <a:latin typeface="Courier New" panose="02070309020205020404" pitchFamily="49" charset="0"/>
                <a:cs typeface="Courier New" panose="02070309020205020404" pitchFamily="49" charset="0"/>
              </a:rPr>
              <a:t>   F-</a:t>
            </a:r>
            <a:r>
              <a:rPr lang="nb-NO" sz="1200" dirty="0" err="1">
                <a:latin typeface="Courier New" panose="02070309020205020404" pitchFamily="49" charset="0"/>
                <a:cs typeface="Courier New" panose="02070309020205020404" pitchFamily="49" charset="0"/>
              </a:rPr>
              <a:t>statistic</a:t>
            </a:r>
            <a:r>
              <a:rPr lang="nb-NO" sz="1200" dirty="0">
                <a:latin typeface="Courier New" panose="02070309020205020404" pitchFamily="49" charset="0"/>
                <a:cs typeface="Courier New" panose="02070309020205020404" pitchFamily="49" charset="0"/>
              </a:rPr>
              <a:t>:                    0.5106</a:t>
            </a:r>
          </a:p>
          <a:p>
            <a:r>
              <a:rPr lang="nb-NO" sz="1200" dirty="0">
                <a:latin typeface="Courier New" panose="02070309020205020404" pitchFamily="49" charset="0"/>
                <a:cs typeface="Courier New" panose="02070309020205020404" pitchFamily="49" charset="0"/>
              </a:rPr>
              <a:t>Date:                Tue, 07 </a:t>
            </a:r>
            <a:r>
              <a:rPr lang="nb-NO" sz="1200" dirty="0" err="1">
                <a:latin typeface="Courier New" panose="02070309020205020404" pitchFamily="49" charset="0"/>
                <a:cs typeface="Courier New" panose="02070309020205020404" pitchFamily="49" charset="0"/>
              </a:rPr>
              <a:t>Sep</a:t>
            </a:r>
            <a:r>
              <a:rPr lang="nb-NO" sz="1200" dirty="0">
                <a:latin typeface="Courier New" panose="02070309020205020404" pitchFamily="49" charset="0"/>
                <a:cs typeface="Courier New" panose="02070309020205020404" pitchFamily="49" charset="0"/>
              </a:rPr>
              <a:t> 2021   </a:t>
            </a:r>
            <a:r>
              <a:rPr lang="nb-NO" sz="1200" dirty="0" err="1">
                <a:latin typeface="Courier New" panose="02070309020205020404" pitchFamily="49" charset="0"/>
                <a:cs typeface="Courier New" panose="02070309020205020404" pitchFamily="49" charset="0"/>
              </a:rPr>
              <a:t>Prob</a:t>
            </a:r>
            <a:r>
              <a:rPr lang="nb-NO" sz="1200" dirty="0">
                <a:latin typeface="Courier New" panose="02070309020205020404" pitchFamily="49" charset="0"/>
                <a:cs typeface="Courier New" panose="02070309020205020404" pitchFamily="49" charset="0"/>
              </a:rPr>
              <a:t> (F-</a:t>
            </a:r>
            <a:r>
              <a:rPr lang="nb-NO" sz="1200" dirty="0" err="1">
                <a:latin typeface="Courier New" panose="02070309020205020404" pitchFamily="49" charset="0"/>
                <a:cs typeface="Courier New" panose="02070309020205020404" pitchFamily="49" charset="0"/>
              </a:rPr>
              <a:t>statistic</a:t>
            </a:r>
            <a:r>
              <a:rPr lang="nb-NO" sz="1200" dirty="0">
                <a:latin typeface="Courier New" panose="02070309020205020404" pitchFamily="49" charset="0"/>
                <a:cs typeface="Courier New" panose="02070309020205020404" pitchFamily="49" charset="0"/>
              </a:rPr>
              <a:t>):              0.484</a:t>
            </a:r>
          </a:p>
          <a:p>
            <a:r>
              <a:rPr lang="nb-NO" sz="1200" dirty="0">
                <a:latin typeface="Courier New" panose="02070309020205020404" pitchFamily="49" charset="0"/>
                <a:cs typeface="Courier New" panose="02070309020205020404" pitchFamily="49" charset="0"/>
              </a:rPr>
              <a:t>Time:                        10:39:02   Log-</a:t>
            </a:r>
            <a:r>
              <a:rPr lang="nb-NO" sz="1200" dirty="0" err="1">
                <a:latin typeface="Courier New" panose="02070309020205020404" pitchFamily="49" charset="0"/>
                <a:cs typeface="Courier New" panose="02070309020205020404" pitchFamily="49" charset="0"/>
              </a:rPr>
              <a:t>Likelihood</a:t>
            </a:r>
            <a:r>
              <a:rPr lang="nb-NO" sz="1200" dirty="0">
                <a:latin typeface="Courier New" panose="02070309020205020404" pitchFamily="49" charset="0"/>
                <a:cs typeface="Courier New" panose="02070309020205020404" pitchFamily="49" charset="0"/>
              </a:rPr>
              <a:t>:                -14.596</a:t>
            </a:r>
          </a:p>
          <a:p>
            <a:r>
              <a:rPr lang="nb-NO" sz="1200" dirty="0">
                <a:latin typeface="Courier New" panose="02070309020205020404" pitchFamily="49" charset="0"/>
                <a:cs typeface="Courier New" panose="02070309020205020404" pitchFamily="49" charset="0"/>
              </a:rPr>
              <a:t>No. </a:t>
            </a:r>
            <a:r>
              <a:rPr lang="nb-NO" sz="1200" dirty="0" err="1">
                <a:latin typeface="Courier New" panose="02070309020205020404" pitchFamily="49" charset="0"/>
                <a:cs typeface="Courier New" panose="02070309020205020404" pitchFamily="49" charset="0"/>
              </a:rPr>
              <a:t>Observations</a:t>
            </a:r>
            <a:r>
              <a:rPr lang="nb-NO" sz="1200" dirty="0">
                <a:latin typeface="Courier New" panose="02070309020205020404" pitchFamily="49" charset="0"/>
                <a:cs typeface="Courier New" panose="02070309020205020404" pitchFamily="49" charset="0"/>
              </a:rPr>
              <a:t>:                  20   AIC:                             33.19</a:t>
            </a:r>
          </a:p>
          <a:p>
            <a:r>
              <a:rPr lang="nb-NO" sz="1200" dirty="0" err="1">
                <a:latin typeface="Courier New" panose="02070309020205020404" pitchFamily="49" charset="0"/>
                <a:cs typeface="Courier New" panose="02070309020205020404" pitchFamily="49" charset="0"/>
              </a:rPr>
              <a:t>Df</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Residuals</a:t>
            </a:r>
            <a:r>
              <a:rPr lang="nb-NO" sz="1200" dirty="0">
                <a:latin typeface="Courier New" panose="02070309020205020404" pitchFamily="49" charset="0"/>
                <a:cs typeface="Courier New" panose="02070309020205020404" pitchFamily="49" charset="0"/>
              </a:rPr>
              <a:t>:                      18   BIC:                             35.18</a:t>
            </a:r>
          </a:p>
          <a:p>
            <a:r>
              <a:rPr lang="nb-NO" sz="1200" dirty="0" err="1">
                <a:latin typeface="Courier New" panose="02070309020205020404" pitchFamily="49" charset="0"/>
                <a:cs typeface="Courier New" panose="02070309020205020404" pitchFamily="49" charset="0"/>
              </a:rPr>
              <a:t>Df</a:t>
            </a:r>
            <a:r>
              <a:rPr lang="nb-NO" sz="1200" dirty="0">
                <a:latin typeface="Courier New" panose="02070309020205020404" pitchFamily="49" charset="0"/>
                <a:cs typeface="Courier New" panose="02070309020205020404" pitchFamily="49" charset="0"/>
              </a:rPr>
              <a:t> Model:                           1</a:t>
            </a:r>
          </a:p>
          <a:p>
            <a:r>
              <a:rPr lang="nb-NO" sz="1200" dirty="0" err="1">
                <a:latin typeface="Courier New" panose="02070309020205020404" pitchFamily="49" charset="0"/>
                <a:cs typeface="Courier New" panose="02070309020205020404" pitchFamily="49" charset="0"/>
              </a:rPr>
              <a:t>Covariance</a:t>
            </a:r>
            <a:r>
              <a:rPr lang="nb-NO" sz="1200" dirty="0">
                <a:latin typeface="Courier New" panose="02070309020205020404" pitchFamily="49" charset="0"/>
                <a:cs typeface="Courier New" panose="02070309020205020404" pitchFamily="49" charset="0"/>
              </a:rPr>
              <a:t> Type:            nonrobust</a:t>
            </a:r>
          </a:p>
          <a:p>
            <a:r>
              <a:rPr lang="nb-NO" sz="1200" dirty="0">
                <a:latin typeface="Courier New" panose="02070309020205020404" pitchFamily="49" charset="0"/>
                <a:cs typeface="Courier New" panose="02070309020205020404" pitchFamily="49" charset="0"/>
              </a:rPr>
              <a:t>==============================================================================</a:t>
            </a:r>
          </a:p>
          <a:p>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coef</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std</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err</a:t>
            </a:r>
            <a:r>
              <a:rPr lang="nb-NO" sz="1200" dirty="0">
                <a:latin typeface="Courier New" panose="02070309020205020404" pitchFamily="49" charset="0"/>
                <a:cs typeface="Courier New" panose="02070309020205020404" pitchFamily="49" charset="0"/>
              </a:rPr>
              <a:t>          t      P&gt;|t|      [0.025      0.975]</a:t>
            </a:r>
          </a:p>
          <a:p>
            <a:r>
              <a:rPr lang="nb-NO" sz="1200" dirty="0">
                <a:latin typeface="Courier New" panose="02070309020205020404" pitchFamily="49" charset="0"/>
                <a:cs typeface="Courier New" panose="02070309020205020404" pitchFamily="49" charset="0"/>
              </a:rPr>
              <a:t>------------------------------------------------------------------------------</a:t>
            </a:r>
          </a:p>
          <a:p>
            <a:r>
              <a:rPr lang="nb-NO" sz="1200" dirty="0" err="1">
                <a:latin typeface="Courier New" panose="02070309020205020404" pitchFamily="49" charset="0"/>
                <a:cs typeface="Courier New" panose="02070309020205020404" pitchFamily="49" charset="0"/>
              </a:rPr>
              <a:t>Intercept</a:t>
            </a:r>
            <a:r>
              <a:rPr lang="nb-NO" sz="1200" dirty="0">
                <a:latin typeface="Courier New" panose="02070309020205020404" pitchFamily="49" charset="0"/>
                <a:cs typeface="Courier New" panose="02070309020205020404" pitchFamily="49" charset="0"/>
              </a:rPr>
              <a:t>      1.9492      0.228      8.548      0.000       1.470       2.428</a:t>
            </a:r>
          </a:p>
          <a:p>
            <a:r>
              <a:rPr lang="nb-NO" sz="1200" dirty="0">
                <a:latin typeface="Courier New" panose="02070309020205020404" pitchFamily="49" charset="0"/>
                <a:cs typeface="Courier New" panose="02070309020205020404" pitchFamily="49" charset="0"/>
              </a:rPr>
              <a:t>x              0.2786      0.390      0.715      0.484      -0.541       1.098</a:t>
            </a:r>
          </a:p>
          <a:p>
            <a:r>
              <a:rPr lang="nb-NO" sz="1200" dirty="0">
                <a:latin typeface="Courier New" panose="02070309020205020404" pitchFamily="49" charset="0"/>
                <a:cs typeface="Courier New" panose="02070309020205020404" pitchFamily="49" charset="0"/>
              </a:rPr>
              <a:t>==============================================================================</a:t>
            </a:r>
          </a:p>
          <a:p>
            <a:r>
              <a:rPr lang="nb-NO" sz="1200" dirty="0">
                <a:latin typeface="Courier New" panose="02070309020205020404" pitchFamily="49" charset="0"/>
                <a:cs typeface="Courier New" panose="02070309020205020404" pitchFamily="49" charset="0"/>
              </a:rPr>
              <a:t>Omnibus:                        1.104   </a:t>
            </a:r>
            <a:r>
              <a:rPr lang="nb-NO" sz="1200" dirty="0" err="1">
                <a:latin typeface="Courier New" panose="02070309020205020404" pitchFamily="49" charset="0"/>
                <a:cs typeface="Courier New" panose="02070309020205020404" pitchFamily="49" charset="0"/>
              </a:rPr>
              <a:t>Durbin</a:t>
            </a:r>
            <a:r>
              <a:rPr lang="nb-NO" sz="1200" dirty="0">
                <a:latin typeface="Courier New" panose="02070309020205020404" pitchFamily="49" charset="0"/>
                <a:cs typeface="Courier New" panose="02070309020205020404" pitchFamily="49" charset="0"/>
              </a:rPr>
              <a:t>-Watson:                   2.135</a:t>
            </a:r>
          </a:p>
          <a:p>
            <a:r>
              <a:rPr lang="nb-NO" sz="1200" dirty="0" err="1">
                <a:latin typeface="Courier New" panose="02070309020205020404" pitchFamily="49" charset="0"/>
                <a:cs typeface="Courier New" panose="02070309020205020404" pitchFamily="49" charset="0"/>
              </a:rPr>
              <a:t>Prob</a:t>
            </a:r>
            <a:r>
              <a:rPr lang="nb-NO" sz="1200" dirty="0">
                <a:latin typeface="Courier New" panose="02070309020205020404" pitchFamily="49" charset="0"/>
                <a:cs typeface="Courier New" panose="02070309020205020404" pitchFamily="49" charset="0"/>
              </a:rPr>
              <a:t>(Omnibus):                  0.576   </a:t>
            </a:r>
            <a:r>
              <a:rPr lang="nb-NO" sz="1200" dirty="0" err="1">
                <a:latin typeface="Courier New" panose="02070309020205020404" pitchFamily="49" charset="0"/>
                <a:cs typeface="Courier New" panose="02070309020205020404" pitchFamily="49" charset="0"/>
              </a:rPr>
              <a:t>Jarque-Bera</a:t>
            </a:r>
            <a:r>
              <a:rPr lang="nb-NO" sz="1200" dirty="0">
                <a:latin typeface="Courier New" panose="02070309020205020404" pitchFamily="49" charset="0"/>
                <a:cs typeface="Courier New" panose="02070309020205020404" pitchFamily="49" charset="0"/>
              </a:rPr>
              <a:t> (JB):                0.992</a:t>
            </a:r>
          </a:p>
          <a:p>
            <a:r>
              <a:rPr lang="nb-NO" sz="1200" dirty="0" err="1">
                <a:latin typeface="Courier New" panose="02070309020205020404" pitchFamily="49" charset="0"/>
                <a:cs typeface="Courier New" panose="02070309020205020404" pitchFamily="49" charset="0"/>
              </a:rPr>
              <a:t>Skew</a:t>
            </a:r>
            <a:r>
              <a:rPr lang="nb-NO" sz="1200" dirty="0">
                <a:latin typeface="Courier New" panose="02070309020205020404" pitchFamily="49" charset="0"/>
                <a:cs typeface="Courier New" panose="02070309020205020404" pitchFamily="49" charset="0"/>
              </a:rPr>
              <a:t>:                          -0.373   </a:t>
            </a:r>
            <a:r>
              <a:rPr lang="nb-NO" sz="1200" dirty="0" err="1">
                <a:latin typeface="Courier New" panose="02070309020205020404" pitchFamily="49" charset="0"/>
                <a:cs typeface="Courier New" panose="02070309020205020404" pitchFamily="49" charset="0"/>
              </a:rPr>
              <a:t>Prob</a:t>
            </a:r>
            <a:r>
              <a:rPr lang="nb-NO" sz="1200" dirty="0">
                <a:latin typeface="Courier New" panose="02070309020205020404" pitchFamily="49" charset="0"/>
                <a:cs typeface="Courier New" panose="02070309020205020404" pitchFamily="49" charset="0"/>
              </a:rPr>
              <a:t>(JB):                        0.609</a:t>
            </a:r>
          </a:p>
          <a:p>
            <a:r>
              <a:rPr lang="nb-NO" sz="1200" dirty="0" err="1">
                <a:latin typeface="Courier New" panose="02070309020205020404" pitchFamily="49" charset="0"/>
                <a:cs typeface="Courier New" panose="02070309020205020404" pitchFamily="49" charset="0"/>
              </a:rPr>
              <a:t>Kurtosis</a:t>
            </a:r>
            <a:r>
              <a:rPr lang="nb-NO" sz="1200" dirty="0">
                <a:latin typeface="Courier New" panose="02070309020205020404" pitchFamily="49" charset="0"/>
                <a:cs typeface="Courier New" panose="02070309020205020404" pitchFamily="49" charset="0"/>
              </a:rPr>
              <a:t>:                       2.205   </a:t>
            </a:r>
            <a:r>
              <a:rPr lang="nb-NO" sz="1200" dirty="0" err="1">
                <a:latin typeface="Courier New" panose="02070309020205020404" pitchFamily="49" charset="0"/>
                <a:cs typeface="Courier New" panose="02070309020205020404" pitchFamily="49" charset="0"/>
              </a:rPr>
              <a:t>Cond</a:t>
            </a:r>
            <a:r>
              <a:rPr lang="nb-NO" sz="1200" dirty="0">
                <a:latin typeface="Courier New" panose="02070309020205020404" pitchFamily="49" charset="0"/>
                <a:cs typeface="Courier New" panose="02070309020205020404" pitchFamily="49" charset="0"/>
              </a:rPr>
              <a:t>. No.                         4.18</a:t>
            </a:r>
          </a:p>
          <a:p>
            <a:r>
              <a:rPr lang="nb-NO" sz="1200" dirty="0">
                <a:latin typeface="Courier New" panose="02070309020205020404" pitchFamily="49" charset="0"/>
                <a:cs typeface="Courier New" panose="02070309020205020404" pitchFamily="49" charset="0"/>
              </a:rPr>
              <a:t>==============================================================================</a:t>
            </a:r>
          </a:p>
          <a:p>
            <a:endParaRPr lang="nb-NO" sz="1200" dirty="0">
              <a:latin typeface="Courier New" panose="02070309020205020404" pitchFamily="49" charset="0"/>
              <a:cs typeface="Courier New" panose="02070309020205020404" pitchFamily="49" charset="0"/>
            </a:endParaRPr>
          </a:p>
          <a:p>
            <a:r>
              <a:rPr lang="nb-NO" sz="1200" dirty="0">
                <a:latin typeface="Courier New" panose="02070309020205020404" pitchFamily="49" charset="0"/>
                <a:cs typeface="Courier New" panose="02070309020205020404" pitchFamily="49" charset="0"/>
              </a:rPr>
              <a:t>Notes:</a:t>
            </a:r>
          </a:p>
          <a:p>
            <a:r>
              <a:rPr lang="nb-NO" sz="1200" dirty="0">
                <a:latin typeface="Courier New" panose="02070309020205020404" pitchFamily="49" charset="0"/>
                <a:cs typeface="Courier New" panose="02070309020205020404" pitchFamily="49" charset="0"/>
              </a:rPr>
              <a:t>[1] Standard </a:t>
            </a:r>
            <a:r>
              <a:rPr lang="nb-NO" sz="1200" dirty="0" err="1">
                <a:latin typeface="Courier New" panose="02070309020205020404" pitchFamily="49" charset="0"/>
                <a:cs typeface="Courier New" panose="02070309020205020404" pitchFamily="49" charset="0"/>
              </a:rPr>
              <a:t>Errors</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assume</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that</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the</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covariance</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matrix</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of</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the</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errors</a:t>
            </a:r>
            <a:r>
              <a:rPr lang="nb-NO" sz="1200" dirty="0">
                <a:latin typeface="Courier New" panose="02070309020205020404" pitchFamily="49" charset="0"/>
                <a:cs typeface="Courier New" panose="02070309020205020404" pitchFamily="49" charset="0"/>
              </a:rPr>
              <a:t> is </a:t>
            </a:r>
            <a:r>
              <a:rPr lang="nb-NO" sz="1200" dirty="0" err="1">
                <a:latin typeface="Courier New" panose="02070309020205020404" pitchFamily="49" charset="0"/>
                <a:cs typeface="Courier New" panose="02070309020205020404" pitchFamily="49" charset="0"/>
              </a:rPr>
              <a:t>correctly</a:t>
            </a:r>
            <a:r>
              <a:rPr lang="nb-NO" sz="1200" dirty="0">
                <a:latin typeface="Courier New" panose="02070309020205020404" pitchFamily="49" charset="0"/>
                <a:cs typeface="Courier New" panose="02070309020205020404" pitchFamily="49" charset="0"/>
              </a:rPr>
              <a:t> </a:t>
            </a:r>
            <a:r>
              <a:rPr lang="nb-NO" sz="1200" dirty="0" err="1">
                <a:latin typeface="Courier New" panose="02070309020205020404" pitchFamily="49" charset="0"/>
                <a:cs typeface="Courier New" panose="02070309020205020404" pitchFamily="49" charset="0"/>
              </a:rPr>
              <a:t>specified</a:t>
            </a:r>
            <a:r>
              <a:rPr lang="nb-NO" sz="1200" dirty="0">
                <a:latin typeface="Courier New" panose="02070309020205020404" pitchFamily="49" charset="0"/>
                <a:cs typeface="Courier New" panose="02070309020205020404" pitchFamily="49" charset="0"/>
              </a:rPr>
              <a:t>.</a:t>
            </a:r>
          </a:p>
          <a:p>
            <a:r>
              <a:rPr lang="nb-NO" sz="1200" dirty="0">
                <a:latin typeface="Courier New" panose="02070309020205020404" pitchFamily="49" charset="0"/>
                <a:cs typeface="Courier New" panose="02070309020205020404" pitchFamily="49" charset="0"/>
              </a:rPr>
              <a:t>"""</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11ABF3B-FABC-4B06-9D6F-C62A910D3E45}"/>
                  </a:ext>
                </a:extLst>
              </p14:cNvPr>
              <p14:cNvContentPartPr/>
              <p14:nvPr/>
            </p14:nvContentPartPr>
            <p14:xfrm>
              <a:off x="8841546" y="4345831"/>
              <a:ext cx="2125800" cy="696960"/>
            </p14:xfrm>
          </p:contentPart>
        </mc:Choice>
        <mc:Fallback xmlns="">
          <p:pic>
            <p:nvPicPr>
              <p:cNvPr id="2" name="Ink 1">
                <a:extLst>
                  <a:ext uri="{FF2B5EF4-FFF2-40B4-BE49-F238E27FC236}">
                    <a16:creationId xmlns:a16="http://schemas.microsoft.com/office/drawing/2014/main" id="{811ABF3B-FABC-4B06-9D6F-C62A910D3E45}"/>
                  </a:ext>
                </a:extLst>
              </p:cNvPr>
              <p:cNvPicPr/>
              <p:nvPr/>
            </p:nvPicPr>
            <p:blipFill>
              <a:blip r:embed="rId3"/>
              <a:stretch>
                <a:fillRect/>
              </a:stretch>
            </p:blipFill>
            <p:spPr>
              <a:xfrm>
                <a:off x="8832906" y="4337191"/>
                <a:ext cx="2143440" cy="714600"/>
              </a:xfrm>
              <a:prstGeom prst="rect">
                <a:avLst/>
              </a:prstGeom>
            </p:spPr>
          </p:pic>
        </mc:Fallback>
      </mc:AlternateContent>
    </p:spTree>
    <p:extLst>
      <p:ext uri="{BB962C8B-B14F-4D97-AF65-F5344CB8AC3E}">
        <p14:creationId xmlns:p14="http://schemas.microsoft.com/office/powerpoint/2010/main" val="2244866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400C57-92C6-4A12-B3DA-91A4D994E53F}"/>
              </a:ext>
            </a:extLst>
          </p:cNvPr>
          <p:cNvPicPr>
            <a:picLocks noChangeAspect="1"/>
          </p:cNvPicPr>
          <p:nvPr/>
        </p:nvPicPr>
        <p:blipFill>
          <a:blip r:embed="rId2"/>
          <a:stretch>
            <a:fillRect/>
          </a:stretch>
        </p:blipFill>
        <p:spPr>
          <a:xfrm>
            <a:off x="6725574" y="1578595"/>
            <a:ext cx="4962525" cy="3790950"/>
          </a:xfrm>
          <a:prstGeom prst="rect">
            <a:avLst/>
          </a:prstGeom>
        </p:spPr>
      </p:pic>
      <p:sp>
        <p:nvSpPr>
          <p:cNvPr id="4" name="TextBox 3">
            <a:extLst>
              <a:ext uri="{FF2B5EF4-FFF2-40B4-BE49-F238E27FC236}">
                <a16:creationId xmlns:a16="http://schemas.microsoft.com/office/drawing/2014/main" id="{315955D7-2E20-4D72-9DF4-29C5B817BC37}"/>
              </a:ext>
            </a:extLst>
          </p:cNvPr>
          <p:cNvSpPr txBox="1"/>
          <p:nvPr/>
        </p:nvSpPr>
        <p:spPr>
          <a:xfrm>
            <a:off x="626207" y="934914"/>
            <a:ext cx="5772534" cy="5078313"/>
          </a:xfrm>
          <a:prstGeom prst="rect">
            <a:avLst/>
          </a:prstGeom>
          <a:noFill/>
        </p:spPr>
        <p:txBody>
          <a:bodyPr wrap="square" rtlCol="0">
            <a:spAutoFit/>
          </a:bodyPr>
          <a:lstStyle/>
          <a:p>
            <a:pPr algn="ctr"/>
            <a:r>
              <a:rPr lang="nb-NO" sz="3600" dirty="0" err="1"/>
              <a:t>These</a:t>
            </a:r>
            <a:r>
              <a:rPr lang="nb-NO" sz="3600" dirty="0"/>
              <a:t> p-</a:t>
            </a:r>
            <a:r>
              <a:rPr lang="nb-NO" sz="3600" dirty="0" err="1"/>
              <a:t>values</a:t>
            </a:r>
            <a:r>
              <a:rPr lang="nb-NO" sz="3600" dirty="0"/>
              <a:t> </a:t>
            </a:r>
            <a:r>
              <a:rPr lang="nb-NO" sz="3600" dirty="0" err="1"/>
              <a:t>are</a:t>
            </a:r>
            <a:r>
              <a:rPr lang="nb-NO" sz="3600" dirty="0"/>
              <a:t> </a:t>
            </a:r>
            <a:r>
              <a:rPr lang="nb-NO" sz="3600" dirty="0" err="1"/>
              <a:t>based</a:t>
            </a:r>
            <a:r>
              <a:rPr lang="nb-NO" sz="3600" dirty="0"/>
              <a:t> </a:t>
            </a:r>
            <a:r>
              <a:rPr lang="nb-NO" sz="3600" dirty="0" err="1"/>
              <a:t>on</a:t>
            </a:r>
            <a:r>
              <a:rPr lang="nb-NO" sz="3600" dirty="0"/>
              <a:t> t-tests.</a:t>
            </a:r>
          </a:p>
          <a:p>
            <a:pPr algn="ctr"/>
            <a:endParaRPr lang="nb-NO" sz="3600" dirty="0"/>
          </a:p>
          <a:p>
            <a:pPr algn="ctr"/>
            <a:r>
              <a:rPr lang="nb-NO" sz="3600" dirty="0" err="1"/>
              <a:t>They</a:t>
            </a:r>
            <a:r>
              <a:rPr lang="nb-NO" sz="3600" dirty="0"/>
              <a:t> </a:t>
            </a:r>
            <a:r>
              <a:rPr lang="nb-NO" sz="3600" dirty="0" err="1"/>
              <a:t>are</a:t>
            </a:r>
            <a:r>
              <a:rPr lang="nb-NO" sz="3600" dirty="0"/>
              <a:t> </a:t>
            </a:r>
            <a:r>
              <a:rPr lang="nb-NO" sz="3600" i="1" dirty="0" err="1"/>
              <a:t>exact</a:t>
            </a:r>
            <a:r>
              <a:rPr lang="nb-NO" sz="3600" dirty="0"/>
              <a:t> </a:t>
            </a:r>
            <a:r>
              <a:rPr lang="nb-NO" sz="3600" dirty="0" err="1"/>
              <a:t>when</a:t>
            </a:r>
            <a:r>
              <a:rPr lang="nb-NO" sz="3600" dirty="0"/>
              <a:t> </a:t>
            </a:r>
            <a:r>
              <a:rPr lang="nb-NO" sz="3600" dirty="0" err="1"/>
              <a:t>the</a:t>
            </a:r>
            <a:r>
              <a:rPr lang="nb-NO" sz="3600" dirty="0"/>
              <a:t> linear </a:t>
            </a:r>
            <a:r>
              <a:rPr lang="nb-NO" sz="3600" dirty="0" err="1"/>
              <a:t>model</a:t>
            </a:r>
            <a:r>
              <a:rPr lang="nb-NO" sz="3600" dirty="0"/>
              <a:t> is true and </a:t>
            </a:r>
            <a:r>
              <a:rPr lang="nb-NO" sz="3600" dirty="0" err="1"/>
              <a:t>the</a:t>
            </a:r>
            <a:r>
              <a:rPr lang="nb-NO" sz="3600" dirty="0"/>
              <a:t> </a:t>
            </a:r>
            <a:r>
              <a:rPr lang="nb-NO" sz="3600" dirty="0" err="1"/>
              <a:t>residuals</a:t>
            </a:r>
            <a:r>
              <a:rPr lang="nb-NO" sz="3600" dirty="0"/>
              <a:t> </a:t>
            </a:r>
            <a:r>
              <a:rPr lang="nb-NO" sz="3600" dirty="0" err="1"/>
              <a:t>are</a:t>
            </a:r>
            <a:r>
              <a:rPr lang="nb-NO" sz="3600" dirty="0"/>
              <a:t> normal.</a:t>
            </a:r>
          </a:p>
          <a:p>
            <a:pPr algn="ctr"/>
            <a:endParaRPr lang="nb-NO" sz="3600" dirty="0"/>
          </a:p>
          <a:p>
            <a:pPr algn="ctr"/>
            <a:r>
              <a:rPr lang="nb-NO" sz="3600" dirty="0"/>
              <a:t>Are </a:t>
            </a:r>
            <a:r>
              <a:rPr lang="nb-NO" sz="3600" i="1" dirty="0" err="1"/>
              <a:t>good</a:t>
            </a:r>
            <a:r>
              <a:rPr lang="nb-NO" sz="3600" dirty="0"/>
              <a:t> </a:t>
            </a:r>
            <a:r>
              <a:rPr lang="nb-NO" sz="3600" dirty="0" err="1"/>
              <a:t>even</a:t>
            </a:r>
            <a:r>
              <a:rPr lang="nb-NO" sz="3600" dirty="0"/>
              <a:t> </a:t>
            </a:r>
            <a:r>
              <a:rPr lang="nb-NO" sz="3600" dirty="0" err="1"/>
              <a:t>when</a:t>
            </a:r>
            <a:r>
              <a:rPr lang="nb-NO" sz="3600" dirty="0"/>
              <a:t> </a:t>
            </a:r>
            <a:r>
              <a:rPr lang="nb-NO" sz="3600" dirty="0" err="1"/>
              <a:t>this</a:t>
            </a:r>
            <a:r>
              <a:rPr lang="nb-NO" sz="3600" dirty="0"/>
              <a:t> </a:t>
            </a:r>
            <a:r>
              <a:rPr lang="nb-NO" sz="3600" dirty="0" err="1"/>
              <a:t>isn’t</a:t>
            </a:r>
            <a:r>
              <a:rPr lang="nb-NO" sz="3600" dirty="0"/>
              <a:t> </a:t>
            </a:r>
            <a:r>
              <a:rPr lang="nb-NO" sz="3600" dirty="0" err="1"/>
              <a:t>the</a:t>
            </a:r>
            <a:r>
              <a:rPr lang="nb-NO" sz="3600" dirty="0"/>
              <a:t> case.</a:t>
            </a:r>
          </a:p>
        </p:txBody>
      </p:sp>
    </p:spTree>
    <p:extLst>
      <p:ext uri="{BB962C8B-B14F-4D97-AF65-F5344CB8AC3E}">
        <p14:creationId xmlns:p14="http://schemas.microsoft.com/office/powerpoint/2010/main" val="372621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52">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A person wearing glasses and holding a book&#10;&#10;Description automatically generated with low confidence">
            <a:extLst>
              <a:ext uri="{FF2B5EF4-FFF2-40B4-BE49-F238E27FC236}">
                <a16:creationId xmlns:a16="http://schemas.microsoft.com/office/drawing/2014/main" id="{C2703A7D-DAB6-483C-8650-9677C8D9945A}"/>
              </a:ext>
            </a:extLst>
          </p:cNvPr>
          <p:cNvPicPr>
            <a:picLocks noGrp="1" noChangeAspect="1"/>
          </p:cNvPicPr>
          <p:nvPr>
            <p:ph idx="1"/>
          </p:nvPr>
        </p:nvPicPr>
        <p:blipFill rotWithShape="1">
          <a:blip r:embed="rId2"/>
          <a:srcRect t="7865" b="7865"/>
          <a:stretch/>
        </p:blipFill>
        <p:spPr>
          <a:xfrm>
            <a:off x="-3047" y="10"/>
            <a:ext cx="12191999" cy="6857990"/>
          </a:xfrm>
          <a:prstGeom prst="rect">
            <a:avLst/>
          </a:prstGeom>
        </p:spPr>
      </p:pic>
      <p:sp>
        <p:nvSpPr>
          <p:cNvPr id="55" name="Rectangle 54">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5B262AD-586B-45DB-93B7-95961532DA05}"/>
                  </a:ext>
                </a:extLst>
              </p:cNvPr>
              <p:cNvSpPr>
                <a:spLocks noGrp="1"/>
              </p:cNvSpPr>
              <p:nvPr>
                <p:ph type="title"/>
              </p:nvPr>
            </p:nvSpPr>
            <p:spPr>
              <a:xfrm>
                <a:off x="321734" y="352338"/>
                <a:ext cx="11548532" cy="4198700"/>
              </a:xfrm>
            </p:spPr>
            <p:txBody>
              <a:bodyPr vert="horz" lIns="91440" tIns="45720" rIns="91440" bIns="45720" rtlCol="0" anchor="t">
                <a:normAutofit/>
              </a:bodyPr>
              <a:lstStyle/>
              <a:p>
                <a:pPr>
                  <a:lnSpc>
                    <a:spcPct val="90000"/>
                  </a:lnSpc>
                </a:pPr>
                <a:r>
                  <a:rPr lang="en-US" sz="5500" u="sng">
                    <a:solidFill>
                      <a:schemeClr val="bg1"/>
                    </a:solidFill>
                  </a:rPr>
                  <a:t>The </a:t>
                </a:r>
                <a14:m>
                  <m:oMath xmlns:m="http://schemas.openxmlformats.org/officeDocument/2006/math">
                    <m:sSup>
                      <m:sSupPr>
                        <m:ctrlPr>
                          <a:rPr lang="en-US" sz="5500" i="1" u="sng">
                            <a:solidFill>
                              <a:schemeClr val="bg1"/>
                            </a:solidFill>
                            <a:latin typeface="Cambria Math" panose="02040503050406030204" pitchFamily="18" charset="0"/>
                          </a:rPr>
                        </m:ctrlPr>
                      </m:sSupPr>
                      <m:e>
                        <m:r>
                          <a:rPr lang="en-US" sz="5500" i="1" u="sng">
                            <a:solidFill>
                              <a:schemeClr val="bg1"/>
                            </a:solidFill>
                            <a:latin typeface="Cambria Math" panose="02040503050406030204" pitchFamily="18" charset="0"/>
                          </a:rPr>
                          <m:t>𝑅</m:t>
                        </m:r>
                      </m:e>
                      <m:sup>
                        <m:r>
                          <a:rPr lang="en-US" sz="5500" i="1" u="sng">
                            <a:solidFill>
                              <a:schemeClr val="bg1"/>
                            </a:solidFill>
                            <a:latin typeface="Cambria Math" panose="02040503050406030204" pitchFamily="18" charset="0"/>
                          </a:rPr>
                          <m:t>2</m:t>
                        </m:r>
                      </m:sup>
                    </m:sSup>
                  </m:oMath>
                </a14:m>
                <a:br>
                  <a:rPr lang="en-US" sz="5500">
                    <a:solidFill>
                      <a:schemeClr val="bg1"/>
                    </a:solidFill>
                  </a:rPr>
                </a:br>
                <a:br>
                  <a:rPr lang="en-US" sz="5500">
                    <a:solidFill>
                      <a:schemeClr val="bg1"/>
                    </a:solidFill>
                  </a:rPr>
                </a:br>
                <a:r>
                  <a:rPr lang="en-US" sz="5500">
                    <a:solidFill>
                      <a:schemeClr val="bg1"/>
                    </a:solidFill>
                  </a:rPr>
                  <a:t>«How well can you predict </a:t>
                </a:r>
                <a14:m>
                  <m:oMath xmlns:m="http://schemas.openxmlformats.org/officeDocument/2006/math">
                    <m:r>
                      <a:rPr lang="en-US" sz="5500" i="1">
                        <a:solidFill>
                          <a:schemeClr val="bg1"/>
                        </a:solidFill>
                        <a:latin typeface="Cambria Math" panose="02040503050406030204" pitchFamily="18" charset="0"/>
                      </a:rPr>
                      <m:t>𝑦</m:t>
                    </m:r>
                  </m:oMath>
                </a14:m>
                <a:r>
                  <a:rPr lang="en-US" sz="5500">
                    <a:solidFill>
                      <a:schemeClr val="bg1"/>
                    </a:solidFill>
                  </a:rPr>
                  <a:t> from </a:t>
                </a:r>
                <a14:m>
                  <m:oMath xmlns:m="http://schemas.openxmlformats.org/officeDocument/2006/math">
                    <m:r>
                      <a:rPr lang="en-US" sz="5500" i="1">
                        <a:solidFill>
                          <a:schemeClr val="bg1"/>
                        </a:solidFill>
                        <a:latin typeface="Cambria Math" panose="02040503050406030204" pitchFamily="18" charset="0"/>
                      </a:rPr>
                      <m:t>𝑥</m:t>
                    </m:r>
                  </m:oMath>
                </a14:m>
                <a:r>
                  <a:rPr lang="en-US" sz="5500">
                    <a:solidFill>
                      <a:schemeClr val="bg1"/>
                    </a:solidFill>
                  </a:rPr>
                  <a:t>?»</a:t>
                </a:r>
                <a:br>
                  <a:rPr lang="en-US" sz="5500">
                    <a:solidFill>
                      <a:schemeClr val="bg1"/>
                    </a:solidFill>
                  </a:rPr>
                </a:br>
                <a:endParaRPr lang="en-US" sz="5500">
                  <a:solidFill>
                    <a:schemeClr val="bg1"/>
                  </a:solidFill>
                </a:endParaRPr>
              </a:p>
            </p:txBody>
          </p:sp>
        </mc:Choice>
        <mc:Fallback xmlns="">
          <p:sp>
            <p:nvSpPr>
              <p:cNvPr id="2" name="Title 1">
                <a:extLst>
                  <a:ext uri="{FF2B5EF4-FFF2-40B4-BE49-F238E27FC236}">
                    <a16:creationId xmlns:a16="http://schemas.microsoft.com/office/drawing/2014/main" id="{D5B262AD-586B-45DB-93B7-95961532DA05}"/>
                  </a:ext>
                </a:extLst>
              </p:cNvPr>
              <p:cNvSpPr>
                <a:spLocks noGrp="1" noRot="1" noChangeAspect="1" noMove="1" noResize="1" noEditPoints="1" noAdjustHandles="1" noChangeArrowheads="1" noChangeShapeType="1" noTextEdit="1"/>
              </p:cNvSpPr>
              <p:nvPr>
                <p:ph type="title"/>
              </p:nvPr>
            </p:nvSpPr>
            <p:spPr>
              <a:xfrm>
                <a:off x="321734" y="352338"/>
                <a:ext cx="11548532" cy="4198700"/>
              </a:xfrm>
              <a:blipFill>
                <a:blip r:embed="rId3"/>
                <a:stretch>
                  <a:fillRect l="-2904" t="-6096"/>
                </a:stretch>
              </a:blipFill>
            </p:spPr>
            <p:txBody>
              <a:bodyPr/>
              <a:lstStyle/>
              <a:p>
                <a:r>
                  <a:rPr lang="nb-NO">
                    <a:noFill/>
                  </a:rPr>
                  <a:t> </a:t>
                </a:r>
              </a:p>
            </p:txBody>
          </p:sp>
        </mc:Fallback>
      </mc:AlternateContent>
      <p:sp>
        <p:nvSpPr>
          <p:cNvPr id="57" name="Rectangle 56">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546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Money">
            <a:extLst>
              <a:ext uri="{FF2B5EF4-FFF2-40B4-BE49-F238E27FC236}">
                <a16:creationId xmlns:a16="http://schemas.microsoft.com/office/drawing/2014/main" id="{5F227E99-ACAD-4981-AB55-173EF28072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636" y="791045"/>
            <a:ext cx="5476375" cy="5476375"/>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0E9CC07-C482-4A65-B982-825FEFA2CF31}"/>
              </a:ext>
            </a:extLst>
          </p:cNvPr>
          <p:cNvSpPr>
            <a:spLocks noGrp="1"/>
          </p:cNvSpPr>
          <p:nvPr>
            <p:ph type="title"/>
          </p:nvPr>
        </p:nvSpPr>
        <p:spPr>
          <a:xfrm>
            <a:off x="6873606" y="938022"/>
            <a:ext cx="4597758" cy="1188720"/>
          </a:xfrm>
        </p:spPr>
        <p:txBody>
          <a:bodyPr>
            <a:normAutofit/>
          </a:bodyPr>
          <a:lstStyle/>
          <a:p>
            <a:r>
              <a:rPr lang="nb-NO">
                <a:solidFill>
                  <a:srgbClr val="FFFFFF"/>
                </a:solidFill>
              </a:rPr>
              <a:t>How do we quantify this?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9839A2-CF17-4437-97D4-3F2994D61A08}"/>
                  </a:ext>
                </a:extLst>
              </p:cNvPr>
              <p:cNvSpPr>
                <a:spLocks noGrp="1"/>
              </p:cNvSpPr>
              <p:nvPr>
                <p:ph idx="1"/>
              </p:nvPr>
            </p:nvSpPr>
            <p:spPr>
              <a:xfrm>
                <a:off x="6873606" y="2340864"/>
                <a:ext cx="4597758" cy="3793237"/>
              </a:xfrm>
            </p:spPr>
            <p:txBody>
              <a:bodyPr>
                <a:normAutofit/>
              </a:bodyPr>
              <a:lstStyle/>
              <a:p>
                <a:endParaRPr lang="nb-NO" dirty="0">
                  <a:solidFill>
                    <a:srgbClr val="FFFFFF"/>
                  </a:solidFill>
                </a:endParaRPr>
              </a:p>
              <a:p>
                <a:r>
                  <a:rPr lang="nb-NO" dirty="0" err="1">
                    <a:solidFill>
                      <a:srgbClr val="FFFFFF"/>
                    </a:solidFill>
                  </a:rPr>
                  <a:t>Recall</a:t>
                </a:r>
                <a:r>
                  <a:rPr lang="nb-NO" dirty="0">
                    <a:solidFill>
                      <a:srgbClr val="FFFFFF"/>
                    </a:solidFill>
                  </a:rPr>
                  <a:t> </a:t>
                </a:r>
                <a:r>
                  <a:rPr lang="nb-NO" dirty="0" err="1">
                    <a:solidFill>
                      <a:srgbClr val="FFFFFF"/>
                    </a:solidFill>
                  </a:rPr>
                  <a:t>that</a:t>
                </a:r>
                <a:r>
                  <a:rPr lang="nb-NO" dirty="0">
                    <a:solidFill>
                      <a:srgbClr val="FFFFFF"/>
                    </a:solidFill>
                  </a:rPr>
                  <a:t> </a:t>
                </a:r>
                <a14:m>
                  <m:oMath xmlns:m="http://schemas.openxmlformats.org/officeDocument/2006/math">
                    <m:r>
                      <a:rPr lang="nb-NO" i="1">
                        <a:solidFill>
                          <a:srgbClr val="FFFFFF"/>
                        </a:solidFill>
                        <a:latin typeface="Cambria Math" panose="02040503050406030204" pitchFamily="18" charset="0"/>
                      </a:rPr>
                      <m:t>𝑎</m:t>
                    </m:r>
                    <m:r>
                      <a:rPr lang="nb-NO" i="1">
                        <a:solidFill>
                          <a:srgbClr val="FFFFFF"/>
                        </a:solidFill>
                        <a:latin typeface="Cambria Math" panose="02040503050406030204" pitchFamily="18" charset="0"/>
                      </a:rPr>
                      <m:t>,</m:t>
                    </m:r>
                    <m:r>
                      <a:rPr lang="nb-NO" i="1">
                        <a:solidFill>
                          <a:srgbClr val="FFFFFF"/>
                        </a:solidFill>
                        <a:latin typeface="Cambria Math" panose="02040503050406030204" pitchFamily="18" charset="0"/>
                      </a:rPr>
                      <m:t>𝑏</m:t>
                    </m:r>
                  </m:oMath>
                </a14:m>
                <a:r>
                  <a:rPr lang="nb-NO" dirty="0">
                    <a:solidFill>
                      <a:srgbClr val="FFFFFF"/>
                    </a:solidFill>
                  </a:rPr>
                  <a:t> in </a:t>
                </a:r>
                <a14:m>
                  <m:oMath xmlns:m="http://schemas.openxmlformats.org/officeDocument/2006/math">
                    <m:r>
                      <a:rPr lang="nb-NO" i="1">
                        <a:solidFill>
                          <a:srgbClr val="FFFFFF"/>
                        </a:solidFill>
                        <a:latin typeface="Cambria Math" panose="02040503050406030204" pitchFamily="18" charset="0"/>
                      </a:rPr>
                      <m:t>𝑦</m:t>
                    </m:r>
                    <m:r>
                      <a:rPr lang="nb-NO" i="1">
                        <a:solidFill>
                          <a:srgbClr val="FFFFFF"/>
                        </a:solidFill>
                        <a:latin typeface="Cambria Math" panose="02040503050406030204" pitchFamily="18" charset="0"/>
                      </a:rPr>
                      <m:t>=</m:t>
                    </m:r>
                    <m:r>
                      <a:rPr lang="nb-NO" i="1">
                        <a:solidFill>
                          <a:srgbClr val="FFFFFF"/>
                        </a:solidFill>
                        <a:latin typeface="Cambria Math" panose="02040503050406030204" pitchFamily="18" charset="0"/>
                      </a:rPr>
                      <m:t>𝑎</m:t>
                    </m:r>
                    <m:r>
                      <a:rPr lang="nb-NO" i="1">
                        <a:solidFill>
                          <a:srgbClr val="FFFFFF"/>
                        </a:solidFill>
                        <a:latin typeface="Cambria Math" panose="02040503050406030204" pitchFamily="18" charset="0"/>
                      </a:rPr>
                      <m:t>+</m:t>
                    </m:r>
                    <m:r>
                      <a:rPr lang="nb-NO" i="1">
                        <a:solidFill>
                          <a:srgbClr val="FFFFFF"/>
                        </a:solidFill>
                        <a:latin typeface="Cambria Math" panose="02040503050406030204" pitchFamily="18" charset="0"/>
                      </a:rPr>
                      <m:t>𝑏𝑥</m:t>
                    </m:r>
                  </m:oMath>
                </a14:m>
                <a:r>
                  <a:rPr lang="nb-NO" dirty="0">
                    <a:solidFill>
                      <a:srgbClr val="FFFFFF"/>
                    </a:solidFill>
                  </a:rPr>
                  <a:t> </a:t>
                </a:r>
                <a:r>
                  <a:rPr lang="nb-NO" dirty="0" err="1">
                    <a:solidFill>
                      <a:srgbClr val="FFFFFF"/>
                    </a:solidFill>
                  </a:rPr>
                  <a:t>are</a:t>
                </a:r>
                <a:r>
                  <a:rPr lang="nb-NO" dirty="0">
                    <a:solidFill>
                      <a:srgbClr val="FFFFFF"/>
                    </a:solidFill>
                  </a:rPr>
                  <a:t> </a:t>
                </a:r>
                <a:r>
                  <a:rPr lang="nb-NO" dirty="0" err="1">
                    <a:solidFill>
                      <a:srgbClr val="FFFFFF"/>
                    </a:solidFill>
                  </a:rPr>
                  <a:t>estimated</a:t>
                </a:r>
                <a:r>
                  <a:rPr lang="nb-NO" dirty="0">
                    <a:solidFill>
                      <a:srgbClr val="FFFFFF"/>
                    </a:solidFill>
                  </a:rPr>
                  <a:t> </a:t>
                </a:r>
                <a:r>
                  <a:rPr lang="nb-NO" dirty="0" err="1">
                    <a:solidFill>
                      <a:srgbClr val="FFFFFF"/>
                    </a:solidFill>
                  </a:rPr>
                  <a:t>using</a:t>
                </a:r>
                <a:r>
                  <a:rPr lang="nb-NO" dirty="0">
                    <a:solidFill>
                      <a:srgbClr val="FFFFFF"/>
                    </a:solidFill>
                  </a:rPr>
                  <a:t> a </a:t>
                </a:r>
                <a:r>
                  <a:rPr lang="nb-NO" dirty="0" err="1">
                    <a:solidFill>
                      <a:srgbClr val="FFFFFF"/>
                    </a:solidFill>
                  </a:rPr>
                  <a:t>distance</a:t>
                </a:r>
                <a:r>
                  <a:rPr lang="nb-NO" dirty="0">
                    <a:solidFill>
                      <a:srgbClr val="FFFFFF"/>
                    </a:solidFill>
                  </a:rPr>
                  <a:t> </a:t>
                </a:r>
                <a:r>
                  <a:rPr lang="nb-NO" dirty="0" err="1">
                    <a:solidFill>
                      <a:srgbClr val="FFFFFF"/>
                    </a:solidFill>
                  </a:rPr>
                  <a:t>function</a:t>
                </a:r>
                <a:r>
                  <a:rPr lang="nb-NO" dirty="0">
                    <a:solidFill>
                      <a:srgbClr val="FFFFFF"/>
                    </a:solidFill>
                  </a:rPr>
                  <a:t>.</a:t>
                </a:r>
              </a:p>
              <a:p>
                <a:r>
                  <a:rPr lang="nb-NO" dirty="0" err="1">
                    <a:solidFill>
                      <a:srgbClr val="FFFFFF"/>
                    </a:solidFill>
                  </a:rPr>
                  <a:t>Minimize</a:t>
                </a:r>
                <a:r>
                  <a:rPr lang="nb-NO" dirty="0">
                    <a:solidFill>
                      <a:srgbClr val="FFFFFF"/>
                    </a:solidFill>
                  </a:rPr>
                  <a:t> </a:t>
                </a:r>
                <a14:m>
                  <m:oMath xmlns:m="http://schemas.openxmlformats.org/officeDocument/2006/math">
                    <m:r>
                      <a:rPr lang="nb-NO" b="0" i="1">
                        <a:solidFill>
                          <a:srgbClr val="FFFFFF"/>
                        </a:solidFill>
                        <a:latin typeface="Cambria Math" panose="02040503050406030204" pitchFamily="18" charset="0"/>
                      </a:rPr>
                      <m:t>∑</m:t>
                    </m:r>
                    <m:r>
                      <a:rPr lang="nb-NO" b="0" i="1">
                        <a:solidFill>
                          <a:srgbClr val="FFFFFF"/>
                        </a:solidFill>
                        <a:latin typeface="Cambria Math" panose="02040503050406030204" pitchFamily="18" charset="0"/>
                      </a:rPr>
                      <m:t>𝑑</m:t>
                    </m:r>
                    <m:r>
                      <a:rPr lang="nb-NO" b="0" i="1">
                        <a:solidFill>
                          <a:srgbClr val="FFFFFF"/>
                        </a:solidFill>
                        <a:latin typeface="Cambria Math" panose="02040503050406030204" pitchFamily="18" charset="0"/>
                      </a:rPr>
                      <m:t>(</m:t>
                    </m:r>
                    <m:sSub>
                      <m:sSubPr>
                        <m:ctrlPr>
                          <a:rPr lang="nb-NO" b="0" i="1">
                            <a:solidFill>
                              <a:srgbClr val="FFFFFF"/>
                            </a:solidFill>
                            <a:latin typeface="Cambria Math" panose="02040503050406030204" pitchFamily="18" charset="0"/>
                          </a:rPr>
                        </m:ctrlPr>
                      </m:sSubPr>
                      <m:e>
                        <m:r>
                          <a:rPr lang="nb-NO" b="0" i="1">
                            <a:solidFill>
                              <a:srgbClr val="FFFFFF"/>
                            </a:solidFill>
                            <a:latin typeface="Cambria Math" panose="02040503050406030204" pitchFamily="18" charset="0"/>
                          </a:rPr>
                          <m:t>𝑦</m:t>
                        </m:r>
                      </m:e>
                      <m:sub>
                        <m:r>
                          <a:rPr lang="nb-NO" b="0" i="1">
                            <a:solidFill>
                              <a:srgbClr val="FFFFFF"/>
                            </a:solidFill>
                            <a:latin typeface="Cambria Math" panose="02040503050406030204" pitchFamily="18" charset="0"/>
                          </a:rPr>
                          <m:t>𝑖</m:t>
                        </m:r>
                      </m:sub>
                    </m:sSub>
                    <m:r>
                      <a:rPr lang="nb-NO" b="0" i="1">
                        <a:solidFill>
                          <a:srgbClr val="FFFFFF"/>
                        </a:solidFill>
                        <a:latin typeface="Cambria Math" panose="02040503050406030204" pitchFamily="18" charset="0"/>
                      </a:rPr>
                      <m:t>,</m:t>
                    </m:r>
                    <m:r>
                      <a:rPr lang="nb-NO" b="0" i="1">
                        <a:solidFill>
                          <a:srgbClr val="FFFFFF"/>
                        </a:solidFill>
                        <a:latin typeface="Cambria Math" panose="02040503050406030204" pitchFamily="18" charset="0"/>
                      </a:rPr>
                      <m:t>𝑎</m:t>
                    </m:r>
                    <m:r>
                      <a:rPr lang="nb-NO" b="0" i="1">
                        <a:solidFill>
                          <a:srgbClr val="FFFFFF"/>
                        </a:solidFill>
                        <a:latin typeface="Cambria Math" panose="02040503050406030204" pitchFamily="18" charset="0"/>
                      </a:rPr>
                      <m:t>+</m:t>
                    </m:r>
                    <m:r>
                      <a:rPr lang="nb-NO" b="0" i="1">
                        <a:solidFill>
                          <a:srgbClr val="FFFFFF"/>
                        </a:solidFill>
                        <a:latin typeface="Cambria Math" panose="02040503050406030204" pitchFamily="18" charset="0"/>
                      </a:rPr>
                      <m:t>𝑏</m:t>
                    </m:r>
                    <m:sSub>
                      <m:sSubPr>
                        <m:ctrlPr>
                          <a:rPr lang="nb-NO" b="0" i="1">
                            <a:solidFill>
                              <a:srgbClr val="FFFFFF"/>
                            </a:solidFill>
                            <a:latin typeface="Cambria Math" panose="02040503050406030204" pitchFamily="18" charset="0"/>
                          </a:rPr>
                        </m:ctrlPr>
                      </m:sSubPr>
                      <m:e>
                        <m:r>
                          <a:rPr lang="nb-NO" b="0" i="1">
                            <a:solidFill>
                              <a:srgbClr val="FFFFFF"/>
                            </a:solidFill>
                            <a:latin typeface="Cambria Math" panose="02040503050406030204" pitchFamily="18" charset="0"/>
                          </a:rPr>
                          <m:t>𝑥</m:t>
                        </m:r>
                      </m:e>
                      <m:sub>
                        <m:r>
                          <a:rPr lang="nb-NO" b="0" i="1">
                            <a:solidFill>
                              <a:srgbClr val="FFFFFF"/>
                            </a:solidFill>
                            <a:latin typeface="Cambria Math" panose="02040503050406030204" pitchFamily="18" charset="0"/>
                          </a:rPr>
                          <m:t>𝑖</m:t>
                        </m:r>
                      </m:sub>
                    </m:sSub>
                    <m:r>
                      <a:rPr lang="nb-NO" b="0" i="1">
                        <a:solidFill>
                          <a:srgbClr val="FFFFFF"/>
                        </a:solidFill>
                        <a:latin typeface="Cambria Math" panose="02040503050406030204" pitchFamily="18" charset="0"/>
                      </a:rPr>
                      <m:t>)</m:t>
                    </m:r>
                  </m:oMath>
                </a14:m>
                <a:endParaRPr lang="nb-NO" dirty="0">
                  <a:solidFill>
                    <a:srgbClr val="FFFFFF"/>
                  </a:solidFill>
                </a:endParaRPr>
              </a:p>
              <a:p>
                <a:r>
                  <a:rPr lang="nb-NO" b="0" dirty="0">
                    <a:solidFill>
                      <a:srgbClr val="FFFFFF"/>
                    </a:solidFill>
                  </a:rPr>
                  <a:t>How </a:t>
                </a:r>
                <a:r>
                  <a:rPr lang="nb-NO" b="0" dirty="0" err="1">
                    <a:solidFill>
                      <a:srgbClr val="FFFFFF"/>
                    </a:solidFill>
                  </a:rPr>
                  <a:t>about</a:t>
                </a:r>
                <a:r>
                  <a:rPr lang="nb-NO" b="0" dirty="0">
                    <a:solidFill>
                      <a:srgbClr val="FFFFFF"/>
                    </a:solidFill>
                  </a:rPr>
                  <a:t> </a:t>
                </a:r>
                <a14:m>
                  <m:oMath xmlns:m="http://schemas.openxmlformats.org/officeDocument/2006/math">
                    <m:func>
                      <m:funcPr>
                        <m:ctrlPr>
                          <a:rPr lang="nb-NO" b="0" i="1">
                            <a:solidFill>
                              <a:srgbClr val="FFFFFF"/>
                            </a:solidFill>
                            <a:latin typeface="Cambria Math" panose="02040503050406030204" pitchFamily="18" charset="0"/>
                          </a:rPr>
                        </m:ctrlPr>
                      </m:funcPr>
                      <m:fName>
                        <m:limLow>
                          <m:limLowPr>
                            <m:ctrlPr>
                              <a:rPr lang="nb-NO" b="0" i="1">
                                <a:solidFill>
                                  <a:srgbClr val="FFFFFF"/>
                                </a:solidFill>
                                <a:latin typeface="Cambria Math" panose="02040503050406030204" pitchFamily="18" charset="0"/>
                              </a:rPr>
                            </m:ctrlPr>
                          </m:limLowPr>
                          <m:e>
                            <m:r>
                              <m:rPr>
                                <m:sty m:val="p"/>
                              </m:rPr>
                              <a:rPr lang="nb-NO" b="0" i="0">
                                <a:solidFill>
                                  <a:srgbClr val="FFFFFF"/>
                                </a:solidFill>
                                <a:latin typeface="Cambria Math" panose="02040503050406030204" pitchFamily="18" charset="0"/>
                              </a:rPr>
                              <m:t>min</m:t>
                            </m:r>
                          </m:e>
                          <m:lim>
                            <m:r>
                              <a:rPr lang="nb-NO" b="0" i="1">
                                <a:solidFill>
                                  <a:srgbClr val="FFFFFF"/>
                                </a:solidFill>
                                <a:latin typeface="Cambria Math" panose="02040503050406030204" pitchFamily="18" charset="0"/>
                              </a:rPr>
                              <m:t>𝑚</m:t>
                            </m:r>
                          </m:lim>
                        </m:limLow>
                      </m:fName>
                      <m:e>
                        <m:r>
                          <a:rPr lang="nb-NO" i="1">
                            <a:solidFill>
                              <a:srgbClr val="FFFFFF"/>
                            </a:solidFill>
                            <a:latin typeface="Cambria Math" panose="02040503050406030204" pitchFamily="18" charset="0"/>
                          </a:rPr>
                          <m:t>∑</m:t>
                        </m:r>
                        <m:r>
                          <a:rPr lang="nb-NO" i="1">
                            <a:solidFill>
                              <a:srgbClr val="FFFFFF"/>
                            </a:solidFill>
                            <a:latin typeface="Cambria Math" panose="02040503050406030204" pitchFamily="18" charset="0"/>
                          </a:rPr>
                          <m:t>𝑑</m:t>
                        </m:r>
                        <m:r>
                          <a:rPr lang="nb-NO" i="1">
                            <a:solidFill>
                              <a:srgbClr val="FFFFFF"/>
                            </a:solidFill>
                            <a:latin typeface="Cambria Math" panose="02040503050406030204" pitchFamily="18" charset="0"/>
                          </a:rPr>
                          <m:t>(</m:t>
                        </m:r>
                        <m:sSub>
                          <m:sSubPr>
                            <m:ctrlPr>
                              <a:rPr lang="nb-NO" i="1">
                                <a:solidFill>
                                  <a:srgbClr val="FFFFFF"/>
                                </a:solidFill>
                                <a:latin typeface="Cambria Math" panose="02040503050406030204" pitchFamily="18" charset="0"/>
                              </a:rPr>
                            </m:ctrlPr>
                          </m:sSubPr>
                          <m:e>
                            <m:r>
                              <a:rPr lang="nb-NO" i="1">
                                <a:solidFill>
                                  <a:srgbClr val="FFFFFF"/>
                                </a:solidFill>
                                <a:latin typeface="Cambria Math" panose="02040503050406030204" pitchFamily="18" charset="0"/>
                              </a:rPr>
                              <m:t>𝑦</m:t>
                            </m:r>
                          </m:e>
                          <m:sub>
                            <m:r>
                              <a:rPr lang="nb-NO" i="1">
                                <a:solidFill>
                                  <a:srgbClr val="FFFFFF"/>
                                </a:solidFill>
                                <a:latin typeface="Cambria Math" panose="02040503050406030204" pitchFamily="18" charset="0"/>
                              </a:rPr>
                              <m:t>𝑖</m:t>
                            </m:r>
                          </m:sub>
                        </m:sSub>
                        <m:r>
                          <a:rPr lang="nb-NO" i="1">
                            <a:solidFill>
                              <a:srgbClr val="FFFFFF"/>
                            </a:solidFill>
                            <a:latin typeface="Cambria Math" panose="02040503050406030204" pitchFamily="18" charset="0"/>
                          </a:rPr>
                          <m:t>,</m:t>
                        </m:r>
                        <m:r>
                          <a:rPr lang="nb-NO" b="0" i="1">
                            <a:solidFill>
                              <a:srgbClr val="FFFFFF"/>
                            </a:solidFill>
                            <a:latin typeface="Cambria Math" panose="02040503050406030204" pitchFamily="18" charset="0"/>
                          </a:rPr>
                          <m:t>𝑚</m:t>
                        </m:r>
                        <m:r>
                          <a:rPr lang="nb-NO" i="1">
                            <a:solidFill>
                              <a:srgbClr val="FFFFFF"/>
                            </a:solidFill>
                            <a:latin typeface="Cambria Math" panose="02040503050406030204" pitchFamily="18" charset="0"/>
                          </a:rPr>
                          <m:t>)</m:t>
                        </m:r>
                      </m:e>
                    </m:func>
                  </m:oMath>
                </a14:m>
                <a:r>
                  <a:rPr lang="nb-NO" dirty="0">
                    <a:solidFill>
                      <a:srgbClr val="FFFFFF"/>
                    </a:solidFill>
                  </a:rPr>
                  <a:t>? </a:t>
                </a:r>
                <a:r>
                  <a:rPr lang="nb-NO" dirty="0" err="1">
                    <a:solidFill>
                      <a:srgbClr val="FFFFFF"/>
                    </a:solidFill>
                  </a:rPr>
                  <a:t>That’s</a:t>
                </a:r>
                <a:r>
                  <a:rPr lang="nb-NO" dirty="0">
                    <a:solidFill>
                      <a:srgbClr val="FFFFFF"/>
                    </a:solidFill>
                  </a:rPr>
                  <a:t> </a:t>
                </a:r>
                <a:r>
                  <a:rPr lang="nb-NO" dirty="0" err="1">
                    <a:solidFill>
                      <a:srgbClr val="FFFFFF"/>
                    </a:solidFill>
                  </a:rPr>
                  <a:t>the</a:t>
                </a:r>
                <a:r>
                  <a:rPr lang="nb-NO" dirty="0">
                    <a:solidFill>
                      <a:srgbClr val="FFFFFF"/>
                    </a:solidFill>
                  </a:rPr>
                  <a:t> best </a:t>
                </a:r>
                <a:r>
                  <a:rPr lang="nb-NO" dirty="0" err="1">
                    <a:solidFill>
                      <a:srgbClr val="FFFFFF"/>
                    </a:solidFill>
                  </a:rPr>
                  <a:t>we</a:t>
                </a:r>
                <a:r>
                  <a:rPr lang="nb-NO" dirty="0">
                    <a:solidFill>
                      <a:srgbClr val="FFFFFF"/>
                    </a:solidFill>
                  </a:rPr>
                  <a:t> </a:t>
                </a:r>
                <a:r>
                  <a:rPr lang="nb-NO" dirty="0" err="1">
                    <a:solidFill>
                      <a:srgbClr val="FFFFFF"/>
                    </a:solidFill>
                  </a:rPr>
                  <a:t>could</a:t>
                </a:r>
                <a:r>
                  <a:rPr lang="nb-NO" dirty="0">
                    <a:solidFill>
                      <a:srgbClr val="FFFFFF"/>
                    </a:solidFill>
                  </a:rPr>
                  <a:t> do </a:t>
                </a:r>
                <a:r>
                  <a:rPr lang="nb-NO" dirty="0" err="1">
                    <a:solidFill>
                      <a:srgbClr val="FFFFFF"/>
                    </a:solidFill>
                  </a:rPr>
                  <a:t>if</a:t>
                </a:r>
                <a:r>
                  <a:rPr lang="nb-NO" dirty="0">
                    <a:solidFill>
                      <a:srgbClr val="FFFFFF"/>
                    </a:solidFill>
                  </a:rPr>
                  <a:t> </a:t>
                </a:r>
                <a:r>
                  <a:rPr lang="nb-NO" dirty="0" err="1">
                    <a:solidFill>
                      <a:srgbClr val="FFFFFF"/>
                    </a:solidFill>
                  </a:rPr>
                  <a:t>we</a:t>
                </a:r>
                <a:r>
                  <a:rPr lang="nb-NO" dirty="0">
                    <a:solidFill>
                      <a:srgbClr val="FFFFFF"/>
                    </a:solidFill>
                  </a:rPr>
                  <a:t> </a:t>
                </a:r>
                <a:r>
                  <a:rPr lang="nb-NO" dirty="0" err="1">
                    <a:solidFill>
                      <a:srgbClr val="FFFFFF"/>
                    </a:solidFill>
                  </a:rPr>
                  <a:t>know</a:t>
                </a:r>
                <a:r>
                  <a:rPr lang="nb-NO" dirty="0">
                    <a:solidFill>
                      <a:srgbClr val="FFFFFF"/>
                    </a:solidFill>
                  </a:rPr>
                  <a:t> </a:t>
                </a:r>
                <a:r>
                  <a:rPr lang="nb-NO" dirty="0" err="1">
                    <a:solidFill>
                      <a:srgbClr val="FFFFFF"/>
                    </a:solidFill>
                  </a:rPr>
                  <a:t>only</a:t>
                </a:r>
                <a:r>
                  <a:rPr lang="nb-NO" dirty="0">
                    <a:solidFill>
                      <a:srgbClr val="FFFFFF"/>
                    </a:solidFill>
                  </a:rPr>
                  <a:t> </a:t>
                </a:r>
                <a14:m>
                  <m:oMath xmlns:m="http://schemas.openxmlformats.org/officeDocument/2006/math">
                    <m:sSub>
                      <m:sSubPr>
                        <m:ctrlPr>
                          <a:rPr lang="nb-NO" b="0" i="1">
                            <a:solidFill>
                              <a:srgbClr val="FFFFFF"/>
                            </a:solidFill>
                            <a:latin typeface="Cambria Math" panose="02040503050406030204" pitchFamily="18" charset="0"/>
                          </a:rPr>
                        </m:ctrlPr>
                      </m:sSubPr>
                      <m:e>
                        <m:r>
                          <a:rPr lang="nb-NO" b="0" i="1">
                            <a:solidFill>
                              <a:srgbClr val="FFFFFF"/>
                            </a:solidFill>
                            <a:latin typeface="Cambria Math" panose="02040503050406030204" pitchFamily="18" charset="0"/>
                          </a:rPr>
                          <m:t>𝑦</m:t>
                        </m:r>
                      </m:e>
                      <m:sub>
                        <m:r>
                          <a:rPr lang="nb-NO" b="0" i="1">
                            <a:solidFill>
                              <a:srgbClr val="FFFFFF"/>
                            </a:solidFill>
                            <a:latin typeface="Cambria Math" panose="02040503050406030204" pitchFamily="18" charset="0"/>
                          </a:rPr>
                          <m:t>𝑖</m:t>
                        </m:r>
                      </m:sub>
                    </m:sSub>
                  </m:oMath>
                </a14:m>
                <a:r>
                  <a:rPr lang="nb-NO" dirty="0">
                    <a:solidFill>
                      <a:srgbClr val="FFFFFF"/>
                    </a:solidFill>
                  </a:rPr>
                  <a:t>!</a:t>
                </a:r>
              </a:p>
              <a:p>
                <a:r>
                  <a:rPr lang="nb-NO" b="0" dirty="0" err="1">
                    <a:solidFill>
                      <a:srgbClr val="FFFFFF"/>
                    </a:solidFill>
                  </a:rPr>
                  <a:t>We</a:t>
                </a:r>
                <a:r>
                  <a:rPr lang="nb-NO" b="0" dirty="0">
                    <a:solidFill>
                      <a:srgbClr val="FFFFFF"/>
                    </a:solidFill>
                  </a:rPr>
                  <a:t> </a:t>
                </a:r>
                <a:r>
                  <a:rPr lang="nb-NO" b="0" dirty="0" err="1">
                    <a:solidFill>
                      <a:srgbClr val="FFFFFF"/>
                    </a:solidFill>
                  </a:rPr>
                  <a:t>will</a:t>
                </a:r>
                <a:r>
                  <a:rPr lang="nb-NO" b="0" dirty="0">
                    <a:solidFill>
                      <a:srgbClr val="FFFFFF"/>
                    </a:solidFill>
                  </a:rPr>
                  <a:t> </a:t>
                </a:r>
                <a:r>
                  <a:rPr lang="nb-NO" b="0" dirty="0" err="1">
                    <a:solidFill>
                      <a:srgbClr val="FFFFFF"/>
                    </a:solidFill>
                  </a:rPr>
                  <a:t>use</a:t>
                </a:r>
                <a:r>
                  <a:rPr lang="nb-NO" b="0" dirty="0">
                    <a:solidFill>
                      <a:srgbClr val="FFFFFF"/>
                    </a:solidFill>
                  </a:rPr>
                  <a:t> </a:t>
                </a:r>
                <a:r>
                  <a:rPr lang="nb-NO" b="0" dirty="0" err="1">
                    <a:solidFill>
                      <a:srgbClr val="FFFFFF"/>
                    </a:solidFill>
                  </a:rPr>
                  <a:t>that</a:t>
                </a:r>
                <a:r>
                  <a:rPr lang="nb-NO" b="0" dirty="0">
                    <a:solidFill>
                      <a:srgbClr val="FFFFFF"/>
                    </a:solidFill>
                  </a:rPr>
                  <a:t> as </a:t>
                </a:r>
                <a:r>
                  <a:rPr lang="nb-NO" b="0" dirty="0" err="1">
                    <a:solidFill>
                      <a:srgbClr val="FFFFFF"/>
                    </a:solidFill>
                  </a:rPr>
                  <a:t>our</a:t>
                </a:r>
                <a:r>
                  <a:rPr lang="nb-NO" b="0" dirty="0">
                    <a:solidFill>
                      <a:srgbClr val="FFFFFF"/>
                    </a:solidFill>
                  </a:rPr>
                  <a:t> baseline.</a:t>
                </a:r>
              </a:p>
              <a:p>
                <a:endParaRPr lang="nb-NO" dirty="0">
                  <a:solidFill>
                    <a:srgbClr val="FFFFFF"/>
                  </a:solidFill>
                </a:endParaRPr>
              </a:p>
            </p:txBody>
          </p:sp>
        </mc:Choice>
        <mc:Fallback xmlns="">
          <p:sp>
            <p:nvSpPr>
              <p:cNvPr id="3" name="Content Placeholder 2">
                <a:extLst>
                  <a:ext uri="{FF2B5EF4-FFF2-40B4-BE49-F238E27FC236}">
                    <a16:creationId xmlns:a16="http://schemas.microsoft.com/office/drawing/2014/main" id="{7A9839A2-CF17-4437-97D4-3F2994D61A08}"/>
                  </a:ext>
                </a:extLst>
              </p:cNvPr>
              <p:cNvSpPr>
                <a:spLocks noGrp="1" noRot="1" noChangeAspect="1" noMove="1" noResize="1" noEditPoints="1" noAdjustHandles="1" noChangeArrowheads="1" noChangeShapeType="1" noTextEdit="1"/>
              </p:cNvSpPr>
              <p:nvPr>
                <p:ph idx="1"/>
              </p:nvPr>
            </p:nvSpPr>
            <p:spPr>
              <a:xfrm>
                <a:off x="6873606" y="2340864"/>
                <a:ext cx="4597758" cy="3793237"/>
              </a:xfrm>
              <a:blipFill>
                <a:blip r:embed="rId4"/>
                <a:stretch>
                  <a:fillRect l="-398"/>
                </a:stretch>
              </a:blipFill>
            </p:spPr>
            <p:txBody>
              <a:bodyPr/>
              <a:lstStyle/>
              <a:p>
                <a:r>
                  <a:rPr lang="nb-NO">
                    <a:noFill/>
                  </a:rPr>
                  <a:t> </a:t>
                </a:r>
              </a:p>
            </p:txBody>
          </p:sp>
        </mc:Fallback>
      </mc:AlternateContent>
    </p:spTree>
    <p:extLst>
      <p:ext uri="{BB962C8B-B14F-4D97-AF65-F5344CB8AC3E}">
        <p14:creationId xmlns:p14="http://schemas.microsoft.com/office/powerpoint/2010/main" val="225163382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9">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8BDAB1-7432-4D15-ABDB-844C23391F47}"/>
                  </a:ext>
                </a:extLst>
              </p:cNvPr>
              <p:cNvSpPr>
                <a:spLocks noGrp="1"/>
              </p:cNvSpPr>
              <p:nvPr>
                <p:ph type="ctrTitle"/>
              </p:nvPr>
            </p:nvSpPr>
            <p:spPr>
              <a:xfrm>
                <a:off x="446533" y="1552397"/>
                <a:ext cx="7231784" cy="3654081"/>
              </a:xfrm>
            </p:spPr>
            <p:txBody>
              <a:bodyPr anchor="ctr">
                <a:normAutofit/>
              </a:bodyPr>
              <a:lstStyle/>
              <a:p>
                <a:r>
                  <a:rPr lang="nb-NO" sz="5400">
                    <a:solidFill>
                      <a:schemeClr val="tx2"/>
                    </a:solidFill>
                  </a:rPr>
                  <a:t>Compare the best </a:t>
                </a:r>
                <a14:m>
                  <m:oMath xmlns:m="http://schemas.openxmlformats.org/officeDocument/2006/math">
                    <m:r>
                      <a:rPr lang="nb-NO" sz="5400" b="0" i="1">
                        <a:solidFill>
                          <a:schemeClr val="tx2"/>
                        </a:solidFill>
                        <a:latin typeface="Cambria Math" panose="02040503050406030204" pitchFamily="18" charset="0"/>
                      </a:rPr>
                      <m:t>∑</m:t>
                    </m:r>
                    <m:r>
                      <a:rPr lang="nb-NO" sz="5400" b="0" i="1">
                        <a:solidFill>
                          <a:schemeClr val="tx2"/>
                        </a:solidFill>
                        <a:latin typeface="Cambria Math" panose="02040503050406030204" pitchFamily="18" charset="0"/>
                      </a:rPr>
                      <m:t>𝑑</m:t>
                    </m:r>
                    <m:r>
                      <a:rPr lang="nb-NO" sz="5400" b="0" i="1">
                        <a:solidFill>
                          <a:schemeClr val="tx2"/>
                        </a:solidFill>
                        <a:latin typeface="Cambria Math" panose="02040503050406030204" pitchFamily="18" charset="0"/>
                      </a:rPr>
                      <m:t>(</m:t>
                    </m:r>
                    <m:sSub>
                      <m:sSubPr>
                        <m:ctrlPr>
                          <a:rPr lang="nb-NO" sz="5400" b="0" i="1">
                            <a:solidFill>
                              <a:schemeClr val="tx2"/>
                            </a:solidFill>
                            <a:latin typeface="Cambria Math" panose="02040503050406030204" pitchFamily="18" charset="0"/>
                          </a:rPr>
                        </m:ctrlPr>
                      </m:sSubPr>
                      <m:e>
                        <m:r>
                          <a:rPr lang="nb-NO" sz="5400" b="0" i="1">
                            <a:solidFill>
                              <a:schemeClr val="tx2"/>
                            </a:solidFill>
                            <a:latin typeface="Cambria Math" panose="02040503050406030204" pitchFamily="18" charset="0"/>
                          </a:rPr>
                          <m:t>𝑦</m:t>
                        </m:r>
                      </m:e>
                      <m:sub>
                        <m:r>
                          <a:rPr lang="nb-NO" sz="5400" b="0" i="1">
                            <a:solidFill>
                              <a:schemeClr val="tx2"/>
                            </a:solidFill>
                            <a:latin typeface="Cambria Math" panose="02040503050406030204" pitchFamily="18" charset="0"/>
                          </a:rPr>
                          <m:t>𝑖</m:t>
                        </m:r>
                      </m:sub>
                    </m:sSub>
                    <m:r>
                      <a:rPr lang="nb-NO" sz="5400" b="0" i="1">
                        <a:solidFill>
                          <a:schemeClr val="tx2"/>
                        </a:solidFill>
                        <a:latin typeface="Cambria Math" panose="02040503050406030204" pitchFamily="18" charset="0"/>
                      </a:rPr>
                      <m:t>,</m:t>
                    </m:r>
                    <m:r>
                      <a:rPr lang="nb-NO" sz="5400" b="0" i="1">
                        <a:solidFill>
                          <a:schemeClr val="tx2"/>
                        </a:solidFill>
                        <a:latin typeface="Cambria Math" panose="02040503050406030204" pitchFamily="18" charset="0"/>
                      </a:rPr>
                      <m:t>𝑎</m:t>
                    </m:r>
                    <m:r>
                      <a:rPr lang="nb-NO" sz="5400" b="0" i="1">
                        <a:solidFill>
                          <a:schemeClr val="tx2"/>
                        </a:solidFill>
                        <a:latin typeface="Cambria Math" panose="02040503050406030204" pitchFamily="18" charset="0"/>
                      </a:rPr>
                      <m:t>+</m:t>
                    </m:r>
                    <m:r>
                      <a:rPr lang="nb-NO" sz="5400" b="0" i="1">
                        <a:solidFill>
                          <a:schemeClr val="tx2"/>
                        </a:solidFill>
                        <a:latin typeface="Cambria Math" panose="02040503050406030204" pitchFamily="18" charset="0"/>
                      </a:rPr>
                      <m:t>𝑏</m:t>
                    </m:r>
                    <m:sSub>
                      <m:sSubPr>
                        <m:ctrlPr>
                          <a:rPr lang="nb-NO" sz="5400" b="0" i="1">
                            <a:solidFill>
                              <a:schemeClr val="tx2"/>
                            </a:solidFill>
                            <a:latin typeface="Cambria Math" panose="02040503050406030204" pitchFamily="18" charset="0"/>
                          </a:rPr>
                        </m:ctrlPr>
                      </m:sSubPr>
                      <m:e>
                        <m:r>
                          <a:rPr lang="nb-NO" sz="5400" b="0" i="1">
                            <a:solidFill>
                              <a:schemeClr val="tx2"/>
                            </a:solidFill>
                            <a:latin typeface="Cambria Math" panose="02040503050406030204" pitchFamily="18" charset="0"/>
                          </a:rPr>
                          <m:t>𝑥</m:t>
                        </m:r>
                      </m:e>
                      <m:sub>
                        <m:r>
                          <a:rPr lang="nb-NO" sz="5400" b="0" i="1">
                            <a:solidFill>
                              <a:schemeClr val="tx2"/>
                            </a:solidFill>
                            <a:latin typeface="Cambria Math" panose="02040503050406030204" pitchFamily="18" charset="0"/>
                          </a:rPr>
                          <m:t>𝑖</m:t>
                        </m:r>
                      </m:sub>
                    </m:sSub>
                    <m:r>
                      <a:rPr lang="nb-NO" sz="5400" b="0" i="1">
                        <a:solidFill>
                          <a:schemeClr val="tx2"/>
                        </a:solidFill>
                        <a:latin typeface="Cambria Math" panose="02040503050406030204" pitchFamily="18" charset="0"/>
                      </a:rPr>
                      <m:t>)</m:t>
                    </m:r>
                  </m:oMath>
                </a14:m>
                <a:r>
                  <a:rPr lang="nb-NO" sz="5400">
                    <a:solidFill>
                      <a:schemeClr val="tx2"/>
                    </a:solidFill>
                  </a:rPr>
                  <a:t> and the best </a:t>
                </a:r>
                <a14:m>
                  <m:oMath xmlns:m="http://schemas.openxmlformats.org/officeDocument/2006/math">
                    <m:r>
                      <a:rPr lang="nb-NO" sz="5400" b="0" i="1">
                        <a:solidFill>
                          <a:schemeClr val="tx2"/>
                        </a:solidFill>
                        <a:latin typeface="Cambria Math" panose="02040503050406030204" pitchFamily="18" charset="0"/>
                      </a:rPr>
                      <m:t>∑</m:t>
                    </m:r>
                    <m:r>
                      <a:rPr lang="nb-NO" sz="5400" b="0" i="1">
                        <a:solidFill>
                          <a:schemeClr val="tx2"/>
                        </a:solidFill>
                        <a:latin typeface="Cambria Math" panose="02040503050406030204" pitchFamily="18" charset="0"/>
                      </a:rPr>
                      <m:t>𝑑</m:t>
                    </m:r>
                    <m:r>
                      <a:rPr lang="nb-NO" sz="5400" b="0" i="1">
                        <a:solidFill>
                          <a:schemeClr val="tx2"/>
                        </a:solidFill>
                        <a:latin typeface="Cambria Math" panose="02040503050406030204" pitchFamily="18" charset="0"/>
                      </a:rPr>
                      <m:t>(</m:t>
                    </m:r>
                    <m:sSub>
                      <m:sSubPr>
                        <m:ctrlPr>
                          <a:rPr lang="nb-NO" sz="5400" b="0" i="1">
                            <a:solidFill>
                              <a:schemeClr val="tx2"/>
                            </a:solidFill>
                            <a:latin typeface="Cambria Math" panose="02040503050406030204" pitchFamily="18" charset="0"/>
                          </a:rPr>
                        </m:ctrlPr>
                      </m:sSubPr>
                      <m:e>
                        <m:r>
                          <a:rPr lang="nb-NO" sz="5400" b="0" i="1">
                            <a:solidFill>
                              <a:schemeClr val="tx2"/>
                            </a:solidFill>
                            <a:latin typeface="Cambria Math" panose="02040503050406030204" pitchFamily="18" charset="0"/>
                          </a:rPr>
                          <m:t>𝑦</m:t>
                        </m:r>
                      </m:e>
                      <m:sub>
                        <m:r>
                          <a:rPr lang="nb-NO" sz="5400" b="0" i="1">
                            <a:solidFill>
                              <a:schemeClr val="tx2"/>
                            </a:solidFill>
                            <a:latin typeface="Cambria Math" panose="02040503050406030204" pitchFamily="18" charset="0"/>
                          </a:rPr>
                          <m:t>𝑖</m:t>
                        </m:r>
                      </m:sub>
                    </m:sSub>
                    <m:r>
                      <a:rPr lang="nb-NO" sz="5400" b="0" i="1">
                        <a:solidFill>
                          <a:schemeClr val="tx2"/>
                        </a:solidFill>
                        <a:latin typeface="Cambria Math" panose="02040503050406030204" pitchFamily="18" charset="0"/>
                      </a:rPr>
                      <m:t>,</m:t>
                    </m:r>
                    <m:r>
                      <a:rPr lang="nb-NO" sz="5400" b="0" i="1">
                        <a:solidFill>
                          <a:schemeClr val="tx2"/>
                        </a:solidFill>
                        <a:latin typeface="Cambria Math" panose="02040503050406030204" pitchFamily="18" charset="0"/>
                      </a:rPr>
                      <m:t>𝑚</m:t>
                    </m:r>
                    <m:r>
                      <a:rPr lang="nb-NO" sz="5400" b="0" i="1">
                        <a:solidFill>
                          <a:schemeClr val="tx2"/>
                        </a:solidFill>
                        <a:latin typeface="Cambria Math" panose="02040503050406030204" pitchFamily="18" charset="0"/>
                      </a:rPr>
                      <m:t>)</m:t>
                    </m:r>
                  </m:oMath>
                </a14:m>
                <a:r>
                  <a:rPr lang="nb-NO" sz="5400">
                    <a:solidFill>
                      <a:schemeClr val="tx2"/>
                    </a:solidFill>
                  </a:rPr>
                  <a:t>!</a:t>
                </a:r>
              </a:p>
            </p:txBody>
          </p:sp>
        </mc:Choice>
        <mc:Fallback xmlns="">
          <p:sp>
            <p:nvSpPr>
              <p:cNvPr id="2" name="Title 1">
                <a:extLst>
                  <a:ext uri="{FF2B5EF4-FFF2-40B4-BE49-F238E27FC236}">
                    <a16:creationId xmlns:a16="http://schemas.microsoft.com/office/drawing/2014/main" id="{C18BDAB1-7432-4D15-ABDB-844C23391F47}"/>
                  </a:ext>
                </a:extLst>
              </p:cNvPr>
              <p:cNvSpPr>
                <a:spLocks noGrp="1" noRot="1" noChangeAspect="1" noMove="1" noResize="1" noEditPoints="1" noAdjustHandles="1" noChangeArrowheads="1" noChangeShapeType="1" noTextEdit="1"/>
              </p:cNvSpPr>
              <p:nvPr>
                <p:ph type="ctrTitle"/>
              </p:nvPr>
            </p:nvSpPr>
            <p:spPr>
              <a:xfrm>
                <a:off x="446533" y="1552397"/>
                <a:ext cx="7231784" cy="3654081"/>
              </a:xfrm>
              <a:blipFill>
                <a:blip r:embed="rId2"/>
                <a:stretch>
                  <a:fillRect l="-4465"/>
                </a:stretch>
              </a:blipFill>
            </p:spPr>
            <p:txBody>
              <a:bodyPr/>
              <a:lstStyle/>
              <a:p>
                <a:r>
                  <a:rPr lang="nb-NO">
                    <a:noFill/>
                  </a:rPr>
                  <a:t> </a:t>
                </a:r>
              </a:p>
            </p:txBody>
          </p:sp>
        </mc:Fallback>
      </mc:AlternateContent>
      <p:sp>
        <p:nvSpPr>
          <p:cNvPr id="4" name="Subtitle 3">
            <a:extLst>
              <a:ext uri="{FF2B5EF4-FFF2-40B4-BE49-F238E27FC236}">
                <a16:creationId xmlns:a16="http://schemas.microsoft.com/office/drawing/2014/main" id="{3DE02E37-D25F-4C5A-B124-F1A3F13F043D}"/>
              </a:ext>
            </a:extLst>
          </p:cNvPr>
          <p:cNvSpPr>
            <a:spLocks noGrp="1"/>
          </p:cNvSpPr>
          <p:nvPr>
            <p:ph type="subTitle" idx="1"/>
          </p:nvPr>
        </p:nvSpPr>
        <p:spPr>
          <a:xfrm>
            <a:off x="8129871" y="1552397"/>
            <a:ext cx="3610575" cy="3654082"/>
          </a:xfrm>
        </p:spPr>
        <p:txBody>
          <a:bodyPr anchor="ctr">
            <a:normAutofit/>
          </a:bodyPr>
          <a:lstStyle/>
          <a:p>
            <a:endParaRPr lang="nb-NO" sz="3200"/>
          </a:p>
        </p:txBody>
      </p:sp>
      <p:sp>
        <p:nvSpPr>
          <p:cNvPr id="32" name="Rectangle 21">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3">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5">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03420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629D5622-F35E-45E1-AB89-DC8334F476A9}"/>
                  </a:ext>
                </a:extLst>
              </p:cNvPr>
              <p:cNvSpPr>
                <a:spLocks noGrp="1"/>
              </p:cNvSpPr>
              <p:nvPr>
                <p:ph type="title"/>
              </p:nvPr>
            </p:nvSpPr>
            <p:spPr/>
            <p:txBody>
              <a:bodyPr/>
              <a:lstStyle/>
              <a:p>
                <a:r>
                  <a:rPr lang="nb-NO" b="0" dirty="0"/>
                  <a:t>What </a:t>
                </a:r>
                <a14:m>
                  <m:oMath xmlns:m="http://schemas.openxmlformats.org/officeDocument/2006/math">
                    <m:r>
                      <a:rPr lang="nb-NO" b="0" i="1" smtClean="0">
                        <a:latin typeface="Cambria Math" panose="02040503050406030204" pitchFamily="18" charset="0"/>
                      </a:rPr>
                      <m:t>𝑚</m:t>
                    </m:r>
                  </m:oMath>
                </a14:m>
                <a:r>
                  <a:rPr lang="nb-NO" b="0" dirty="0"/>
                  <a:t> minimizes </a:t>
                </a:r>
                <a14:m>
                  <m:oMath xmlns:m="http://schemas.openxmlformats.org/officeDocument/2006/math">
                    <m:r>
                      <a:rPr lang="nb-NO" b="0" i="1" smtClean="0">
                        <a:latin typeface="Cambria Math" panose="02040503050406030204" pitchFamily="18" charset="0"/>
                      </a:rPr>
                      <m:t>∑</m:t>
                    </m:r>
                    <m:r>
                      <a:rPr lang="nb-NO" b="0" i="1" smtClean="0">
                        <a:latin typeface="Cambria Math" panose="02040503050406030204" pitchFamily="18" charset="0"/>
                      </a:rPr>
                      <m:t>𝑑</m:t>
                    </m:r>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𝑖</m:t>
                        </m:r>
                      </m:sub>
                    </m:sSub>
                    <m:r>
                      <a:rPr lang="nb-NO" b="0" i="1" smtClean="0">
                        <a:latin typeface="Cambria Math" panose="02040503050406030204" pitchFamily="18" charset="0"/>
                      </a:rPr>
                      <m:t>,</m:t>
                    </m:r>
                    <m:r>
                      <a:rPr lang="nb-NO" b="0" i="1" smtClean="0">
                        <a:latin typeface="Cambria Math" panose="02040503050406030204" pitchFamily="18" charset="0"/>
                      </a:rPr>
                      <m:t>𝑚</m:t>
                    </m:r>
                    <m:r>
                      <a:rPr lang="nb-NO" b="0" i="1" smtClean="0">
                        <a:latin typeface="Cambria Math" panose="02040503050406030204" pitchFamily="18" charset="0"/>
                      </a:rPr>
                      <m:t>)</m:t>
                    </m:r>
                  </m:oMath>
                </a14:m>
                <a:r>
                  <a:rPr lang="nb-NO" dirty="0"/>
                  <a:t>?</a:t>
                </a:r>
              </a:p>
            </p:txBody>
          </p:sp>
        </mc:Choice>
        <mc:Fallback xmlns="">
          <p:sp>
            <p:nvSpPr>
              <p:cNvPr id="4" name="Title 3">
                <a:extLst>
                  <a:ext uri="{FF2B5EF4-FFF2-40B4-BE49-F238E27FC236}">
                    <a16:creationId xmlns:a16="http://schemas.microsoft.com/office/drawing/2014/main" id="{629D5622-F35E-45E1-AB89-DC8334F476A9}"/>
                  </a:ext>
                </a:extLst>
              </p:cNvPr>
              <p:cNvSpPr>
                <a:spLocks noGrp="1" noRot="1" noChangeAspect="1" noMove="1" noResize="1" noEditPoints="1" noAdjustHandles="1" noChangeArrowheads="1" noChangeShapeType="1" noTextEdit="1"/>
              </p:cNvSpPr>
              <p:nvPr>
                <p:ph type="title"/>
              </p:nvPr>
            </p:nvSpPr>
            <p:spPr>
              <a:blipFill>
                <a:blip r:embed="rId2"/>
                <a:stretch>
                  <a:fillRect l="-1105" b="-17901"/>
                </a:stretch>
              </a:blipFill>
            </p:spPr>
            <p:txBody>
              <a:bodyPr/>
              <a:lstStyle/>
              <a:p>
                <a:r>
                  <a:rPr lang="nb-NO">
                    <a:noFill/>
                  </a:rPr>
                  <a:t> </a:t>
                </a:r>
              </a:p>
            </p:txBody>
          </p:sp>
        </mc:Fallback>
      </mc:AlternateContent>
      <p:sp>
        <p:nvSpPr>
          <p:cNvPr id="5" name="Text Placeholder 4">
            <a:extLst>
              <a:ext uri="{FF2B5EF4-FFF2-40B4-BE49-F238E27FC236}">
                <a16:creationId xmlns:a16="http://schemas.microsoft.com/office/drawing/2014/main" id="{F9E03A06-52A8-4E71-B87A-4FAEB3D98BC3}"/>
              </a:ext>
            </a:extLst>
          </p:cNvPr>
          <p:cNvSpPr>
            <a:spLocks noGrp="1"/>
          </p:cNvSpPr>
          <p:nvPr>
            <p:ph type="body" idx="1"/>
          </p:nvPr>
        </p:nvSpPr>
        <p:spPr/>
        <p:txBody>
          <a:bodyPr/>
          <a:lstStyle/>
          <a:p>
            <a:r>
              <a:rPr lang="nb-NO" b="1" dirty="0" err="1"/>
              <a:t>Least</a:t>
            </a:r>
            <a:r>
              <a:rPr lang="nb-NO" b="1" dirty="0"/>
              <a:t> </a:t>
            </a:r>
            <a:r>
              <a:rPr lang="nb-NO" b="1" dirty="0" err="1"/>
              <a:t>squares</a:t>
            </a:r>
            <a:endParaRPr lang="nb-NO" b="1"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7760F45-7D14-4C4A-A12D-98076AB6844C}"/>
                  </a:ext>
                </a:extLst>
              </p:cNvPr>
              <p:cNvSpPr>
                <a:spLocks noGrp="1"/>
              </p:cNvSpPr>
              <p:nvPr>
                <p:ph sz="half" idx="2"/>
              </p:nvPr>
            </p:nvSpPr>
            <p:spPr/>
            <p:txBody>
              <a:bodyPr/>
              <a:lstStyle/>
              <a:p>
                <a:r>
                  <a:rPr lang="nb-NO" b="1" dirty="0"/>
                  <a:t>Solution:</a:t>
                </a:r>
                <a:r>
                  <a:rPr lang="nb-NO" dirty="0"/>
                  <a:t> The </a:t>
                </a:r>
                <a:r>
                  <a:rPr lang="nb-NO" dirty="0" err="1"/>
                  <a:t>mean</a:t>
                </a:r>
                <a:r>
                  <a:rPr lang="nb-NO" dirty="0"/>
                  <a:t> </a:t>
                </a:r>
                <a14:m>
                  <m:oMath xmlns:m="http://schemas.openxmlformats.org/officeDocument/2006/math">
                    <m:bar>
                      <m:barPr>
                        <m:pos m:val="top"/>
                        <m:ctrlPr>
                          <a:rPr lang="nb-NO" b="0" i="1" smtClean="0">
                            <a:latin typeface="Cambria Math" panose="02040503050406030204" pitchFamily="18" charset="0"/>
                          </a:rPr>
                        </m:ctrlPr>
                      </m:barPr>
                      <m:e>
                        <m:r>
                          <a:rPr lang="nb-NO" b="0" i="1" smtClean="0">
                            <a:latin typeface="Cambria Math" panose="02040503050406030204" pitchFamily="18" charset="0"/>
                          </a:rPr>
                          <m:t>𝑦</m:t>
                        </m:r>
                      </m:e>
                    </m:bar>
                  </m:oMath>
                </a14:m>
                <a:r>
                  <a:rPr lang="nb-NO" dirty="0"/>
                  <a:t>!</a:t>
                </a:r>
              </a:p>
              <a:p>
                <a:r>
                  <a:rPr lang="nb-NO" b="1" dirty="0"/>
                  <a:t>Value:</a:t>
                </a:r>
                <a:r>
                  <a:rPr lang="nb-NO" dirty="0"/>
                  <a:t> </a:t>
                </a:r>
                <a14:m>
                  <m:oMath xmlns:m="http://schemas.openxmlformats.org/officeDocument/2006/math">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𝑖</m:t>
                                </m:r>
                              </m:sub>
                            </m:sSub>
                            <m:r>
                              <a:rPr lang="nb-NO" b="0" i="1" smtClean="0">
                                <a:latin typeface="Cambria Math" panose="02040503050406030204" pitchFamily="18" charset="0"/>
                              </a:rPr>
                              <m:t>−</m:t>
                            </m:r>
                            <m:bar>
                              <m:barPr>
                                <m:pos m:val="top"/>
                                <m:ctrlPr>
                                  <a:rPr lang="nb-NO" i="1">
                                    <a:latin typeface="Cambria Math" panose="02040503050406030204" pitchFamily="18" charset="0"/>
                                  </a:rPr>
                                </m:ctrlPr>
                              </m:barPr>
                              <m:e>
                                <m:r>
                                  <a:rPr lang="nb-NO" i="1">
                                    <a:latin typeface="Cambria Math" panose="02040503050406030204" pitchFamily="18" charset="0"/>
                                  </a:rPr>
                                  <m:t>𝑦</m:t>
                                </m:r>
                              </m:e>
                            </m:bar>
                          </m:e>
                        </m:d>
                      </m:e>
                      <m:sup>
                        <m:r>
                          <a:rPr lang="nb-NO" b="0" i="1" smtClean="0">
                            <a:latin typeface="Cambria Math" panose="02040503050406030204" pitchFamily="18" charset="0"/>
                          </a:rPr>
                          <m:t>2</m:t>
                        </m:r>
                      </m:sup>
                    </m:sSup>
                  </m:oMath>
                </a14:m>
                <a:endParaRPr lang="nb-NO" dirty="0"/>
              </a:p>
              <a:p>
                <a:endParaRPr lang="nb-NO" dirty="0"/>
              </a:p>
              <a:p>
                <a:endParaRPr lang="nb-NO" dirty="0"/>
              </a:p>
              <a:p>
                <a:endParaRPr lang="nb-NO" dirty="0"/>
              </a:p>
              <a:p>
                <a:endParaRPr lang="nb-NO" dirty="0"/>
              </a:p>
            </p:txBody>
          </p:sp>
        </mc:Choice>
        <mc:Fallback xmlns="">
          <p:sp>
            <p:nvSpPr>
              <p:cNvPr id="6" name="Content Placeholder 5">
                <a:extLst>
                  <a:ext uri="{FF2B5EF4-FFF2-40B4-BE49-F238E27FC236}">
                    <a16:creationId xmlns:a16="http://schemas.microsoft.com/office/drawing/2014/main" id="{A7760F45-7D14-4C4A-A12D-98076AB6844C}"/>
                  </a:ext>
                </a:extLst>
              </p:cNvPr>
              <p:cNvSpPr>
                <a:spLocks noGrp="1" noRot="1" noChangeAspect="1" noMove="1" noResize="1" noEditPoints="1" noAdjustHandles="1" noChangeArrowheads="1" noChangeShapeType="1" noTextEdit="1"/>
              </p:cNvSpPr>
              <p:nvPr>
                <p:ph sz="half" idx="2"/>
              </p:nvPr>
            </p:nvSpPr>
            <p:spPr>
              <a:blipFill>
                <a:blip r:embed="rId3"/>
                <a:stretch>
                  <a:fillRect l="-352" t="-624"/>
                </a:stretch>
              </a:blipFill>
            </p:spPr>
            <p:txBody>
              <a:bodyPr/>
              <a:lstStyle/>
              <a:p>
                <a:r>
                  <a:rPr lang="nb-NO">
                    <a:noFill/>
                  </a:rPr>
                  <a:t> </a:t>
                </a:r>
              </a:p>
            </p:txBody>
          </p:sp>
        </mc:Fallback>
      </mc:AlternateContent>
      <p:sp>
        <p:nvSpPr>
          <p:cNvPr id="7" name="Text Placeholder 6">
            <a:extLst>
              <a:ext uri="{FF2B5EF4-FFF2-40B4-BE49-F238E27FC236}">
                <a16:creationId xmlns:a16="http://schemas.microsoft.com/office/drawing/2014/main" id="{4A255229-2BDA-4C9E-B72D-32F63EBA955F}"/>
              </a:ext>
            </a:extLst>
          </p:cNvPr>
          <p:cNvSpPr>
            <a:spLocks noGrp="1"/>
          </p:cNvSpPr>
          <p:nvPr>
            <p:ph type="body" sz="quarter" idx="3"/>
          </p:nvPr>
        </p:nvSpPr>
        <p:spPr/>
        <p:txBody>
          <a:bodyPr/>
          <a:lstStyle/>
          <a:p>
            <a:r>
              <a:rPr lang="nb-NO" b="1" dirty="0" err="1"/>
              <a:t>Least</a:t>
            </a:r>
            <a:r>
              <a:rPr lang="nb-NO" b="1" dirty="0"/>
              <a:t> </a:t>
            </a:r>
            <a:r>
              <a:rPr lang="nb-NO" b="1" dirty="0" err="1"/>
              <a:t>absolute</a:t>
            </a:r>
            <a:r>
              <a:rPr lang="nb-NO" b="1" dirty="0"/>
              <a:t> </a:t>
            </a:r>
            <a:r>
              <a:rPr lang="nb-NO" b="1" dirty="0" err="1"/>
              <a:t>deviations</a:t>
            </a:r>
            <a:endParaRPr lang="nb-NO" b="1"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030BED51-45F0-42A4-895E-35EF67D29D93}"/>
                  </a:ext>
                </a:extLst>
              </p:cNvPr>
              <p:cNvSpPr>
                <a:spLocks noGrp="1"/>
              </p:cNvSpPr>
              <p:nvPr>
                <p:ph sz="quarter" idx="4"/>
              </p:nvPr>
            </p:nvSpPr>
            <p:spPr/>
            <p:txBody>
              <a:bodyPr/>
              <a:lstStyle/>
              <a:p>
                <a:r>
                  <a:rPr lang="nb-NO" b="1" dirty="0"/>
                  <a:t>Solution:</a:t>
                </a:r>
                <a:r>
                  <a:rPr lang="nb-NO" dirty="0"/>
                  <a:t> The median </a:t>
                </a:r>
                <a:r>
                  <a:rPr lang="nb-NO" dirty="0" err="1"/>
                  <a:t>of</a:t>
                </a:r>
                <a:r>
                  <a:rPr lang="nb-NO" dirty="0"/>
                  <a:t> </a:t>
                </a:r>
                <a14:m>
                  <m:oMath xmlns:m="http://schemas.openxmlformats.org/officeDocument/2006/math">
                    <m:r>
                      <a:rPr lang="nb-NO" b="0" i="0"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𝑖</m:t>
                        </m:r>
                      </m:sub>
                    </m:sSub>
                    <m:r>
                      <a:rPr lang="nb-NO" b="0" i="1" smtClean="0">
                        <a:latin typeface="Cambria Math" panose="02040503050406030204" pitchFamily="18" charset="0"/>
                      </a:rPr>
                      <m:t>}</m:t>
                    </m:r>
                  </m:oMath>
                </a14:m>
                <a:r>
                  <a:rPr lang="nb-NO" dirty="0"/>
                  <a:t>!</a:t>
                </a:r>
              </a:p>
              <a:p>
                <a:r>
                  <a:rPr lang="nb-NO" b="1" dirty="0"/>
                  <a:t>Value:</a:t>
                </a:r>
                <a:r>
                  <a:rPr lang="nb-NO" dirty="0"/>
                  <a:t> </a:t>
                </a:r>
                <a14:m>
                  <m:oMath xmlns:m="http://schemas.openxmlformats.org/officeDocument/2006/math">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𝑖</m:t>
                        </m:r>
                      </m:sub>
                    </m:sSub>
                    <m:r>
                      <a:rPr lang="nb-NO" b="0" i="1" smtClean="0">
                        <a:latin typeface="Cambria Math" panose="02040503050406030204" pitchFamily="18" charset="0"/>
                      </a:rPr>
                      <m:t>−</m:t>
                    </m:r>
                    <m:r>
                      <a:rPr lang="nb-NO" b="0" i="1" smtClean="0">
                        <a:latin typeface="Cambria Math" panose="02040503050406030204" pitchFamily="18" charset="0"/>
                      </a:rPr>
                      <m:t>𝑚𝑒𝑑</m:t>
                    </m:r>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𝑖</m:t>
                            </m:r>
                          </m:sub>
                        </m:sSub>
                      </m:e>
                    </m:d>
                    <m:r>
                      <a:rPr lang="nb-NO" b="0" i="1" smtClean="0">
                        <a:latin typeface="Cambria Math" panose="02040503050406030204" pitchFamily="18" charset="0"/>
                      </a:rPr>
                      <m:t>|</m:t>
                    </m:r>
                  </m:oMath>
                </a14:m>
                <a:endParaRPr lang="nb-NO" dirty="0"/>
              </a:p>
              <a:p>
                <a:endParaRPr lang="nb-NO" dirty="0"/>
              </a:p>
            </p:txBody>
          </p:sp>
        </mc:Choice>
        <mc:Fallback xmlns="">
          <p:sp>
            <p:nvSpPr>
              <p:cNvPr id="8" name="Content Placeholder 7">
                <a:extLst>
                  <a:ext uri="{FF2B5EF4-FFF2-40B4-BE49-F238E27FC236}">
                    <a16:creationId xmlns:a16="http://schemas.microsoft.com/office/drawing/2014/main" id="{030BED51-45F0-42A4-895E-35EF67D29D93}"/>
                  </a:ext>
                </a:extLst>
              </p:cNvPr>
              <p:cNvSpPr>
                <a:spLocks noGrp="1" noRot="1" noChangeAspect="1" noMove="1" noResize="1" noEditPoints="1" noAdjustHandles="1" noChangeArrowheads="1" noChangeShapeType="1" noTextEdit="1"/>
              </p:cNvSpPr>
              <p:nvPr>
                <p:ph sz="quarter" idx="4"/>
              </p:nvPr>
            </p:nvSpPr>
            <p:spPr>
              <a:blipFill>
                <a:blip r:embed="rId4"/>
                <a:stretch>
                  <a:fillRect l="-234" t="-624"/>
                </a:stretch>
              </a:blipFill>
            </p:spPr>
            <p:txBody>
              <a:bodyPr/>
              <a:lstStyle/>
              <a:p>
                <a:r>
                  <a:rPr lang="nb-NO">
                    <a:noFill/>
                  </a:rPr>
                  <a:t> </a:t>
                </a:r>
              </a:p>
            </p:txBody>
          </p:sp>
        </mc:Fallback>
      </mc:AlternateContent>
      <p:pic>
        <p:nvPicPr>
          <p:cNvPr id="3" name="Picture 2">
            <a:extLst>
              <a:ext uri="{FF2B5EF4-FFF2-40B4-BE49-F238E27FC236}">
                <a16:creationId xmlns:a16="http://schemas.microsoft.com/office/drawing/2014/main" id="{4F163DC4-7C69-4E50-8100-DCD52C500C85}"/>
              </a:ext>
            </a:extLst>
          </p:cNvPr>
          <p:cNvPicPr>
            <a:picLocks noChangeAspect="1"/>
          </p:cNvPicPr>
          <p:nvPr/>
        </p:nvPicPr>
        <p:blipFill>
          <a:blip r:embed="rId5"/>
          <a:stretch>
            <a:fillRect/>
          </a:stretch>
        </p:blipFill>
        <p:spPr>
          <a:xfrm>
            <a:off x="85553" y="3926908"/>
            <a:ext cx="4780366" cy="2761989"/>
          </a:xfrm>
          <a:prstGeom prst="rect">
            <a:avLst/>
          </a:prstGeom>
        </p:spPr>
      </p:pic>
      <p:pic>
        <p:nvPicPr>
          <p:cNvPr id="10" name="Picture 9" descr="A picture containing text, antenna, line&#10;&#10;Description automatically generated">
            <a:extLst>
              <a:ext uri="{FF2B5EF4-FFF2-40B4-BE49-F238E27FC236}">
                <a16:creationId xmlns:a16="http://schemas.microsoft.com/office/drawing/2014/main" id="{74A10D24-20EF-4D9A-ACE5-9854C8422C50}"/>
              </a:ext>
            </a:extLst>
          </p:cNvPr>
          <p:cNvPicPr>
            <a:picLocks noChangeAspect="1"/>
          </p:cNvPicPr>
          <p:nvPr/>
        </p:nvPicPr>
        <p:blipFill>
          <a:blip r:embed="rId6"/>
          <a:stretch>
            <a:fillRect/>
          </a:stretch>
        </p:blipFill>
        <p:spPr>
          <a:xfrm>
            <a:off x="5992061" y="3926908"/>
            <a:ext cx="4704724" cy="2718285"/>
          </a:xfrm>
          <a:prstGeom prst="rect">
            <a:avLst/>
          </a:prstGeom>
        </p:spPr>
      </p:pic>
    </p:spTree>
    <p:extLst>
      <p:ext uri="{BB962C8B-B14F-4D97-AF65-F5344CB8AC3E}">
        <p14:creationId xmlns:p14="http://schemas.microsoft.com/office/powerpoint/2010/main" val="3650083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F22F-BEAF-408F-9278-E7640013FF9A}"/>
              </a:ext>
            </a:extLst>
          </p:cNvPr>
          <p:cNvSpPr>
            <a:spLocks noGrp="1"/>
          </p:cNvSpPr>
          <p:nvPr>
            <p:ph type="title"/>
          </p:nvPr>
        </p:nvSpPr>
        <p:spPr/>
        <p:txBody>
          <a:bodyPr/>
          <a:lstStyle/>
          <a:p>
            <a:r>
              <a:rPr lang="nb-NO" dirty="0"/>
              <a:t>A </a:t>
            </a:r>
            <a:r>
              <a:rPr lang="nb-NO" dirty="0" err="1"/>
              <a:t>Scale</a:t>
            </a:r>
            <a:r>
              <a:rPr lang="nb-NO" dirty="0"/>
              <a:t>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2D13F8-DE91-4EDB-B643-2DCC5D4AD0DE}"/>
                  </a:ext>
                </a:extLst>
              </p:cNvPr>
              <p:cNvSpPr>
                <a:spLocks noGrp="1"/>
              </p:cNvSpPr>
              <p:nvPr>
                <p:ph idx="1"/>
              </p:nvPr>
            </p:nvSpPr>
            <p:spPr>
              <a:xfrm>
                <a:off x="581191" y="1296516"/>
                <a:ext cx="6702693" cy="3634486"/>
              </a:xfrm>
            </p:spPr>
            <p:txBody>
              <a:bodyPr>
                <a:normAutofit/>
              </a:bodyPr>
              <a:lstStyle/>
              <a:p>
                <a14:m>
                  <m:oMath xmlns:m="http://schemas.openxmlformats.org/officeDocument/2006/math">
                    <m:r>
                      <a:rPr lang="nb-NO" b="0" i="1" smtClean="0">
                        <a:latin typeface="Cambria Math" panose="02040503050406030204" pitchFamily="18" charset="0"/>
                      </a:rPr>
                      <m:t>𝐷</m:t>
                    </m:r>
                    <m:r>
                      <a:rPr lang="nb-NO" b="0" i="1" smtClean="0">
                        <a:latin typeface="Cambria Math" panose="02040503050406030204" pitchFamily="18" charset="0"/>
                      </a:rPr>
                      <m:t>= ∑</m:t>
                    </m:r>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𝑖</m:t>
                                </m:r>
                              </m:sub>
                            </m:sSub>
                            <m:r>
                              <a:rPr lang="nb-NO" b="0" i="1" smtClean="0">
                                <a:latin typeface="Cambria Math" panose="02040503050406030204" pitchFamily="18" charset="0"/>
                              </a:rPr>
                              <m:t>−</m:t>
                            </m:r>
                            <m:r>
                              <a:rPr lang="nb-NO" b="0" i="1" smtClean="0">
                                <a:latin typeface="Cambria Math" panose="02040503050406030204" pitchFamily="18" charset="0"/>
                              </a:rPr>
                              <m:t>𝑚</m:t>
                            </m:r>
                          </m:e>
                        </m:d>
                      </m:e>
                      <m:sup>
                        <m:r>
                          <a:rPr lang="nb-NO" b="0" i="1" smtClean="0">
                            <a:latin typeface="Cambria Math" panose="02040503050406030204" pitchFamily="18" charset="0"/>
                          </a:rPr>
                          <m:t>2</m:t>
                        </m:r>
                      </m:sup>
                    </m:sSup>
                    <m:r>
                      <a:rPr lang="nb-NO" b="0" i="1" smtClean="0">
                        <a:latin typeface="Cambria Math" panose="02040503050406030204" pitchFamily="18" charset="0"/>
                      </a:rPr>
                      <m:t>−</m:t>
                    </m:r>
                    <m:r>
                      <a:rPr lang="nb-NO" i="1">
                        <a:latin typeface="Cambria Math" panose="02040503050406030204" pitchFamily="18" charset="0"/>
                      </a:rPr>
                      <m:t>∑</m:t>
                    </m:r>
                    <m:sSup>
                      <m:sSupPr>
                        <m:ctrlPr>
                          <a:rPr lang="nb-NO" i="1">
                            <a:latin typeface="Cambria Math" panose="02040503050406030204" pitchFamily="18" charset="0"/>
                          </a:rPr>
                        </m:ctrlPr>
                      </m:sSupPr>
                      <m:e>
                        <m:d>
                          <m:dPr>
                            <m:ctrlPr>
                              <a:rPr lang="nb-NO" i="1">
                                <a:latin typeface="Cambria Math" panose="02040503050406030204" pitchFamily="18" charset="0"/>
                              </a:rPr>
                            </m:ctrlPr>
                          </m:dPr>
                          <m:e>
                            <m:sSub>
                              <m:sSubPr>
                                <m:ctrlPr>
                                  <a:rPr lang="nb-NO" b="0" i="1" smtClean="0">
                                    <a:latin typeface="Cambria Math" panose="02040503050406030204" pitchFamily="18" charset="0"/>
                                  </a:rPr>
                                </m:ctrlPr>
                              </m:sSubPr>
                              <m:e>
                                <m:r>
                                  <a:rPr lang="nb-NO" i="1">
                                    <a:latin typeface="Cambria Math" panose="02040503050406030204" pitchFamily="18" charset="0"/>
                                  </a:rPr>
                                  <m:t>𝑦</m:t>
                                </m:r>
                              </m:e>
                              <m:sub>
                                <m:r>
                                  <a:rPr lang="nb-NO" b="0" i="1" smtClean="0">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𝑎</m:t>
                            </m:r>
                            <m:r>
                              <a:rPr lang="nb-NO" b="0" i="1" smtClean="0">
                                <a:latin typeface="Cambria Math" panose="02040503050406030204" pitchFamily="18" charset="0"/>
                              </a:rPr>
                              <m:t>+</m:t>
                            </m:r>
                            <m:r>
                              <a:rPr lang="nb-NO" i="1">
                                <a:latin typeface="Cambria Math" panose="02040503050406030204" pitchFamily="18" charset="0"/>
                              </a:rPr>
                              <m:t>𝑏</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𝑖</m:t>
                                </m:r>
                              </m:sub>
                            </m:sSub>
                            <m:r>
                              <a:rPr lang="nb-NO" b="0" i="1" smtClean="0">
                                <a:latin typeface="Cambria Math" panose="02040503050406030204" pitchFamily="18" charset="0"/>
                              </a:rPr>
                              <m:t>)</m:t>
                            </m:r>
                          </m:e>
                        </m:d>
                      </m:e>
                      <m:sup>
                        <m:r>
                          <a:rPr lang="nb-NO" i="1">
                            <a:latin typeface="Cambria Math" panose="02040503050406030204" pitchFamily="18" charset="0"/>
                          </a:rPr>
                          <m:t>2</m:t>
                        </m:r>
                      </m:sup>
                    </m:sSup>
                  </m:oMath>
                </a14:m>
                <a:endParaRPr lang="nb-NO" dirty="0"/>
              </a:p>
              <a:p>
                <a14:m>
                  <m:oMath xmlns:m="http://schemas.openxmlformats.org/officeDocument/2006/math">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𝑖</m:t>
                                </m:r>
                              </m:sub>
                            </m:sSub>
                            <m:r>
                              <a:rPr lang="nb-NO" b="0" i="1" smtClean="0">
                                <a:latin typeface="Cambria Math" panose="02040503050406030204" pitchFamily="18" charset="0"/>
                              </a:rPr>
                              <m:t>−</m:t>
                            </m:r>
                            <m:r>
                              <a:rPr lang="nb-NO" b="0" i="1" smtClean="0">
                                <a:latin typeface="Cambria Math" panose="02040503050406030204" pitchFamily="18" charset="0"/>
                              </a:rPr>
                              <m:t>𝑚</m:t>
                            </m:r>
                          </m:e>
                        </m:d>
                      </m:e>
                      <m:sup>
                        <m:r>
                          <a:rPr lang="nb-NO" b="0" i="1" smtClean="0">
                            <a:latin typeface="Cambria Math" panose="02040503050406030204" pitchFamily="18" charset="0"/>
                          </a:rPr>
                          <m:t>2</m:t>
                        </m:r>
                      </m:sup>
                    </m:sSup>
                    <m:r>
                      <a:rPr lang="nb-NO" i="1">
                        <a:latin typeface="Cambria Math" panose="02040503050406030204" pitchFamily="18" charset="0"/>
                      </a:rPr>
                      <m:t>=2168</m:t>
                    </m:r>
                  </m:oMath>
                </a14:m>
                <a:r>
                  <a:rPr lang="nb-NO" dirty="0"/>
                  <a:t> and</a:t>
                </a:r>
                <a14:m>
                  <m:oMath xmlns:m="http://schemas.openxmlformats.org/officeDocument/2006/math">
                    <m:r>
                      <a:rPr lang="nb-NO" i="1" dirty="0" smtClean="0">
                        <a:latin typeface="Cambria Math" panose="02040503050406030204" pitchFamily="18" charset="0"/>
                      </a:rPr>
                      <m:t> </m:t>
                    </m:r>
                    <m:r>
                      <a:rPr lang="nb-NO" i="1">
                        <a:latin typeface="Cambria Math" panose="02040503050406030204" pitchFamily="18" charset="0"/>
                      </a:rPr>
                      <m:t>∑</m:t>
                    </m:r>
                    <m:sSup>
                      <m:sSupPr>
                        <m:ctrlPr>
                          <a:rPr lang="nb-NO" i="1">
                            <a:latin typeface="Cambria Math" panose="02040503050406030204" pitchFamily="18" charset="0"/>
                          </a:rPr>
                        </m:ctrlPr>
                      </m:sSupPr>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𝑦</m:t>
                                </m:r>
                              </m:e>
                              <m:sub>
                                <m:r>
                                  <a:rPr lang="nb-NO" i="1">
                                    <a:latin typeface="Cambria Math" panose="02040503050406030204" pitchFamily="18" charset="0"/>
                                  </a:rPr>
                                  <m:t>𝑖</m:t>
                                </m:r>
                              </m:sub>
                            </m:sSub>
                            <m:r>
                              <a:rPr lang="nb-NO" i="1">
                                <a:latin typeface="Cambria Math" panose="02040503050406030204" pitchFamily="18" charset="0"/>
                              </a:rPr>
                              <m:t>−</m:t>
                            </m:r>
                            <m:d>
                              <m:dPr>
                                <m:ctrlPr>
                                  <a:rPr lang="nb-NO" i="1">
                                    <a:latin typeface="Cambria Math" panose="02040503050406030204" pitchFamily="18" charset="0"/>
                                  </a:rPr>
                                </m:ctrlPr>
                              </m:dPr>
                              <m:e>
                                <m:r>
                                  <a:rPr lang="nb-NO" i="1">
                                    <a:latin typeface="Cambria Math" panose="02040503050406030204" pitchFamily="18" charset="0"/>
                                  </a:rPr>
                                  <m:t>𝑎</m:t>
                                </m:r>
                                <m:r>
                                  <a:rPr lang="nb-NO" i="1">
                                    <a:latin typeface="Cambria Math" panose="02040503050406030204" pitchFamily="18" charset="0"/>
                                  </a:rPr>
                                  <m:t>+</m:t>
                                </m:r>
                                <m:r>
                                  <a:rPr lang="nb-NO" i="1">
                                    <a:latin typeface="Cambria Math" panose="02040503050406030204" pitchFamily="18" charset="0"/>
                                  </a:rPr>
                                  <m:t>𝑏</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𝑖</m:t>
                                    </m:r>
                                  </m:sub>
                                </m:sSub>
                              </m:e>
                            </m:d>
                          </m:e>
                        </m:d>
                      </m:e>
                      <m:sup>
                        <m:r>
                          <a:rPr lang="nb-NO" i="1">
                            <a:latin typeface="Cambria Math" panose="02040503050406030204" pitchFamily="18" charset="0"/>
                          </a:rPr>
                          <m:t>2</m:t>
                        </m:r>
                      </m:sup>
                    </m:sSup>
                    <m:r>
                      <a:rPr lang="nb-NO" i="1">
                        <a:latin typeface="Cambria Math" panose="02040503050406030204" pitchFamily="18" charset="0"/>
                      </a:rPr>
                      <m:t>=</m:t>
                    </m:r>
                    <m:r>
                      <m:rPr>
                        <m:nor/>
                      </m:rPr>
                      <a:rPr lang="nb-NO"/>
                      <m:t>747</m:t>
                    </m:r>
                  </m:oMath>
                </a14:m>
                <a:endParaRPr lang="nb-NO" dirty="0"/>
              </a:p>
              <a:p>
                <a14:m>
                  <m:oMath xmlns:m="http://schemas.openxmlformats.org/officeDocument/2006/math">
                    <m:r>
                      <a:rPr lang="nb-NO" b="0" i="1" smtClean="0">
                        <a:latin typeface="Cambria Math" panose="02040503050406030204" pitchFamily="18" charset="0"/>
                      </a:rPr>
                      <m:t> ∑</m:t>
                    </m:r>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𝑖</m:t>
                                </m:r>
                              </m:sub>
                            </m:sSub>
                            <m:r>
                              <a:rPr lang="nb-NO" b="0" i="1" smtClean="0">
                                <a:latin typeface="Cambria Math" panose="02040503050406030204" pitchFamily="18" charset="0"/>
                              </a:rPr>
                              <m:t>−</m:t>
                            </m:r>
                            <m:r>
                              <a:rPr lang="nb-NO" b="0" i="1" smtClean="0">
                                <a:latin typeface="Cambria Math" panose="02040503050406030204" pitchFamily="18" charset="0"/>
                              </a:rPr>
                              <m:t>𝑚</m:t>
                            </m:r>
                          </m:e>
                        </m:d>
                      </m:e>
                      <m:sup>
                        <m:r>
                          <a:rPr lang="nb-NO" b="0" i="1" smtClean="0">
                            <a:latin typeface="Cambria Math" panose="02040503050406030204" pitchFamily="18" charset="0"/>
                          </a:rPr>
                          <m:t>2</m:t>
                        </m:r>
                      </m:sup>
                    </m:sSup>
                    <m:r>
                      <a:rPr lang="nb-NO" b="0" i="1" smtClean="0">
                        <a:latin typeface="Cambria Math" panose="02040503050406030204" pitchFamily="18" charset="0"/>
                      </a:rPr>
                      <m:t>−</m:t>
                    </m:r>
                    <m:r>
                      <a:rPr lang="nb-NO" i="1">
                        <a:latin typeface="Cambria Math" panose="02040503050406030204" pitchFamily="18" charset="0"/>
                      </a:rPr>
                      <m:t>∑</m:t>
                    </m:r>
                    <m:sSup>
                      <m:sSupPr>
                        <m:ctrlPr>
                          <a:rPr lang="nb-NO" i="1">
                            <a:latin typeface="Cambria Math" panose="02040503050406030204" pitchFamily="18" charset="0"/>
                          </a:rPr>
                        </m:ctrlPr>
                      </m:sSupPr>
                      <m:e>
                        <m:d>
                          <m:dPr>
                            <m:ctrlPr>
                              <a:rPr lang="nb-NO" i="1">
                                <a:latin typeface="Cambria Math" panose="02040503050406030204" pitchFamily="18" charset="0"/>
                              </a:rPr>
                            </m:ctrlPr>
                          </m:dPr>
                          <m:e>
                            <m:sSub>
                              <m:sSubPr>
                                <m:ctrlPr>
                                  <a:rPr lang="nb-NO" b="0" i="1" smtClean="0">
                                    <a:latin typeface="Cambria Math" panose="02040503050406030204" pitchFamily="18" charset="0"/>
                                  </a:rPr>
                                </m:ctrlPr>
                              </m:sSubPr>
                              <m:e>
                                <m:r>
                                  <a:rPr lang="nb-NO" i="1">
                                    <a:latin typeface="Cambria Math" panose="02040503050406030204" pitchFamily="18" charset="0"/>
                                  </a:rPr>
                                  <m:t>𝑦</m:t>
                                </m:r>
                              </m:e>
                              <m:sub>
                                <m:r>
                                  <a:rPr lang="nb-NO" b="0" i="1" smtClean="0">
                                    <a:latin typeface="Cambria Math" panose="02040503050406030204" pitchFamily="18" charset="0"/>
                                  </a:rPr>
                                  <m:t>𝑖</m:t>
                                </m:r>
                              </m:sub>
                            </m:sSub>
                            <m:r>
                              <a:rPr lang="nb-NO" i="1">
                                <a:latin typeface="Cambria Math" panose="02040503050406030204" pitchFamily="18" charset="0"/>
                              </a:rPr>
                              <m:t>−</m:t>
                            </m:r>
                            <m:d>
                              <m:dPr>
                                <m:ctrlPr>
                                  <a:rPr lang="nb-NO" b="0" i="1">
                                    <a:latin typeface="Cambria Math" panose="02040503050406030204" pitchFamily="18" charset="0"/>
                                  </a:rPr>
                                </m:ctrlPr>
                              </m:dPr>
                              <m:e>
                                <m:r>
                                  <a:rPr lang="nb-NO" i="1">
                                    <a:latin typeface="Cambria Math" panose="02040503050406030204" pitchFamily="18" charset="0"/>
                                  </a:rPr>
                                  <m:t>𝑎</m:t>
                                </m:r>
                                <m:r>
                                  <a:rPr lang="nb-NO" b="0" i="1" smtClean="0">
                                    <a:latin typeface="Cambria Math" panose="02040503050406030204" pitchFamily="18" charset="0"/>
                                  </a:rPr>
                                  <m:t>+</m:t>
                                </m:r>
                                <m:r>
                                  <a:rPr lang="nb-NO" i="1">
                                    <a:latin typeface="Cambria Math" panose="02040503050406030204" pitchFamily="18" charset="0"/>
                                  </a:rPr>
                                  <m:t>𝑏</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𝑖</m:t>
                                    </m:r>
                                  </m:sub>
                                </m:sSub>
                              </m:e>
                            </m:d>
                          </m:e>
                        </m:d>
                      </m:e>
                      <m:sup>
                        <m:r>
                          <a:rPr lang="nb-NO" i="1">
                            <a:latin typeface="Cambria Math" panose="02040503050406030204" pitchFamily="18" charset="0"/>
                          </a:rPr>
                          <m:t>2</m:t>
                        </m:r>
                      </m:sup>
                    </m:sSup>
                    <m:r>
                      <a:rPr lang="nb-NO" i="1">
                        <a:latin typeface="Cambria Math" panose="02040503050406030204" pitchFamily="18" charset="0"/>
                      </a:rPr>
                      <m:t>=1421</m:t>
                    </m:r>
                  </m:oMath>
                </a14:m>
                <a:r>
                  <a:rPr lang="nb-NO" dirty="0"/>
                  <a:t>!</a:t>
                </a:r>
              </a:p>
              <a:p>
                <a:r>
                  <a:rPr lang="nb-NO" dirty="0"/>
                  <a:t>Impossible to interpret!</a:t>
                </a:r>
              </a:p>
              <a:p>
                <a:pPr marL="324000" lvl="1" indent="0">
                  <a:buNone/>
                </a:pPr>
                <a:endParaRPr lang="nb-NO" dirty="0"/>
              </a:p>
            </p:txBody>
          </p:sp>
        </mc:Choice>
        <mc:Fallback xmlns="">
          <p:sp>
            <p:nvSpPr>
              <p:cNvPr id="3" name="Content Placeholder 2">
                <a:extLst>
                  <a:ext uri="{FF2B5EF4-FFF2-40B4-BE49-F238E27FC236}">
                    <a16:creationId xmlns:a16="http://schemas.microsoft.com/office/drawing/2014/main" id="{FA2D13F8-DE91-4EDB-B643-2DCC5D4AD0DE}"/>
                  </a:ext>
                </a:extLst>
              </p:cNvPr>
              <p:cNvSpPr>
                <a:spLocks noGrp="1" noRot="1" noChangeAspect="1" noMove="1" noResize="1" noEditPoints="1" noAdjustHandles="1" noChangeArrowheads="1" noChangeShapeType="1" noTextEdit="1"/>
              </p:cNvSpPr>
              <p:nvPr>
                <p:ph idx="1"/>
              </p:nvPr>
            </p:nvSpPr>
            <p:spPr>
              <a:xfrm>
                <a:off x="581191" y="1296516"/>
                <a:ext cx="6702693" cy="3634486"/>
              </a:xfrm>
              <a:blipFill>
                <a:blip r:embed="rId2"/>
                <a:stretch>
                  <a:fillRect l="-273"/>
                </a:stretch>
              </a:blipFill>
            </p:spPr>
            <p:txBody>
              <a:bodyPr/>
              <a:lstStyle/>
              <a:p>
                <a:r>
                  <a:rPr lang="nb-NO">
                    <a:noFill/>
                  </a:rPr>
                  <a:t> </a:t>
                </a:r>
              </a:p>
            </p:txBody>
          </p:sp>
        </mc:Fallback>
      </mc:AlternateContent>
      <p:sp>
        <p:nvSpPr>
          <p:cNvPr id="5" name="TextBox 4">
            <a:extLst>
              <a:ext uri="{FF2B5EF4-FFF2-40B4-BE49-F238E27FC236}">
                <a16:creationId xmlns:a16="http://schemas.microsoft.com/office/drawing/2014/main" id="{7F1E6DFB-7E01-430A-A1AC-FEC7264A3F72}"/>
              </a:ext>
            </a:extLst>
          </p:cNvPr>
          <p:cNvSpPr txBox="1"/>
          <p:nvPr/>
        </p:nvSpPr>
        <p:spPr>
          <a:xfrm>
            <a:off x="581191" y="4354159"/>
            <a:ext cx="10422924" cy="2031325"/>
          </a:xfrm>
          <a:prstGeom prst="rect">
            <a:avLst/>
          </a:prstGeom>
          <a:noFill/>
        </p:spPr>
        <p:txBody>
          <a:bodyPr wrap="square">
            <a:spAutoFit/>
          </a:bodyPr>
          <a:lstStyle/>
          <a:p>
            <a:r>
              <a:rPr lang="nb-NO" sz="1800" b="0" dirty="0" err="1">
                <a:solidFill>
                  <a:srgbClr val="001080"/>
                </a:solidFill>
                <a:effectLst/>
                <a:latin typeface="Consolas" panose="020B0609020204030204" pitchFamily="49" charset="0"/>
              </a:rPr>
              <a:t>res_ls</a:t>
            </a:r>
            <a:r>
              <a:rPr lang="nb-NO" sz="1800" b="0" dirty="0">
                <a:solidFill>
                  <a:srgbClr val="000000"/>
                </a:solidFill>
                <a:effectLst/>
                <a:latin typeface="Consolas" panose="020B0609020204030204" pitchFamily="49" charset="0"/>
              </a:rPr>
              <a:t> = </a:t>
            </a:r>
            <a:r>
              <a:rPr lang="nb-NO" sz="1800" b="0" dirty="0" err="1">
                <a:solidFill>
                  <a:srgbClr val="267F99"/>
                </a:solidFill>
                <a:effectLst/>
                <a:latin typeface="Consolas" panose="020B0609020204030204" pitchFamily="49" charset="0"/>
              </a:rPr>
              <a:t>smf</a:t>
            </a:r>
            <a:r>
              <a:rPr lang="nb-NO" sz="1800" b="0" dirty="0" err="1">
                <a:solidFill>
                  <a:srgbClr val="000000"/>
                </a:solidFill>
                <a:effectLst/>
                <a:latin typeface="Consolas" panose="020B0609020204030204" pitchFamily="49" charset="0"/>
              </a:rPr>
              <a:t>.</a:t>
            </a:r>
            <a:r>
              <a:rPr lang="nb-NO" sz="1800" b="0" dirty="0" err="1">
                <a:solidFill>
                  <a:srgbClr val="001080"/>
                </a:solidFill>
                <a:effectLst/>
                <a:latin typeface="Consolas" panose="020B0609020204030204" pitchFamily="49" charset="0"/>
              </a:rPr>
              <a:t>ols</a:t>
            </a:r>
            <a:r>
              <a:rPr lang="nb-NO" sz="1800" b="0" dirty="0">
                <a:solidFill>
                  <a:srgbClr val="000000"/>
                </a:solidFill>
                <a:effectLst/>
                <a:latin typeface="Consolas" panose="020B0609020204030204" pitchFamily="49" charset="0"/>
              </a:rPr>
              <a:t>(</a:t>
            </a:r>
            <a:r>
              <a:rPr lang="nb-NO" sz="1800" b="0" dirty="0">
                <a:solidFill>
                  <a:srgbClr val="A31515"/>
                </a:solidFill>
                <a:effectLst/>
                <a:latin typeface="Consolas" panose="020B0609020204030204" pitchFamily="49" charset="0"/>
              </a:rPr>
              <a:t>"y ~ x"</a:t>
            </a:r>
            <a:r>
              <a:rPr lang="nb-NO" sz="1800" b="0" dirty="0">
                <a:solidFill>
                  <a:srgbClr val="000000"/>
                </a:solidFill>
                <a:effectLst/>
                <a:latin typeface="Consolas" panose="020B0609020204030204" pitchFamily="49" charset="0"/>
              </a:rPr>
              <a:t>, </a:t>
            </a:r>
            <a:r>
              <a:rPr lang="nb-NO" sz="1800" b="0" dirty="0">
                <a:solidFill>
                  <a:srgbClr val="001080"/>
                </a:solidFill>
                <a:effectLst/>
                <a:latin typeface="Consolas" panose="020B0609020204030204" pitchFamily="49" charset="0"/>
              </a:rPr>
              <a:t>data</a:t>
            </a:r>
            <a:r>
              <a:rPr lang="nb-NO" sz="1800" b="0" dirty="0">
                <a:solidFill>
                  <a:srgbClr val="000000"/>
                </a:solidFill>
                <a:effectLst/>
                <a:latin typeface="Consolas" panose="020B0609020204030204" pitchFamily="49" charset="0"/>
              </a:rPr>
              <a:t> = </a:t>
            </a:r>
            <a:r>
              <a:rPr lang="nb-NO" sz="1800" b="0" dirty="0" err="1">
                <a:solidFill>
                  <a:srgbClr val="267F99"/>
                </a:solidFill>
                <a:effectLst/>
                <a:latin typeface="Consolas" panose="020B0609020204030204" pitchFamily="49" charset="0"/>
              </a:rPr>
              <a:t>pd</a:t>
            </a:r>
            <a:r>
              <a:rPr lang="nb-NO" sz="1800" b="0" dirty="0" err="1">
                <a:solidFill>
                  <a:srgbClr val="000000"/>
                </a:solidFill>
                <a:effectLst/>
                <a:latin typeface="Consolas" panose="020B0609020204030204" pitchFamily="49" charset="0"/>
              </a:rPr>
              <a:t>.</a:t>
            </a:r>
            <a:r>
              <a:rPr lang="nb-NO" sz="1800" b="0" dirty="0" err="1">
                <a:solidFill>
                  <a:srgbClr val="267F99"/>
                </a:solidFill>
                <a:effectLst/>
                <a:latin typeface="Consolas" panose="020B0609020204030204" pitchFamily="49" charset="0"/>
              </a:rPr>
              <a:t>DataFrame</a:t>
            </a:r>
            <a:r>
              <a:rPr lang="nb-NO" sz="1800" b="0" dirty="0">
                <a:solidFill>
                  <a:srgbClr val="000000"/>
                </a:solidFill>
                <a:effectLst/>
                <a:latin typeface="Consolas" panose="020B0609020204030204" pitchFamily="49" charset="0"/>
              </a:rPr>
              <a:t>([</a:t>
            </a:r>
            <a:r>
              <a:rPr lang="nb-NO" sz="1800" b="0" dirty="0">
                <a:solidFill>
                  <a:srgbClr val="001080"/>
                </a:solidFill>
                <a:effectLst/>
                <a:latin typeface="Consolas" panose="020B0609020204030204" pitchFamily="49" charset="0"/>
              </a:rPr>
              <a:t>y</a:t>
            </a:r>
            <a:r>
              <a:rPr lang="nb-NO" sz="1800" b="0" dirty="0">
                <a:solidFill>
                  <a:srgbClr val="000000"/>
                </a:solidFill>
                <a:effectLst/>
                <a:latin typeface="Consolas" panose="020B0609020204030204" pitchFamily="49" charset="0"/>
              </a:rPr>
              <a:t>, </a:t>
            </a:r>
            <a:r>
              <a:rPr lang="nb-NO" sz="1800" b="0" dirty="0">
                <a:solidFill>
                  <a:srgbClr val="001080"/>
                </a:solidFill>
                <a:effectLst/>
                <a:latin typeface="Consolas" panose="020B0609020204030204" pitchFamily="49" charset="0"/>
              </a:rPr>
              <a:t>x</a:t>
            </a:r>
            <a:r>
              <a:rPr lang="nb-NO" sz="1800" b="0" dirty="0">
                <a:solidFill>
                  <a:srgbClr val="000000"/>
                </a:solidFill>
                <a:effectLst/>
                <a:latin typeface="Consolas" panose="020B0609020204030204" pitchFamily="49" charset="0"/>
              </a:rPr>
              <a:t>]).</a:t>
            </a:r>
            <a:r>
              <a:rPr lang="nb-NO" sz="1800" b="0" dirty="0">
                <a:solidFill>
                  <a:srgbClr val="001080"/>
                </a:solidFill>
                <a:effectLst/>
                <a:latin typeface="Consolas" panose="020B0609020204030204" pitchFamily="49" charset="0"/>
              </a:rPr>
              <a:t>T</a:t>
            </a:r>
            <a:r>
              <a:rPr lang="nb-NO" sz="1800" b="0" dirty="0">
                <a:solidFill>
                  <a:srgbClr val="000000"/>
                </a:solidFill>
                <a:effectLst/>
                <a:latin typeface="Consolas" panose="020B0609020204030204" pitchFamily="49" charset="0"/>
              </a:rPr>
              <a:t>).</a:t>
            </a:r>
            <a:r>
              <a:rPr lang="nb-NO" sz="1800" b="0" dirty="0" err="1">
                <a:solidFill>
                  <a:srgbClr val="795E26"/>
                </a:solidFill>
                <a:effectLst/>
                <a:latin typeface="Consolas" panose="020B0609020204030204" pitchFamily="49" charset="0"/>
              </a:rPr>
              <a:t>fit</a:t>
            </a:r>
            <a:r>
              <a:rPr lang="nb-NO" sz="1800" b="0" dirty="0">
                <a:solidFill>
                  <a:srgbClr val="000000"/>
                </a:solidFill>
                <a:effectLst/>
                <a:latin typeface="Consolas" panose="020B0609020204030204" pitchFamily="49" charset="0"/>
              </a:rPr>
              <a:t>()</a:t>
            </a:r>
          </a:p>
          <a:p>
            <a:r>
              <a:rPr lang="nb-NO" sz="1800" b="0" dirty="0" err="1">
                <a:solidFill>
                  <a:srgbClr val="001080"/>
                </a:solidFill>
                <a:effectLst/>
                <a:latin typeface="Consolas" panose="020B0609020204030204" pitchFamily="49" charset="0"/>
              </a:rPr>
              <a:t>lower</a:t>
            </a:r>
            <a:r>
              <a:rPr lang="nb-NO" sz="1800" b="0" dirty="0">
                <a:solidFill>
                  <a:srgbClr val="000000"/>
                </a:solidFill>
                <a:effectLst/>
                <a:latin typeface="Consolas" panose="020B0609020204030204" pitchFamily="49" charset="0"/>
              </a:rPr>
              <a:t> = </a:t>
            </a:r>
            <a:r>
              <a:rPr lang="nb-NO" sz="1800" b="0" dirty="0" err="1">
                <a:solidFill>
                  <a:srgbClr val="267F99"/>
                </a:solidFill>
                <a:effectLst/>
                <a:latin typeface="Consolas" panose="020B0609020204030204" pitchFamily="49" charset="0"/>
              </a:rPr>
              <a:t>np</a:t>
            </a:r>
            <a:r>
              <a:rPr lang="nb-NO" sz="1800" b="0" dirty="0" err="1">
                <a:solidFill>
                  <a:srgbClr val="000000"/>
                </a:solidFill>
                <a:effectLst/>
                <a:latin typeface="Consolas" panose="020B0609020204030204" pitchFamily="49" charset="0"/>
              </a:rPr>
              <a:t>.</a:t>
            </a:r>
            <a:r>
              <a:rPr lang="nb-NO" sz="1800" b="0" dirty="0" err="1">
                <a:solidFill>
                  <a:srgbClr val="795E26"/>
                </a:solidFill>
                <a:effectLst/>
                <a:latin typeface="Consolas" panose="020B0609020204030204" pitchFamily="49" charset="0"/>
              </a:rPr>
              <a:t>sum</a:t>
            </a:r>
            <a:r>
              <a:rPr lang="nb-NO" sz="1800" b="0" dirty="0">
                <a:solidFill>
                  <a:srgbClr val="000000"/>
                </a:solidFill>
                <a:effectLst/>
                <a:latin typeface="Consolas" panose="020B0609020204030204" pitchFamily="49" charset="0"/>
              </a:rPr>
              <a:t>((</a:t>
            </a:r>
            <a:r>
              <a:rPr lang="nb-NO" sz="1800" b="0" dirty="0">
                <a:solidFill>
                  <a:srgbClr val="001080"/>
                </a:solidFill>
                <a:effectLst/>
                <a:latin typeface="Consolas" panose="020B0609020204030204" pitchFamily="49" charset="0"/>
              </a:rPr>
              <a:t>y</a:t>
            </a:r>
            <a:r>
              <a:rPr lang="nb-NO" sz="1800" b="0" dirty="0">
                <a:solidFill>
                  <a:srgbClr val="000000"/>
                </a:solidFill>
                <a:effectLst/>
                <a:latin typeface="Consolas" panose="020B0609020204030204" pitchFamily="49" charset="0"/>
              </a:rPr>
              <a:t> - </a:t>
            </a:r>
            <a:r>
              <a:rPr lang="nb-NO" sz="1800" b="0" dirty="0" err="1">
                <a:solidFill>
                  <a:srgbClr val="267F99"/>
                </a:solidFill>
                <a:effectLst/>
                <a:latin typeface="Consolas" panose="020B0609020204030204" pitchFamily="49" charset="0"/>
              </a:rPr>
              <a:t>np</a:t>
            </a:r>
            <a:r>
              <a:rPr lang="nb-NO" sz="1800" b="0" dirty="0" err="1">
                <a:solidFill>
                  <a:srgbClr val="000000"/>
                </a:solidFill>
                <a:effectLst/>
                <a:latin typeface="Consolas" panose="020B0609020204030204" pitchFamily="49" charset="0"/>
              </a:rPr>
              <a:t>.</a:t>
            </a:r>
            <a:r>
              <a:rPr lang="nb-NO" sz="1800" b="0" dirty="0" err="1">
                <a:solidFill>
                  <a:srgbClr val="795E26"/>
                </a:solidFill>
                <a:effectLst/>
                <a:latin typeface="Consolas" panose="020B0609020204030204" pitchFamily="49" charset="0"/>
              </a:rPr>
              <a:t>mean</a:t>
            </a:r>
            <a:r>
              <a:rPr lang="nb-NO" sz="1800" b="0" dirty="0">
                <a:solidFill>
                  <a:srgbClr val="000000"/>
                </a:solidFill>
                <a:effectLst/>
                <a:latin typeface="Consolas" panose="020B0609020204030204" pitchFamily="49" charset="0"/>
              </a:rPr>
              <a:t>(</a:t>
            </a:r>
            <a:r>
              <a:rPr lang="nb-NO" sz="1800" b="0" dirty="0">
                <a:solidFill>
                  <a:srgbClr val="001080"/>
                </a:solidFill>
                <a:effectLst/>
                <a:latin typeface="Consolas" panose="020B0609020204030204" pitchFamily="49" charset="0"/>
              </a:rPr>
              <a:t>y</a:t>
            </a:r>
            <a:r>
              <a:rPr lang="nb-NO" sz="1800" b="0" dirty="0">
                <a:solidFill>
                  <a:srgbClr val="000000"/>
                </a:solidFill>
                <a:effectLst/>
                <a:latin typeface="Consolas" panose="020B0609020204030204" pitchFamily="49" charset="0"/>
              </a:rPr>
              <a:t>)) ** </a:t>
            </a:r>
            <a:r>
              <a:rPr lang="nb-NO" sz="1800" b="0" dirty="0">
                <a:solidFill>
                  <a:srgbClr val="098658"/>
                </a:solidFill>
                <a:effectLst/>
                <a:latin typeface="Consolas" panose="020B0609020204030204" pitchFamily="49" charset="0"/>
              </a:rPr>
              <a:t>2</a:t>
            </a:r>
            <a:r>
              <a:rPr lang="nb-NO" sz="1800" b="0" dirty="0">
                <a:solidFill>
                  <a:srgbClr val="000000"/>
                </a:solidFill>
                <a:effectLst/>
                <a:latin typeface="Consolas" panose="020B0609020204030204" pitchFamily="49" charset="0"/>
              </a:rPr>
              <a:t>) </a:t>
            </a:r>
          </a:p>
          <a:p>
            <a:r>
              <a:rPr lang="nb-NO" sz="1800" b="0" dirty="0">
                <a:solidFill>
                  <a:srgbClr val="008000"/>
                </a:solidFill>
                <a:effectLst/>
                <a:latin typeface="Consolas" panose="020B0609020204030204" pitchFamily="49" charset="0"/>
              </a:rPr>
              <a:t># 2168.736140549201</a:t>
            </a:r>
            <a:endParaRPr lang="nb-NO" sz="1800" b="0" dirty="0">
              <a:solidFill>
                <a:srgbClr val="000000"/>
              </a:solidFill>
              <a:effectLst/>
              <a:latin typeface="Consolas" panose="020B0609020204030204" pitchFamily="49" charset="0"/>
            </a:endParaRPr>
          </a:p>
          <a:p>
            <a:r>
              <a:rPr lang="nb-NO" sz="1800" b="0" dirty="0" err="1">
                <a:solidFill>
                  <a:srgbClr val="001080"/>
                </a:solidFill>
                <a:effectLst/>
                <a:latin typeface="Consolas" panose="020B0609020204030204" pitchFamily="49" charset="0"/>
              </a:rPr>
              <a:t>upper</a:t>
            </a:r>
            <a:r>
              <a:rPr lang="nb-NO" sz="1800" b="0" dirty="0">
                <a:solidFill>
                  <a:srgbClr val="000000"/>
                </a:solidFill>
                <a:effectLst/>
                <a:latin typeface="Consolas" panose="020B0609020204030204" pitchFamily="49" charset="0"/>
              </a:rPr>
              <a:t> = </a:t>
            </a:r>
            <a:r>
              <a:rPr lang="nb-NO" sz="1800" b="0" dirty="0" err="1">
                <a:solidFill>
                  <a:srgbClr val="267F99"/>
                </a:solidFill>
                <a:effectLst/>
                <a:latin typeface="Consolas" panose="020B0609020204030204" pitchFamily="49" charset="0"/>
              </a:rPr>
              <a:t>np</a:t>
            </a:r>
            <a:r>
              <a:rPr lang="nb-NO" sz="1800" b="0" dirty="0" err="1">
                <a:solidFill>
                  <a:srgbClr val="000000"/>
                </a:solidFill>
                <a:effectLst/>
                <a:latin typeface="Consolas" panose="020B0609020204030204" pitchFamily="49" charset="0"/>
              </a:rPr>
              <a:t>.</a:t>
            </a:r>
            <a:r>
              <a:rPr lang="nb-NO" sz="1800" b="0" dirty="0" err="1">
                <a:solidFill>
                  <a:srgbClr val="795E26"/>
                </a:solidFill>
                <a:effectLst/>
                <a:latin typeface="Consolas" panose="020B0609020204030204" pitchFamily="49" charset="0"/>
              </a:rPr>
              <a:t>sum</a:t>
            </a:r>
            <a:r>
              <a:rPr lang="nb-NO" sz="1800" b="0" dirty="0">
                <a:solidFill>
                  <a:srgbClr val="000000"/>
                </a:solidFill>
                <a:effectLst/>
                <a:latin typeface="Consolas" panose="020B0609020204030204" pitchFamily="49" charset="0"/>
              </a:rPr>
              <a:t>((</a:t>
            </a:r>
            <a:r>
              <a:rPr lang="nb-NO" sz="1800" b="0" dirty="0">
                <a:solidFill>
                  <a:srgbClr val="001080"/>
                </a:solidFill>
                <a:effectLst/>
                <a:latin typeface="Consolas" panose="020B0609020204030204" pitchFamily="49" charset="0"/>
              </a:rPr>
              <a:t>y</a:t>
            </a:r>
            <a:r>
              <a:rPr lang="nb-NO" sz="1800" b="0" dirty="0">
                <a:solidFill>
                  <a:srgbClr val="000000"/>
                </a:solidFill>
                <a:effectLst/>
                <a:latin typeface="Consolas" panose="020B0609020204030204" pitchFamily="49" charset="0"/>
              </a:rPr>
              <a:t> - (</a:t>
            </a:r>
            <a:r>
              <a:rPr lang="nb-NO" sz="1800" b="0" dirty="0" err="1">
                <a:solidFill>
                  <a:srgbClr val="001080"/>
                </a:solidFill>
                <a:effectLst/>
                <a:latin typeface="Consolas" panose="020B0609020204030204" pitchFamily="49" charset="0"/>
              </a:rPr>
              <a:t>res_ls</a:t>
            </a:r>
            <a:r>
              <a:rPr lang="nb-NO" sz="1800" b="0" dirty="0" err="1">
                <a:solidFill>
                  <a:srgbClr val="000000"/>
                </a:solidFill>
                <a:effectLst/>
                <a:latin typeface="Consolas" panose="020B0609020204030204" pitchFamily="49" charset="0"/>
              </a:rPr>
              <a:t>.params</a:t>
            </a:r>
            <a:r>
              <a:rPr lang="nb-NO" sz="1800" b="0" dirty="0">
                <a:solidFill>
                  <a:srgbClr val="000000"/>
                </a:solidFill>
                <a:effectLst/>
                <a:latin typeface="Consolas" panose="020B0609020204030204" pitchFamily="49" charset="0"/>
              </a:rPr>
              <a:t>[</a:t>
            </a:r>
            <a:r>
              <a:rPr lang="nb-NO" sz="1800" b="0" dirty="0">
                <a:solidFill>
                  <a:srgbClr val="098658"/>
                </a:solidFill>
                <a:effectLst/>
                <a:latin typeface="Consolas" panose="020B0609020204030204" pitchFamily="49" charset="0"/>
              </a:rPr>
              <a:t>0</a:t>
            </a:r>
            <a:r>
              <a:rPr lang="nb-NO" sz="1800" b="0" dirty="0">
                <a:solidFill>
                  <a:srgbClr val="000000"/>
                </a:solidFill>
                <a:effectLst/>
                <a:latin typeface="Consolas" panose="020B0609020204030204" pitchFamily="49" charset="0"/>
              </a:rPr>
              <a:t>] + </a:t>
            </a:r>
            <a:r>
              <a:rPr lang="nb-NO" sz="1800" b="0" dirty="0">
                <a:solidFill>
                  <a:srgbClr val="001080"/>
                </a:solidFill>
                <a:effectLst/>
                <a:latin typeface="Consolas" panose="020B0609020204030204" pitchFamily="49" charset="0"/>
              </a:rPr>
              <a:t>x</a:t>
            </a:r>
            <a:r>
              <a:rPr lang="nb-NO" sz="1800" b="0" dirty="0">
                <a:solidFill>
                  <a:srgbClr val="000000"/>
                </a:solidFill>
                <a:effectLst/>
                <a:latin typeface="Consolas" panose="020B0609020204030204" pitchFamily="49" charset="0"/>
              </a:rPr>
              <a:t> * </a:t>
            </a:r>
            <a:r>
              <a:rPr lang="nb-NO" sz="1800" b="0" dirty="0" err="1">
                <a:solidFill>
                  <a:srgbClr val="001080"/>
                </a:solidFill>
                <a:effectLst/>
                <a:latin typeface="Consolas" panose="020B0609020204030204" pitchFamily="49" charset="0"/>
              </a:rPr>
              <a:t>res_ls</a:t>
            </a:r>
            <a:r>
              <a:rPr lang="nb-NO" sz="1800" b="0" dirty="0" err="1">
                <a:solidFill>
                  <a:srgbClr val="000000"/>
                </a:solidFill>
                <a:effectLst/>
                <a:latin typeface="Consolas" panose="020B0609020204030204" pitchFamily="49" charset="0"/>
              </a:rPr>
              <a:t>.params</a:t>
            </a:r>
            <a:r>
              <a:rPr lang="nb-NO" sz="1800" b="0" dirty="0">
                <a:solidFill>
                  <a:srgbClr val="000000"/>
                </a:solidFill>
                <a:effectLst/>
                <a:latin typeface="Consolas" panose="020B0609020204030204" pitchFamily="49" charset="0"/>
              </a:rPr>
              <a:t>[</a:t>
            </a:r>
            <a:r>
              <a:rPr lang="nb-NO" sz="1800" b="0" dirty="0">
                <a:solidFill>
                  <a:srgbClr val="098658"/>
                </a:solidFill>
                <a:effectLst/>
                <a:latin typeface="Consolas" panose="020B0609020204030204" pitchFamily="49" charset="0"/>
              </a:rPr>
              <a:t>1</a:t>
            </a:r>
            <a:r>
              <a:rPr lang="nb-NO" sz="1800" b="0" dirty="0">
                <a:solidFill>
                  <a:srgbClr val="000000"/>
                </a:solidFill>
                <a:effectLst/>
                <a:latin typeface="Consolas" panose="020B0609020204030204" pitchFamily="49" charset="0"/>
              </a:rPr>
              <a:t>])) ** </a:t>
            </a:r>
            <a:r>
              <a:rPr lang="nb-NO" sz="1800" b="0" dirty="0">
                <a:solidFill>
                  <a:srgbClr val="098658"/>
                </a:solidFill>
                <a:effectLst/>
                <a:latin typeface="Consolas" panose="020B0609020204030204" pitchFamily="49" charset="0"/>
              </a:rPr>
              <a:t>2</a:t>
            </a:r>
            <a:r>
              <a:rPr lang="nb-NO" sz="1800" b="0" dirty="0">
                <a:solidFill>
                  <a:srgbClr val="000000"/>
                </a:solidFill>
                <a:effectLst/>
                <a:latin typeface="Consolas" panose="020B0609020204030204" pitchFamily="49" charset="0"/>
              </a:rPr>
              <a:t>) </a:t>
            </a:r>
          </a:p>
          <a:p>
            <a:r>
              <a:rPr lang="nb-NO" sz="1800" b="0" dirty="0">
                <a:solidFill>
                  <a:srgbClr val="008000"/>
                </a:solidFill>
                <a:effectLst/>
                <a:latin typeface="Consolas" panose="020B0609020204030204" pitchFamily="49" charset="0"/>
              </a:rPr>
              <a:t># 747.2527517297256</a:t>
            </a:r>
          </a:p>
          <a:p>
            <a:r>
              <a:rPr lang="nb-NO" b="0" dirty="0" err="1">
                <a:solidFill>
                  <a:srgbClr val="001080"/>
                </a:solidFill>
                <a:effectLst/>
                <a:latin typeface="Consolas" panose="020B0609020204030204" pitchFamily="49" charset="0"/>
              </a:rPr>
              <a:t>lower</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upper</a:t>
            </a:r>
            <a:endParaRPr lang="nb-NO" b="0" dirty="0">
              <a:solidFill>
                <a:srgbClr val="000000"/>
              </a:solidFill>
              <a:effectLst/>
              <a:latin typeface="Consolas" panose="020B0609020204030204" pitchFamily="49" charset="0"/>
            </a:endParaRPr>
          </a:p>
          <a:p>
            <a:r>
              <a:rPr lang="nb-NO" dirty="0">
                <a:solidFill>
                  <a:srgbClr val="008000"/>
                </a:solidFill>
                <a:latin typeface="Consolas" panose="020B0609020204030204" pitchFamily="49" charset="0"/>
              </a:rPr>
              <a:t># 1421.4833888194755</a:t>
            </a:r>
            <a:endParaRPr lang="nb-NO" sz="1800" b="0" dirty="0">
              <a:solidFill>
                <a:srgbClr val="000000"/>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939E5095-034C-46AF-8017-E6F90FD94BFE}"/>
              </a:ext>
            </a:extLst>
          </p:cNvPr>
          <p:cNvPicPr>
            <a:picLocks noChangeAspect="1"/>
          </p:cNvPicPr>
          <p:nvPr/>
        </p:nvPicPr>
        <p:blipFill>
          <a:blip r:embed="rId3"/>
          <a:srcRect/>
          <a:stretch/>
        </p:blipFill>
        <p:spPr>
          <a:xfrm>
            <a:off x="6962775" y="781514"/>
            <a:ext cx="4543258" cy="3407443"/>
          </a:xfrm>
          <a:prstGeom prst="rect">
            <a:avLst/>
          </a:prstGeom>
        </p:spPr>
      </p:pic>
    </p:spTree>
    <p:extLst>
      <p:ext uri="{BB962C8B-B14F-4D97-AF65-F5344CB8AC3E}">
        <p14:creationId xmlns:p14="http://schemas.microsoft.com/office/powerpoint/2010/main" val="4117887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D0B21-1AA8-4BE4-9362-62E84A3B5269}"/>
              </a:ext>
            </a:extLst>
          </p:cNvPr>
          <p:cNvSpPr>
            <a:spLocks noGrp="1"/>
          </p:cNvSpPr>
          <p:nvPr>
            <p:ph type="title"/>
          </p:nvPr>
        </p:nvSpPr>
        <p:spPr/>
        <p:txBody>
          <a:bodyPr/>
          <a:lstStyle/>
          <a:p>
            <a:r>
              <a:rPr lang="nb-NO" dirty="0"/>
              <a:t>The </a:t>
            </a:r>
            <a:r>
              <a:rPr lang="nb-NO" dirty="0" err="1"/>
              <a:t>fix</a:t>
            </a:r>
            <a:endParaRPr lang="nb-NO"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50CD34-1ED5-4F5E-BCFF-FEB24E62A2E0}"/>
                  </a:ext>
                </a:extLst>
              </p:cNvPr>
              <p:cNvSpPr>
                <a:spLocks noGrp="1"/>
              </p:cNvSpPr>
              <p:nvPr>
                <p:ph idx="1"/>
              </p:nvPr>
            </p:nvSpPr>
            <p:spPr>
              <a:xfrm>
                <a:off x="4372142" y="4036314"/>
                <a:ext cx="4971883" cy="3634486"/>
              </a:xfrm>
            </p:spPr>
            <p:txBody>
              <a:bodyPr/>
              <a:lstStyle/>
              <a:p>
                <a:r>
                  <a:rPr lang="nb-NO" sz="1800" dirty="0">
                    <a:solidFill>
                      <a:schemeClr val="tx2"/>
                    </a:solidFill>
                  </a:rPr>
                  <a:t>Fixed by </a:t>
                </a:r>
                <a:r>
                  <a:rPr lang="nb-NO" sz="1800" dirty="0" err="1">
                    <a:solidFill>
                      <a:schemeClr val="tx2"/>
                    </a:solidFill>
                  </a:rPr>
                  <a:t>dividing</a:t>
                </a:r>
                <a:r>
                  <a:rPr lang="nb-NO" sz="1800" dirty="0">
                    <a:solidFill>
                      <a:schemeClr val="tx2"/>
                    </a:solidFill>
                  </a:rPr>
                  <a:t> </a:t>
                </a:r>
                <a14:m>
                  <m:oMath xmlns:m="http://schemas.openxmlformats.org/officeDocument/2006/math">
                    <m:r>
                      <a:rPr lang="nb-NO" sz="1800" b="0" i="1">
                        <a:solidFill>
                          <a:schemeClr val="tx2"/>
                        </a:solidFill>
                        <a:latin typeface="Cambria Math" panose="02040503050406030204" pitchFamily="18" charset="0"/>
                      </a:rPr>
                      <m:t>𝐷</m:t>
                    </m:r>
                  </m:oMath>
                </a14:m>
                <a:r>
                  <a:rPr lang="nb-NO" sz="1800" dirty="0">
                    <a:solidFill>
                      <a:schemeClr val="tx2"/>
                    </a:solidFill>
                  </a:rPr>
                  <a:t> by </a:t>
                </a:r>
                <a14:m>
                  <m:oMath xmlns:m="http://schemas.openxmlformats.org/officeDocument/2006/math">
                    <m:r>
                      <a:rPr lang="nb-NO" sz="1800" i="1">
                        <a:solidFill>
                          <a:schemeClr val="tx2"/>
                        </a:solidFill>
                        <a:latin typeface="Cambria Math" panose="02040503050406030204" pitchFamily="18" charset="0"/>
                      </a:rPr>
                      <m:t>∑</m:t>
                    </m:r>
                    <m:sSup>
                      <m:sSupPr>
                        <m:ctrlPr>
                          <a:rPr lang="nb-NO" sz="1800" i="1">
                            <a:solidFill>
                              <a:schemeClr val="tx2"/>
                            </a:solidFill>
                            <a:latin typeface="Cambria Math" panose="02040503050406030204" pitchFamily="18" charset="0"/>
                          </a:rPr>
                        </m:ctrlPr>
                      </m:sSupPr>
                      <m:e>
                        <m:d>
                          <m:dPr>
                            <m:ctrlPr>
                              <a:rPr lang="nb-NO" sz="1800" i="1">
                                <a:solidFill>
                                  <a:schemeClr val="tx2"/>
                                </a:solidFill>
                                <a:latin typeface="Cambria Math" panose="02040503050406030204" pitchFamily="18" charset="0"/>
                              </a:rPr>
                            </m:ctrlPr>
                          </m:dPr>
                          <m:e>
                            <m:sSub>
                              <m:sSubPr>
                                <m:ctrlPr>
                                  <a:rPr lang="nb-NO" sz="1800" b="0" i="1">
                                    <a:solidFill>
                                      <a:schemeClr val="tx2"/>
                                    </a:solidFill>
                                    <a:latin typeface="Cambria Math" panose="02040503050406030204" pitchFamily="18" charset="0"/>
                                  </a:rPr>
                                </m:ctrlPr>
                              </m:sSubPr>
                              <m:e>
                                <m:r>
                                  <a:rPr lang="nb-NO" sz="1800" i="1">
                                    <a:solidFill>
                                      <a:schemeClr val="tx2"/>
                                    </a:solidFill>
                                    <a:latin typeface="Cambria Math" panose="02040503050406030204" pitchFamily="18" charset="0"/>
                                  </a:rPr>
                                  <m:t>𝑦</m:t>
                                </m:r>
                              </m:e>
                              <m:sub>
                                <m:r>
                                  <a:rPr lang="nb-NO" sz="1800" b="0" i="1">
                                    <a:solidFill>
                                      <a:schemeClr val="tx2"/>
                                    </a:solidFill>
                                    <a:latin typeface="Cambria Math" panose="02040503050406030204" pitchFamily="18" charset="0"/>
                                  </a:rPr>
                                  <m:t>𝑖</m:t>
                                </m:r>
                              </m:sub>
                            </m:sSub>
                            <m:r>
                              <a:rPr lang="nb-NO" sz="1800" i="1">
                                <a:solidFill>
                                  <a:schemeClr val="tx2"/>
                                </a:solidFill>
                                <a:latin typeface="Cambria Math" panose="02040503050406030204" pitchFamily="18" charset="0"/>
                              </a:rPr>
                              <m:t>−</m:t>
                            </m:r>
                            <m:r>
                              <a:rPr lang="nb-NO" sz="1800" i="1">
                                <a:solidFill>
                                  <a:schemeClr val="tx2"/>
                                </a:solidFill>
                                <a:latin typeface="Cambria Math" panose="02040503050406030204" pitchFamily="18" charset="0"/>
                              </a:rPr>
                              <m:t>𝑚</m:t>
                            </m:r>
                          </m:e>
                        </m:d>
                      </m:e>
                      <m:sup>
                        <m:r>
                          <a:rPr lang="nb-NO" sz="1800" i="1">
                            <a:solidFill>
                              <a:schemeClr val="tx2"/>
                            </a:solidFill>
                            <a:latin typeface="Cambria Math" panose="02040503050406030204" pitchFamily="18" charset="0"/>
                          </a:rPr>
                          <m:t>2</m:t>
                        </m:r>
                      </m:sup>
                    </m:sSup>
                  </m:oMath>
                </a14:m>
                <a:endParaRPr lang="nb-NO" sz="1800" dirty="0">
                  <a:solidFill>
                    <a:schemeClr val="tx2"/>
                  </a:solidFill>
                </a:endParaRPr>
              </a:p>
              <a:p>
                <a14:m>
                  <m:oMath xmlns:m="http://schemas.openxmlformats.org/officeDocument/2006/math">
                    <m:sSup>
                      <m:sSupPr>
                        <m:ctrlPr>
                          <a:rPr lang="nb-NO" sz="1800" b="0" i="1">
                            <a:solidFill>
                              <a:schemeClr val="tx2"/>
                            </a:solidFill>
                            <a:latin typeface="Cambria Math" panose="02040503050406030204" pitchFamily="18" charset="0"/>
                          </a:rPr>
                        </m:ctrlPr>
                      </m:sSupPr>
                      <m:e>
                        <m:r>
                          <a:rPr lang="nb-NO" sz="1800" b="0" i="1">
                            <a:solidFill>
                              <a:schemeClr val="tx2"/>
                            </a:solidFill>
                            <a:latin typeface="Cambria Math" panose="02040503050406030204" pitchFamily="18" charset="0"/>
                          </a:rPr>
                          <m:t>𝑅</m:t>
                        </m:r>
                      </m:e>
                      <m:sup>
                        <m:r>
                          <a:rPr lang="nb-NO" sz="1800" b="0" i="1">
                            <a:solidFill>
                              <a:schemeClr val="tx2"/>
                            </a:solidFill>
                            <a:latin typeface="Cambria Math" panose="02040503050406030204" pitchFamily="18" charset="0"/>
                          </a:rPr>
                          <m:t>2</m:t>
                        </m:r>
                      </m:sup>
                    </m:sSup>
                    <m:r>
                      <a:rPr lang="nb-NO" sz="1800" b="0" i="1">
                        <a:solidFill>
                          <a:schemeClr val="tx2"/>
                        </a:solidFill>
                        <a:latin typeface="Cambria Math" panose="02040503050406030204" pitchFamily="18" charset="0"/>
                      </a:rPr>
                      <m:t>=</m:t>
                    </m:r>
                    <m:f>
                      <m:fPr>
                        <m:ctrlPr>
                          <a:rPr lang="nb-NO" sz="1800" b="0" i="1">
                            <a:solidFill>
                              <a:schemeClr val="tx2"/>
                            </a:solidFill>
                            <a:latin typeface="Cambria Math" panose="02040503050406030204" pitchFamily="18" charset="0"/>
                          </a:rPr>
                        </m:ctrlPr>
                      </m:fPr>
                      <m:num>
                        <m:r>
                          <a:rPr lang="nb-NO" sz="1800" i="1">
                            <a:solidFill>
                              <a:schemeClr val="tx2"/>
                            </a:solidFill>
                            <a:latin typeface="Cambria Math" panose="02040503050406030204" pitchFamily="18" charset="0"/>
                          </a:rPr>
                          <m:t>∑</m:t>
                        </m:r>
                        <m:sSup>
                          <m:sSupPr>
                            <m:ctrlPr>
                              <a:rPr lang="nb-NO" sz="1800" i="1">
                                <a:solidFill>
                                  <a:schemeClr val="tx2"/>
                                </a:solidFill>
                                <a:latin typeface="Cambria Math" panose="02040503050406030204" pitchFamily="18" charset="0"/>
                              </a:rPr>
                            </m:ctrlPr>
                          </m:sSupPr>
                          <m:e>
                            <m:d>
                              <m:dPr>
                                <m:ctrlPr>
                                  <a:rPr lang="nb-NO" sz="1800" i="1">
                                    <a:solidFill>
                                      <a:schemeClr val="tx2"/>
                                    </a:solidFill>
                                    <a:latin typeface="Cambria Math" panose="02040503050406030204" pitchFamily="18" charset="0"/>
                                  </a:rPr>
                                </m:ctrlPr>
                              </m:dPr>
                              <m:e>
                                <m:r>
                                  <a:rPr lang="nb-NO" sz="1800" i="1">
                                    <a:solidFill>
                                      <a:schemeClr val="tx2"/>
                                    </a:solidFill>
                                    <a:latin typeface="Cambria Math" panose="02040503050406030204" pitchFamily="18" charset="0"/>
                                  </a:rPr>
                                  <m:t>𝑦</m:t>
                                </m:r>
                                <m:r>
                                  <a:rPr lang="nb-NO" sz="1800" i="1">
                                    <a:solidFill>
                                      <a:schemeClr val="tx2"/>
                                    </a:solidFill>
                                    <a:latin typeface="Cambria Math" panose="02040503050406030204" pitchFamily="18" charset="0"/>
                                  </a:rPr>
                                  <m:t>−</m:t>
                                </m:r>
                                <m:r>
                                  <a:rPr lang="nb-NO" sz="1800" i="1">
                                    <a:solidFill>
                                      <a:schemeClr val="tx2"/>
                                    </a:solidFill>
                                    <a:latin typeface="Cambria Math" panose="02040503050406030204" pitchFamily="18" charset="0"/>
                                  </a:rPr>
                                  <m:t>𝑚</m:t>
                                </m:r>
                              </m:e>
                            </m:d>
                          </m:e>
                          <m:sup>
                            <m:r>
                              <a:rPr lang="nb-NO" sz="1800" i="1">
                                <a:solidFill>
                                  <a:schemeClr val="tx2"/>
                                </a:solidFill>
                                <a:latin typeface="Cambria Math" panose="02040503050406030204" pitchFamily="18" charset="0"/>
                              </a:rPr>
                              <m:t>2</m:t>
                            </m:r>
                          </m:sup>
                        </m:sSup>
                        <m:r>
                          <a:rPr lang="nb-NO" sz="1800" i="1">
                            <a:solidFill>
                              <a:schemeClr val="tx2"/>
                            </a:solidFill>
                            <a:latin typeface="Cambria Math" panose="02040503050406030204" pitchFamily="18" charset="0"/>
                          </a:rPr>
                          <m:t>−∑</m:t>
                        </m:r>
                        <m:sSup>
                          <m:sSupPr>
                            <m:ctrlPr>
                              <a:rPr lang="nb-NO" sz="1800" i="1">
                                <a:solidFill>
                                  <a:schemeClr val="tx2"/>
                                </a:solidFill>
                                <a:latin typeface="Cambria Math" panose="02040503050406030204" pitchFamily="18" charset="0"/>
                              </a:rPr>
                            </m:ctrlPr>
                          </m:sSupPr>
                          <m:e>
                            <m:d>
                              <m:dPr>
                                <m:ctrlPr>
                                  <a:rPr lang="nb-NO" sz="1800" i="1">
                                    <a:solidFill>
                                      <a:schemeClr val="tx2"/>
                                    </a:solidFill>
                                    <a:latin typeface="Cambria Math" panose="02040503050406030204" pitchFamily="18" charset="0"/>
                                  </a:rPr>
                                </m:ctrlPr>
                              </m:dPr>
                              <m:e>
                                <m:r>
                                  <a:rPr lang="nb-NO" sz="1800" i="1">
                                    <a:solidFill>
                                      <a:schemeClr val="tx2"/>
                                    </a:solidFill>
                                    <a:latin typeface="Cambria Math" panose="02040503050406030204" pitchFamily="18" charset="0"/>
                                  </a:rPr>
                                  <m:t>𝑦</m:t>
                                </m:r>
                                <m:r>
                                  <a:rPr lang="nb-NO" sz="1800" i="1">
                                    <a:solidFill>
                                      <a:schemeClr val="tx2"/>
                                    </a:solidFill>
                                    <a:latin typeface="Cambria Math" panose="02040503050406030204" pitchFamily="18" charset="0"/>
                                  </a:rPr>
                                  <m:t>−</m:t>
                                </m:r>
                                <m:r>
                                  <a:rPr lang="nb-NO" sz="1800" i="1">
                                    <a:solidFill>
                                      <a:schemeClr val="tx2"/>
                                    </a:solidFill>
                                    <a:latin typeface="Cambria Math" panose="02040503050406030204" pitchFamily="18" charset="0"/>
                                  </a:rPr>
                                  <m:t>𝑎</m:t>
                                </m:r>
                                <m:r>
                                  <a:rPr lang="nb-NO" sz="1800" i="1">
                                    <a:solidFill>
                                      <a:schemeClr val="tx2"/>
                                    </a:solidFill>
                                    <a:latin typeface="Cambria Math" panose="02040503050406030204" pitchFamily="18" charset="0"/>
                                  </a:rPr>
                                  <m:t>+</m:t>
                                </m:r>
                                <m:r>
                                  <a:rPr lang="nb-NO" sz="1800" i="1">
                                    <a:solidFill>
                                      <a:schemeClr val="tx2"/>
                                    </a:solidFill>
                                    <a:latin typeface="Cambria Math" panose="02040503050406030204" pitchFamily="18" charset="0"/>
                                  </a:rPr>
                                  <m:t>𝑏</m:t>
                                </m:r>
                                <m:sSub>
                                  <m:sSubPr>
                                    <m:ctrlPr>
                                      <a:rPr lang="nb-NO" sz="1800" i="1">
                                        <a:solidFill>
                                          <a:schemeClr val="tx2"/>
                                        </a:solidFill>
                                        <a:latin typeface="Cambria Math" panose="02040503050406030204" pitchFamily="18" charset="0"/>
                                      </a:rPr>
                                    </m:ctrlPr>
                                  </m:sSubPr>
                                  <m:e>
                                    <m:r>
                                      <a:rPr lang="nb-NO" sz="1800" i="1">
                                        <a:solidFill>
                                          <a:schemeClr val="tx2"/>
                                        </a:solidFill>
                                        <a:latin typeface="Cambria Math" panose="02040503050406030204" pitchFamily="18" charset="0"/>
                                      </a:rPr>
                                      <m:t>𝑥</m:t>
                                    </m:r>
                                  </m:e>
                                  <m:sub>
                                    <m:r>
                                      <a:rPr lang="nb-NO" sz="1800" i="1">
                                        <a:solidFill>
                                          <a:schemeClr val="tx2"/>
                                        </a:solidFill>
                                        <a:latin typeface="Cambria Math" panose="02040503050406030204" pitchFamily="18" charset="0"/>
                                      </a:rPr>
                                      <m:t>𝑖</m:t>
                                    </m:r>
                                  </m:sub>
                                </m:sSub>
                              </m:e>
                            </m:d>
                          </m:e>
                          <m:sup>
                            <m:r>
                              <a:rPr lang="nb-NO" sz="1800" i="1">
                                <a:solidFill>
                                  <a:schemeClr val="tx2"/>
                                </a:solidFill>
                                <a:latin typeface="Cambria Math" panose="02040503050406030204" pitchFamily="18" charset="0"/>
                              </a:rPr>
                              <m:t>2</m:t>
                            </m:r>
                          </m:sup>
                        </m:sSup>
                      </m:num>
                      <m:den>
                        <m:r>
                          <a:rPr lang="nb-NO" sz="1800" i="1">
                            <a:solidFill>
                              <a:schemeClr val="tx2"/>
                            </a:solidFill>
                            <a:latin typeface="Cambria Math" panose="02040503050406030204" pitchFamily="18" charset="0"/>
                          </a:rPr>
                          <m:t>∑</m:t>
                        </m:r>
                        <m:sSup>
                          <m:sSupPr>
                            <m:ctrlPr>
                              <a:rPr lang="nb-NO" sz="1800" i="1">
                                <a:solidFill>
                                  <a:schemeClr val="tx2"/>
                                </a:solidFill>
                                <a:latin typeface="Cambria Math" panose="02040503050406030204" pitchFamily="18" charset="0"/>
                              </a:rPr>
                            </m:ctrlPr>
                          </m:sSupPr>
                          <m:e>
                            <m:d>
                              <m:dPr>
                                <m:ctrlPr>
                                  <a:rPr lang="nb-NO" sz="1800" i="1">
                                    <a:solidFill>
                                      <a:schemeClr val="tx2"/>
                                    </a:solidFill>
                                    <a:latin typeface="Cambria Math" panose="02040503050406030204" pitchFamily="18" charset="0"/>
                                  </a:rPr>
                                </m:ctrlPr>
                              </m:dPr>
                              <m:e>
                                <m:r>
                                  <a:rPr lang="nb-NO" sz="1800" i="1">
                                    <a:solidFill>
                                      <a:schemeClr val="tx2"/>
                                    </a:solidFill>
                                    <a:latin typeface="Cambria Math" panose="02040503050406030204" pitchFamily="18" charset="0"/>
                                  </a:rPr>
                                  <m:t>𝑦</m:t>
                                </m:r>
                                <m:r>
                                  <a:rPr lang="nb-NO" sz="1800" i="1">
                                    <a:solidFill>
                                      <a:schemeClr val="tx2"/>
                                    </a:solidFill>
                                    <a:latin typeface="Cambria Math" panose="02040503050406030204" pitchFamily="18" charset="0"/>
                                  </a:rPr>
                                  <m:t>−</m:t>
                                </m:r>
                                <m:r>
                                  <a:rPr lang="nb-NO" sz="1800" i="1">
                                    <a:solidFill>
                                      <a:schemeClr val="tx2"/>
                                    </a:solidFill>
                                    <a:latin typeface="Cambria Math" panose="02040503050406030204" pitchFamily="18" charset="0"/>
                                  </a:rPr>
                                  <m:t>𝑚</m:t>
                                </m:r>
                              </m:e>
                            </m:d>
                          </m:e>
                          <m:sup>
                            <m:r>
                              <a:rPr lang="nb-NO" sz="1800" i="1">
                                <a:solidFill>
                                  <a:schemeClr val="tx2"/>
                                </a:solidFill>
                                <a:latin typeface="Cambria Math" panose="02040503050406030204" pitchFamily="18" charset="0"/>
                              </a:rPr>
                              <m:t>2</m:t>
                            </m:r>
                          </m:sup>
                        </m:sSup>
                      </m:den>
                    </m:f>
                    <m:r>
                      <a:rPr lang="nb-NO" sz="1800" b="0" i="1">
                        <a:solidFill>
                          <a:schemeClr val="tx2"/>
                        </a:solidFill>
                        <a:latin typeface="Cambria Math" panose="02040503050406030204" pitchFamily="18" charset="0"/>
                      </a:rPr>
                      <m:t>=1−</m:t>
                    </m:r>
                    <m:f>
                      <m:fPr>
                        <m:ctrlPr>
                          <a:rPr lang="nb-NO" sz="1800" b="0" i="1">
                            <a:solidFill>
                              <a:schemeClr val="tx2"/>
                            </a:solidFill>
                            <a:latin typeface="Cambria Math" panose="02040503050406030204" pitchFamily="18" charset="0"/>
                          </a:rPr>
                        </m:ctrlPr>
                      </m:fPr>
                      <m:num>
                        <m:r>
                          <a:rPr lang="nb-NO" sz="1800" i="1">
                            <a:solidFill>
                              <a:schemeClr val="tx2"/>
                            </a:solidFill>
                            <a:latin typeface="Cambria Math" panose="02040503050406030204" pitchFamily="18" charset="0"/>
                          </a:rPr>
                          <m:t>∑</m:t>
                        </m:r>
                        <m:sSup>
                          <m:sSupPr>
                            <m:ctrlPr>
                              <a:rPr lang="nb-NO" sz="1800" i="1">
                                <a:solidFill>
                                  <a:schemeClr val="tx2"/>
                                </a:solidFill>
                                <a:latin typeface="Cambria Math" panose="02040503050406030204" pitchFamily="18" charset="0"/>
                              </a:rPr>
                            </m:ctrlPr>
                          </m:sSupPr>
                          <m:e>
                            <m:d>
                              <m:dPr>
                                <m:ctrlPr>
                                  <a:rPr lang="nb-NO" sz="1800" i="1">
                                    <a:solidFill>
                                      <a:schemeClr val="tx2"/>
                                    </a:solidFill>
                                    <a:latin typeface="Cambria Math" panose="02040503050406030204" pitchFamily="18" charset="0"/>
                                  </a:rPr>
                                </m:ctrlPr>
                              </m:dPr>
                              <m:e>
                                <m:r>
                                  <a:rPr lang="nb-NO" sz="1800" i="1">
                                    <a:solidFill>
                                      <a:schemeClr val="tx2"/>
                                    </a:solidFill>
                                    <a:latin typeface="Cambria Math" panose="02040503050406030204" pitchFamily="18" charset="0"/>
                                  </a:rPr>
                                  <m:t>𝑦</m:t>
                                </m:r>
                                <m:r>
                                  <a:rPr lang="nb-NO" sz="1800" i="1">
                                    <a:solidFill>
                                      <a:schemeClr val="tx2"/>
                                    </a:solidFill>
                                    <a:latin typeface="Cambria Math" panose="02040503050406030204" pitchFamily="18" charset="0"/>
                                  </a:rPr>
                                  <m:t>−(</m:t>
                                </m:r>
                                <m:r>
                                  <a:rPr lang="nb-NO" sz="1800" i="1">
                                    <a:solidFill>
                                      <a:schemeClr val="tx2"/>
                                    </a:solidFill>
                                    <a:latin typeface="Cambria Math" panose="02040503050406030204" pitchFamily="18" charset="0"/>
                                  </a:rPr>
                                  <m:t>𝑎</m:t>
                                </m:r>
                                <m:r>
                                  <a:rPr lang="nb-NO" sz="1800" b="0" i="1">
                                    <a:solidFill>
                                      <a:schemeClr val="tx2"/>
                                    </a:solidFill>
                                    <a:latin typeface="Cambria Math" panose="02040503050406030204" pitchFamily="18" charset="0"/>
                                  </a:rPr>
                                  <m:t>+</m:t>
                                </m:r>
                                <m:r>
                                  <a:rPr lang="nb-NO" sz="1800" i="1">
                                    <a:solidFill>
                                      <a:schemeClr val="tx2"/>
                                    </a:solidFill>
                                    <a:latin typeface="Cambria Math" panose="02040503050406030204" pitchFamily="18" charset="0"/>
                                  </a:rPr>
                                  <m:t>𝑏</m:t>
                                </m:r>
                                <m:sSub>
                                  <m:sSubPr>
                                    <m:ctrlPr>
                                      <a:rPr lang="nb-NO" sz="1800" i="1">
                                        <a:solidFill>
                                          <a:schemeClr val="tx2"/>
                                        </a:solidFill>
                                        <a:latin typeface="Cambria Math" panose="02040503050406030204" pitchFamily="18" charset="0"/>
                                      </a:rPr>
                                    </m:ctrlPr>
                                  </m:sSubPr>
                                  <m:e>
                                    <m:r>
                                      <a:rPr lang="nb-NO" sz="1800" i="1">
                                        <a:solidFill>
                                          <a:schemeClr val="tx2"/>
                                        </a:solidFill>
                                        <a:latin typeface="Cambria Math" panose="02040503050406030204" pitchFamily="18" charset="0"/>
                                      </a:rPr>
                                      <m:t>𝑥</m:t>
                                    </m:r>
                                  </m:e>
                                  <m:sub>
                                    <m:r>
                                      <a:rPr lang="nb-NO" sz="1800" i="1">
                                        <a:solidFill>
                                          <a:schemeClr val="tx2"/>
                                        </a:solidFill>
                                        <a:latin typeface="Cambria Math" panose="02040503050406030204" pitchFamily="18" charset="0"/>
                                      </a:rPr>
                                      <m:t>𝑖</m:t>
                                    </m:r>
                                  </m:sub>
                                </m:sSub>
                                <m:r>
                                  <a:rPr lang="nb-NO" sz="1800" b="0" i="1">
                                    <a:solidFill>
                                      <a:schemeClr val="tx2"/>
                                    </a:solidFill>
                                    <a:latin typeface="Cambria Math" panose="02040503050406030204" pitchFamily="18" charset="0"/>
                                  </a:rPr>
                                  <m:t>)</m:t>
                                </m:r>
                              </m:e>
                            </m:d>
                          </m:e>
                          <m:sup>
                            <m:r>
                              <a:rPr lang="nb-NO" sz="1800" i="1">
                                <a:solidFill>
                                  <a:schemeClr val="tx2"/>
                                </a:solidFill>
                                <a:latin typeface="Cambria Math" panose="02040503050406030204" pitchFamily="18" charset="0"/>
                              </a:rPr>
                              <m:t>2</m:t>
                            </m:r>
                          </m:sup>
                        </m:sSup>
                      </m:num>
                      <m:den>
                        <m:r>
                          <a:rPr lang="nb-NO" sz="1800" i="1">
                            <a:solidFill>
                              <a:schemeClr val="tx2"/>
                            </a:solidFill>
                            <a:latin typeface="Cambria Math" panose="02040503050406030204" pitchFamily="18" charset="0"/>
                          </a:rPr>
                          <m:t>∑</m:t>
                        </m:r>
                        <m:sSup>
                          <m:sSupPr>
                            <m:ctrlPr>
                              <a:rPr lang="nb-NO" sz="1800" i="1">
                                <a:solidFill>
                                  <a:schemeClr val="tx2"/>
                                </a:solidFill>
                                <a:latin typeface="Cambria Math" panose="02040503050406030204" pitchFamily="18" charset="0"/>
                              </a:rPr>
                            </m:ctrlPr>
                          </m:sSupPr>
                          <m:e>
                            <m:d>
                              <m:dPr>
                                <m:ctrlPr>
                                  <a:rPr lang="nb-NO" sz="1800" i="1">
                                    <a:solidFill>
                                      <a:schemeClr val="tx2"/>
                                    </a:solidFill>
                                    <a:latin typeface="Cambria Math" panose="02040503050406030204" pitchFamily="18" charset="0"/>
                                  </a:rPr>
                                </m:ctrlPr>
                              </m:dPr>
                              <m:e>
                                <m:r>
                                  <a:rPr lang="nb-NO" sz="1800" i="1">
                                    <a:solidFill>
                                      <a:schemeClr val="tx2"/>
                                    </a:solidFill>
                                    <a:latin typeface="Cambria Math" panose="02040503050406030204" pitchFamily="18" charset="0"/>
                                  </a:rPr>
                                  <m:t>𝑦</m:t>
                                </m:r>
                                <m:r>
                                  <a:rPr lang="nb-NO" sz="1800" i="1">
                                    <a:solidFill>
                                      <a:schemeClr val="tx2"/>
                                    </a:solidFill>
                                    <a:latin typeface="Cambria Math" panose="02040503050406030204" pitchFamily="18" charset="0"/>
                                  </a:rPr>
                                  <m:t>−</m:t>
                                </m:r>
                                <m:r>
                                  <a:rPr lang="nb-NO" sz="1800" i="1">
                                    <a:solidFill>
                                      <a:schemeClr val="tx2"/>
                                    </a:solidFill>
                                    <a:latin typeface="Cambria Math" panose="02040503050406030204" pitchFamily="18" charset="0"/>
                                  </a:rPr>
                                  <m:t>𝑚</m:t>
                                </m:r>
                              </m:e>
                            </m:d>
                          </m:e>
                          <m:sup>
                            <m:r>
                              <a:rPr lang="nb-NO" sz="1800" i="1">
                                <a:solidFill>
                                  <a:schemeClr val="tx2"/>
                                </a:solidFill>
                                <a:latin typeface="Cambria Math" panose="02040503050406030204" pitchFamily="18" charset="0"/>
                              </a:rPr>
                              <m:t>2</m:t>
                            </m:r>
                          </m:sup>
                        </m:sSup>
                      </m:den>
                    </m:f>
                  </m:oMath>
                </a14:m>
                <a:endParaRPr lang="nb-NO" sz="1800" dirty="0">
                  <a:solidFill>
                    <a:schemeClr val="tx2"/>
                  </a:solidFill>
                </a:endParaRPr>
              </a:p>
              <a:p>
                <a:endParaRPr lang="nb-NO" dirty="0"/>
              </a:p>
            </p:txBody>
          </p:sp>
        </mc:Choice>
        <mc:Fallback xmlns="">
          <p:sp>
            <p:nvSpPr>
              <p:cNvPr id="3" name="Content Placeholder 2">
                <a:extLst>
                  <a:ext uri="{FF2B5EF4-FFF2-40B4-BE49-F238E27FC236}">
                    <a16:creationId xmlns:a16="http://schemas.microsoft.com/office/drawing/2014/main" id="{EF50CD34-1ED5-4F5E-BCFF-FEB24E62A2E0}"/>
                  </a:ext>
                </a:extLst>
              </p:cNvPr>
              <p:cNvSpPr>
                <a:spLocks noGrp="1" noRot="1" noChangeAspect="1" noMove="1" noResize="1" noEditPoints="1" noAdjustHandles="1" noChangeArrowheads="1" noChangeShapeType="1" noTextEdit="1"/>
              </p:cNvSpPr>
              <p:nvPr>
                <p:ph idx="1"/>
              </p:nvPr>
            </p:nvSpPr>
            <p:spPr>
              <a:xfrm>
                <a:off x="4372142" y="4036314"/>
                <a:ext cx="4971883" cy="3634486"/>
              </a:xfrm>
              <a:blipFill>
                <a:blip r:embed="rId2"/>
                <a:stretch>
                  <a:fillRect l="-490"/>
                </a:stretch>
              </a:blipFill>
            </p:spPr>
            <p:txBody>
              <a:bodyPr/>
              <a:lstStyle/>
              <a:p>
                <a:r>
                  <a:rPr lang="nb-NO">
                    <a:noFill/>
                  </a:rPr>
                  <a:t> </a:t>
                </a:r>
              </a:p>
            </p:txBody>
          </p:sp>
        </mc:Fallback>
      </mc:AlternateContent>
      <p:sp>
        <p:nvSpPr>
          <p:cNvPr id="5" name="TextBox 4">
            <a:extLst>
              <a:ext uri="{FF2B5EF4-FFF2-40B4-BE49-F238E27FC236}">
                <a16:creationId xmlns:a16="http://schemas.microsoft.com/office/drawing/2014/main" id="{4A414636-8CED-47FD-AB2A-71B96F836BE6}"/>
              </a:ext>
            </a:extLst>
          </p:cNvPr>
          <p:cNvSpPr txBox="1"/>
          <p:nvPr/>
        </p:nvSpPr>
        <p:spPr>
          <a:xfrm>
            <a:off x="4038600" y="2024856"/>
            <a:ext cx="8086725" cy="2308324"/>
          </a:xfrm>
          <a:prstGeom prst="rect">
            <a:avLst/>
          </a:prstGeom>
          <a:noFill/>
        </p:spPr>
        <p:txBody>
          <a:bodyPr wrap="square">
            <a:spAutoFit/>
          </a:bodyPr>
          <a:lstStyle/>
          <a:p>
            <a:r>
              <a:rPr lang="nb-NO" sz="1600" b="0" dirty="0" err="1">
                <a:solidFill>
                  <a:srgbClr val="001080"/>
                </a:solidFill>
                <a:effectLst/>
                <a:latin typeface="Consolas" panose="020B0609020204030204" pitchFamily="49" charset="0"/>
              </a:rPr>
              <a:t>rng</a:t>
            </a:r>
            <a:r>
              <a:rPr lang="nb-NO" sz="1600" b="0" dirty="0">
                <a:solidFill>
                  <a:srgbClr val="000000"/>
                </a:solidFill>
                <a:effectLst/>
                <a:latin typeface="Consolas" panose="020B0609020204030204" pitchFamily="49" charset="0"/>
              </a:rPr>
              <a:t> = </a:t>
            </a:r>
            <a:r>
              <a:rPr lang="nb-NO" sz="1600" b="0" dirty="0" err="1">
                <a:solidFill>
                  <a:srgbClr val="267F99"/>
                </a:solidFill>
                <a:effectLst/>
                <a:latin typeface="Consolas" panose="020B0609020204030204" pitchFamily="49" charset="0"/>
              </a:rPr>
              <a:t>np</a:t>
            </a:r>
            <a:r>
              <a:rPr lang="nb-NO" sz="1600" b="0" dirty="0" err="1">
                <a:solidFill>
                  <a:srgbClr val="000000"/>
                </a:solidFill>
                <a:effectLst/>
                <a:latin typeface="Consolas" panose="020B0609020204030204" pitchFamily="49" charset="0"/>
              </a:rPr>
              <a:t>.</a:t>
            </a:r>
            <a:r>
              <a:rPr lang="nb-NO" sz="1600" b="0" dirty="0" err="1">
                <a:solidFill>
                  <a:srgbClr val="267F99"/>
                </a:solidFill>
                <a:effectLst/>
                <a:latin typeface="Consolas" panose="020B0609020204030204" pitchFamily="49" charset="0"/>
              </a:rPr>
              <a:t>random</a:t>
            </a:r>
            <a:r>
              <a:rPr lang="nb-NO" sz="1600" b="0" dirty="0" err="1">
                <a:solidFill>
                  <a:srgbClr val="000000"/>
                </a:solidFill>
                <a:effectLst/>
                <a:latin typeface="Consolas" panose="020B0609020204030204" pitchFamily="49" charset="0"/>
              </a:rPr>
              <a:t>.</a:t>
            </a:r>
            <a:r>
              <a:rPr lang="nb-NO" sz="1600" b="0" dirty="0" err="1">
                <a:solidFill>
                  <a:srgbClr val="795E26"/>
                </a:solidFill>
                <a:effectLst/>
                <a:latin typeface="Consolas" panose="020B0609020204030204" pitchFamily="49" charset="0"/>
              </a:rPr>
              <a:t>default_rng</a:t>
            </a:r>
            <a:r>
              <a:rPr lang="nb-NO" sz="1600" b="0" dirty="0">
                <a:solidFill>
                  <a:srgbClr val="000000"/>
                </a:solidFill>
                <a:effectLst/>
                <a:latin typeface="Consolas" panose="020B0609020204030204" pitchFamily="49" charset="0"/>
              </a:rPr>
              <a:t>(</a:t>
            </a:r>
            <a:r>
              <a:rPr lang="nb-NO" sz="1600" b="0" dirty="0">
                <a:solidFill>
                  <a:srgbClr val="001080"/>
                </a:solidFill>
                <a:effectLst/>
                <a:latin typeface="Consolas" panose="020B0609020204030204" pitchFamily="49" charset="0"/>
              </a:rPr>
              <a:t>seed</a:t>
            </a:r>
            <a:r>
              <a:rPr lang="nb-NO" sz="1600" b="0" dirty="0">
                <a:solidFill>
                  <a:srgbClr val="000000"/>
                </a:solidFill>
                <a:effectLst/>
                <a:latin typeface="Consolas" panose="020B0609020204030204" pitchFamily="49" charset="0"/>
              </a:rPr>
              <a:t> = </a:t>
            </a:r>
            <a:r>
              <a:rPr lang="nb-NO" sz="1600" b="0" dirty="0">
                <a:solidFill>
                  <a:srgbClr val="098658"/>
                </a:solidFill>
                <a:effectLst/>
                <a:latin typeface="Consolas" panose="020B0609020204030204" pitchFamily="49" charset="0"/>
              </a:rPr>
              <a:t>313</a:t>
            </a:r>
            <a:r>
              <a:rPr lang="nb-NO" sz="1600" b="0" dirty="0">
                <a:solidFill>
                  <a:srgbClr val="000000"/>
                </a:solidFill>
                <a:effectLst/>
                <a:latin typeface="Consolas" panose="020B0609020204030204" pitchFamily="49" charset="0"/>
              </a:rPr>
              <a:t>)</a:t>
            </a:r>
          </a:p>
          <a:p>
            <a:r>
              <a:rPr lang="nb-NO" sz="1600" b="0" dirty="0">
                <a:solidFill>
                  <a:srgbClr val="001080"/>
                </a:solidFill>
                <a:effectLst/>
                <a:latin typeface="Consolas" panose="020B0609020204030204" pitchFamily="49" charset="0"/>
              </a:rPr>
              <a:t>x</a:t>
            </a:r>
            <a:r>
              <a:rPr lang="nb-NO" sz="1600" b="0" dirty="0">
                <a:solidFill>
                  <a:srgbClr val="000000"/>
                </a:solidFill>
                <a:effectLst/>
                <a:latin typeface="Consolas" panose="020B0609020204030204" pitchFamily="49" charset="0"/>
              </a:rPr>
              <a:t> = </a:t>
            </a:r>
            <a:r>
              <a:rPr lang="nb-NO" sz="1600" b="0" dirty="0" err="1">
                <a:solidFill>
                  <a:srgbClr val="267F99"/>
                </a:solidFill>
                <a:effectLst/>
                <a:latin typeface="Consolas" panose="020B0609020204030204" pitchFamily="49" charset="0"/>
              </a:rPr>
              <a:t>np</a:t>
            </a:r>
            <a:r>
              <a:rPr lang="nb-NO" sz="1600" b="0" dirty="0" err="1">
                <a:solidFill>
                  <a:srgbClr val="000000"/>
                </a:solidFill>
                <a:effectLst/>
                <a:latin typeface="Consolas" panose="020B0609020204030204" pitchFamily="49" charset="0"/>
              </a:rPr>
              <a:t>.</a:t>
            </a:r>
            <a:r>
              <a:rPr lang="nb-NO" sz="1600" b="0" dirty="0" err="1">
                <a:solidFill>
                  <a:srgbClr val="795E26"/>
                </a:solidFill>
                <a:effectLst/>
                <a:latin typeface="Consolas" panose="020B0609020204030204" pitchFamily="49" charset="0"/>
              </a:rPr>
              <a:t>linspace</a:t>
            </a:r>
            <a:r>
              <a:rPr lang="nb-NO" sz="1600" b="0" dirty="0">
                <a:solidFill>
                  <a:srgbClr val="000000"/>
                </a:solidFill>
                <a:effectLst/>
                <a:latin typeface="Consolas" panose="020B0609020204030204" pitchFamily="49" charset="0"/>
              </a:rPr>
              <a:t>(</a:t>
            </a:r>
            <a:r>
              <a:rPr lang="nb-NO" sz="1600" b="0" dirty="0">
                <a:solidFill>
                  <a:srgbClr val="098658"/>
                </a:solidFill>
                <a:effectLst/>
                <a:latin typeface="Consolas" panose="020B0609020204030204" pitchFamily="49" charset="0"/>
              </a:rPr>
              <a:t>0</a:t>
            </a:r>
            <a:r>
              <a:rPr lang="nb-NO" sz="1600" b="0" dirty="0">
                <a:solidFill>
                  <a:srgbClr val="000000"/>
                </a:solidFill>
                <a:effectLst/>
                <a:latin typeface="Consolas" panose="020B0609020204030204" pitchFamily="49" charset="0"/>
              </a:rPr>
              <a:t>, </a:t>
            </a:r>
            <a:r>
              <a:rPr lang="nb-NO" sz="1600" b="0" dirty="0">
                <a:solidFill>
                  <a:srgbClr val="098658"/>
                </a:solidFill>
                <a:effectLst/>
                <a:latin typeface="Consolas" panose="020B0609020204030204" pitchFamily="49" charset="0"/>
              </a:rPr>
              <a:t>1</a:t>
            </a:r>
            <a:r>
              <a:rPr lang="nb-NO" sz="1600" b="0" dirty="0">
                <a:solidFill>
                  <a:srgbClr val="000000"/>
                </a:solidFill>
                <a:effectLst/>
                <a:latin typeface="Consolas" panose="020B0609020204030204" pitchFamily="49" charset="0"/>
              </a:rPr>
              <a:t>, </a:t>
            </a:r>
            <a:r>
              <a:rPr lang="nb-NO" sz="1600" b="0" dirty="0" err="1">
                <a:solidFill>
                  <a:srgbClr val="001080"/>
                </a:solidFill>
                <a:effectLst/>
                <a:latin typeface="Consolas" panose="020B0609020204030204" pitchFamily="49" charset="0"/>
              </a:rPr>
              <a:t>num</a:t>
            </a:r>
            <a:r>
              <a:rPr lang="nb-NO" sz="1600" b="0" dirty="0">
                <a:solidFill>
                  <a:srgbClr val="000000"/>
                </a:solidFill>
                <a:effectLst/>
                <a:latin typeface="Consolas" panose="020B0609020204030204" pitchFamily="49" charset="0"/>
              </a:rPr>
              <a:t> = </a:t>
            </a:r>
            <a:r>
              <a:rPr lang="nb-NO" sz="1600" b="0" dirty="0">
                <a:solidFill>
                  <a:srgbClr val="098658"/>
                </a:solidFill>
                <a:effectLst/>
                <a:latin typeface="Consolas" panose="020B0609020204030204" pitchFamily="49" charset="0"/>
              </a:rPr>
              <a:t>100</a:t>
            </a:r>
            <a:r>
              <a:rPr lang="nb-NO" sz="1600" b="0" dirty="0">
                <a:solidFill>
                  <a:srgbClr val="000000"/>
                </a:solidFill>
                <a:effectLst/>
                <a:latin typeface="Consolas" panose="020B0609020204030204" pitchFamily="49" charset="0"/>
              </a:rPr>
              <a:t>)</a:t>
            </a:r>
          </a:p>
          <a:p>
            <a:r>
              <a:rPr lang="nb-NO" sz="1600" b="0" dirty="0">
                <a:solidFill>
                  <a:srgbClr val="001080"/>
                </a:solidFill>
                <a:effectLst/>
                <a:latin typeface="Consolas" panose="020B0609020204030204" pitchFamily="49" charset="0"/>
              </a:rPr>
              <a:t>y</a:t>
            </a:r>
            <a:r>
              <a:rPr lang="nb-NO" sz="1600" b="0" dirty="0">
                <a:solidFill>
                  <a:srgbClr val="000000"/>
                </a:solidFill>
                <a:effectLst/>
                <a:latin typeface="Consolas" panose="020B0609020204030204" pitchFamily="49" charset="0"/>
              </a:rPr>
              <a:t> = </a:t>
            </a:r>
            <a:r>
              <a:rPr lang="nb-NO" sz="1600" b="0" dirty="0" err="1">
                <a:solidFill>
                  <a:srgbClr val="267F99"/>
                </a:solidFill>
                <a:effectLst/>
                <a:latin typeface="Consolas" panose="020B0609020204030204" pitchFamily="49" charset="0"/>
              </a:rPr>
              <a:t>np</a:t>
            </a:r>
            <a:r>
              <a:rPr lang="nb-NO" sz="1600" b="0" dirty="0" err="1">
                <a:solidFill>
                  <a:srgbClr val="000000"/>
                </a:solidFill>
                <a:effectLst/>
                <a:latin typeface="Consolas" panose="020B0609020204030204" pitchFamily="49" charset="0"/>
              </a:rPr>
              <a:t>.exp</a:t>
            </a:r>
            <a:r>
              <a:rPr lang="nb-NO" sz="1600" b="0" dirty="0">
                <a:solidFill>
                  <a:srgbClr val="000000"/>
                </a:solidFill>
                <a:effectLst/>
                <a:latin typeface="Consolas" panose="020B0609020204030204" pitchFamily="49" charset="0"/>
              </a:rPr>
              <a:t>(</a:t>
            </a:r>
            <a:r>
              <a:rPr lang="nb-NO" sz="1600" b="0" dirty="0">
                <a:solidFill>
                  <a:srgbClr val="098658"/>
                </a:solidFill>
                <a:effectLst/>
                <a:latin typeface="Consolas" panose="020B0609020204030204" pitchFamily="49" charset="0"/>
              </a:rPr>
              <a:t>3</a:t>
            </a:r>
            <a:r>
              <a:rPr lang="nb-NO" sz="1600" b="0" dirty="0">
                <a:solidFill>
                  <a:srgbClr val="000000"/>
                </a:solidFill>
                <a:effectLst/>
                <a:latin typeface="Consolas" panose="020B0609020204030204" pitchFamily="49" charset="0"/>
              </a:rPr>
              <a:t> * </a:t>
            </a:r>
            <a:r>
              <a:rPr lang="nb-NO" sz="1600" b="0" dirty="0">
                <a:solidFill>
                  <a:srgbClr val="001080"/>
                </a:solidFill>
                <a:effectLst/>
                <a:latin typeface="Consolas" panose="020B0609020204030204" pitchFamily="49" charset="0"/>
              </a:rPr>
              <a:t>x</a:t>
            </a:r>
            <a:r>
              <a:rPr lang="nb-NO" sz="1600" b="0" dirty="0">
                <a:solidFill>
                  <a:srgbClr val="000000"/>
                </a:solidFill>
                <a:effectLst/>
                <a:latin typeface="Consolas" panose="020B0609020204030204" pitchFamily="49" charset="0"/>
              </a:rPr>
              <a:t> ** </a:t>
            </a:r>
            <a:r>
              <a:rPr lang="nb-NO" sz="1600" b="0" dirty="0">
                <a:solidFill>
                  <a:srgbClr val="098658"/>
                </a:solidFill>
                <a:effectLst/>
                <a:latin typeface="Consolas" panose="020B0609020204030204" pitchFamily="49" charset="0"/>
              </a:rPr>
              <a:t>2</a:t>
            </a:r>
            <a:r>
              <a:rPr lang="nb-NO" sz="1600" b="0" dirty="0">
                <a:solidFill>
                  <a:srgbClr val="000000"/>
                </a:solidFill>
                <a:effectLst/>
                <a:latin typeface="Consolas" panose="020B0609020204030204" pitchFamily="49" charset="0"/>
              </a:rPr>
              <a:t>) + </a:t>
            </a:r>
            <a:r>
              <a:rPr lang="nb-NO" sz="1600" b="0" dirty="0" err="1">
                <a:solidFill>
                  <a:srgbClr val="001080"/>
                </a:solidFill>
                <a:effectLst/>
                <a:latin typeface="Consolas" panose="020B0609020204030204" pitchFamily="49" charset="0"/>
              </a:rPr>
              <a:t>rng</a:t>
            </a:r>
            <a:r>
              <a:rPr lang="nb-NO" sz="1600" b="0" dirty="0" err="1">
                <a:solidFill>
                  <a:srgbClr val="000000"/>
                </a:solidFill>
                <a:effectLst/>
                <a:latin typeface="Consolas" panose="020B0609020204030204" pitchFamily="49" charset="0"/>
              </a:rPr>
              <a:t>.uniform</a:t>
            </a:r>
            <a:r>
              <a:rPr lang="nb-NO" sz="1600" b="0" dirty="0">
                <a:solidFill>
                  <a:srgbClr val="000000"/>
                </a:solidFill>
                <a:effectLst/>
                <a:latin typeface="Consolas" panose="020B0609020204030204" pitchFamily="49" charset="0"/>
              </a:rPr>
              <a:t>(-</a:t>
            </a:r>
            <a:r>
              <a:rPr lang="nb-NO" sz="1600" b="0" dirty="0">
                <a:solidFill>
                  <a:srgbClr val="098658"/>
                </a:solidFill>
                <a:effectLst/>
                <a:latin typeface="Consolas" panose="020B0609020204030204" pitchFamily="49" charset="0"/>
              </a:rPr>
              <a:t>1</a:t>
            </a:r>
            <a:r>
              <a:rPr lang="nb-NO" sz="1600" b="0" dirty="0">
                <a:solidFill>
                  <a:srgbClr val="000000"/>
                </a:solidFill>
                <a:effectLst/>
                <a:latin typeface="Consolas" panose="020B0609020204030204" pitchFamily="49" charset="0"/>
              </a:rPr>
              <a:t>, </a:t>
            </a:r>
            <a:r>
              <a:rPr lang="nb-NO" sz="1600" b="0" dirty="0">
                <a:solidFill>
                  <a:srgbClr val="098658"/>
                </a:solidFill>
                <a:effectLst/>
                <a:latin typeface="Consolas" panose="020B0609020204030204" pitchFamily="49" charset="0"/>
              </a:rPr>
              <a:t>1</a:t>
            </a:r>
            <a:r>
              <a:rPr lang="nb-NO" sz="1600" b="0" dirty="0">
                <a:solidFill>
                  <a:srgbClr val="000000"/>
                </a:solidFill>
                <a:effectLst/>
                <a:latin typeface="Consolas" panose="020B0609020204030204" pitchFamily="49" charset="0"/>
              </a:rPr>
              <a:t>, </a:t>
            </a:r>
            <a:r>
              <a:rPr lang="nb-NO" sz="1600" b="0" dirty="0">
                <a:solidFill>
                  <a:srgbClr val="098658"/>
                </a:solidFill>
                <a:effectLst/>
                <a:latin typeface="Consolas" panose="020B0609020204030204" pitchFamily="49" charset="0"/>
              </a:rPr>
              <a:t>100</a:t>
            </a:r>
            <a:r>
              <a:rPr lang="nb-NO" sz="1600" b="0" dirty="0">
                <a:solidFill>
                  <a:srgbClr val="000000"/>
                </a:solidFill>
                <a:effectLst/>
                <a:latin typeface="Consolas" panose="020B0609020204030204" pitchFamily="49" charset="0"/>
              </a:rPr>
              <a:t>)</a:t>
            </a:r>
          </a:p>
          <a:p>
            <a:br>
              <a:rPr lang="nb-NO" sz="1600" b="0" dirty="0">
                <a:solidFill>
                  <a:srgbClr val="000000"/>
                </a:solidFill>
                <a:effectLst/>
                <a:latin typeface="Consolas" panose="020B0609020204030204" pitchFamily="49" charset="0"/>
              </a:rPr>
            </a:br>
            <a:r>
              <a:rPr lang="nb-NO" sz="1600" b="0" dirty="0" err="1">
                <a:solidFill>
                  <a:srgbClr val="001080"/>
                </a:solidFill>
                <a:effectLst/>
                <a:latin typeface="Consolas" panose="020B0609020204030204" pitchFamily="49" charset="0"/>
              </a:rPr>
              <a:t>res_ls</a:t>
            </a:r>
            <a:r>
              <a:rPr lang="nb-NO" sz="1600" b="0" dirty="0">
                <a:solidFill>
                  <a:srgbClr val="000000"/>
                </a:solidFill>
                <a:effectLst/>
                <a:latin typeface="Consolas" panose="020B0609020204030204" pitchFamily="49" charset="0"/>
              </a:rPr>
              <a:t> = </a:t>
            </a:r>
            <a:r>
              <a:rPr lang="nb-NO" sz="1600" b="0" dirty="0" err="1">
                <a:solidFill>
                  <a:srgbClr val="267F99"/>
                </a:solidFill>
                <a:effectLst/>
                <a:latin typeface="Consolas" panose="020B0609020204030204" pitchFamily="49" charset="0"/>
              </a:rPr>
              <a:t>smf</a:t>
            </a:r>
            <a:r>
              <a:rPr lang="nb-NO" sz="1600" b="0" dirty="0" err="1">
                <a:solidFill>
                  <a:srgbClr val="000000"/>
                </a:solidFill>
                <a:effectLst/>
                <a:latin typeface="Consolas" panose="020B0609020204030204" pitchFamily="49" charset="0"/>
              </a:rPr>
              <a:t>.</a:t>
            </a:r>
            <a:r>
              <a:rPr lang="nb-NO" sz="1600" b="0" dirty="0" err="1">
                <a:solidFill>
                  <a:srgbClr val="001080"/>
                </a:solidFill>
                <a:effectLst/>
                <a:latin typeface="Consolas" panose="020B0609020204030204" pitchFamily="49" charset="0"/>
              </a:rPr>
              <a:t>ols</a:t>
            </a:r>
            <a:r>
              <a:rPr lang="nb-NO" sz="1600" b="0" dirty="0">
                <a:solidFill>
                  <a:srgbClr val="000000"/>
                </a:solidFill>
                <a:effectLst/>
                <a:latin typeface="Consolas" panose="020B0609020204030204" pitchFamily="49" charset="0"/>
              </a:rPr>
              <a:t>(</a:t>
            </a:r>
            <a:r>
              <a:rPr lang="nb-NO" sz="1600" b="0" dirty="0">
                <a:solidFill>
                  <a:srgbClr val="A31515"/>
                </a:solidFill>
                <a:effectLst/>
                <a:latin typeface="Consolas" panose="020B0609020204030204" pitchFamily="49" charset="0"/>
              </a:rPr>
              <a:t>"y ~ x"</a:t>
            </a:r>
            <a:r>
              <a:rPr lang="nb-NO" sz="1600" b="0" dirty="0">
                <a:solidFill>
                  <a:srgbClr val="000000"/>
                </a:solidFill>
                <a:effectLst/>
                <a:latin typeface="Consolas" panose="020B0609020204030204" pitchFamily="49" charset="0"/>
              </a:rPr>
              <a:t>, </a:t>
            </a:r>
            <a:r>
              <a:rPr lang="nb-NO" sz="1600" b="0" dirty="0">
                <a:solidFill>
                  <a:srgbClr val="001080"/>
                </a:solidFill>
                <a:effectLst/>
                <a:latin typeface="Consolas" panose="020B0609020204030204" pitchFamily="49" charset="0"/>
              </a:rPr>
              <a:t>data</a:t>
            </a:r>
            <a:r>
              <a:rPr lang="nb-NO" sz="1600" b="0" dirty="0">
                <a:solidFill>
                  <a:srgbClr val="000000"/>
                </a:solidFill>
                <a:effectLst/>
                <a:latin typeface="Consolas" panose="020B0609020204030204" pitchFamily="49" charset="0"/>
              </a:rPr>
              <a:t> = </a:t>
            </a:r>
            <a:r>
              <a:rPr lang="nb-NO" sz="1600" b="0" dirty="0" err="1">
                <a:solidFill>
                  <a:srgbClr val="267F99"/>
                </a:solidFill>
                <a:effectLst/>
                <a:latin typeface="Consolas" panose="020B0609020204030204" pitchFamily="49" charset="0"/>
              </a:rPr>
              <a:t>pd</a:t>
            </a:r>
            <a:r>
              <a:rPr lang="nb-NO" sz="1600" b="0" dirty="0" err="1">
                <a:solidFill>
                  <a:srgbClr val="000000"/>
                </a:solidFill>
                <a:effectLst/>
                <a:latin typeface="Consolas" panose="020B0609020204030204" pitchFamily="49" charset="0"/>
              </a:rPr>
              <a:t>.</a:t>
            </a:r>
            <a:r>
              <a:rPr lang="nb-NO" sz="1600" b="0" dirty="0" err="1">
                <a:solidFill>
                  <a:srgbClr val="267F99"/>
                </a:solidFill>
                <a:effectLst/>
                <a:latin typeface="Consolas" panose="020B0609020204030204" pitchFamily="49" charset="0"/>
              </a:rPr>
              <a:t>DataFrame</a:t>
            </a:r>
            <a:r>
              <a:rPr lang="nb-NO" sz="1600" b="0" dirty="0">
                <a:solidFill>
                  <a:srgbClr val="000000"/>
                </a:solidFill>
                <a:effectLst/>
                <a:latin typeface="Consolas" panose="020B0609020204030204" pitchFamily="49" charset="0"/>
              </a:rPr>
              <a:t>([</a:t>
            </a:r>
            <a:r>
              <a:rPr lang="nb-NO" sz="1600" b="0" dirty="0">
                <a:solidFill>
                  <a:srgbClr val="001080"/>
                </a:solidFill>
                <a:effectLst/>
                <a:latin typeface="Consolas" panose="020B0609020204030204" pitchFamily="49" charset="0"/>
              </a:rPr>
              <a:t>y</a:t>
            </a:r>
            <a:r>
              <a:rPr lang="nb-NO" sz="1600" b="0" dirty="0">
                <a:solidFill>
                  <a:srgbClr val="000000"/>
                </a:solidFill>
                <a:effectLst/>
                <a:latin typeface="Consolas" panose="020B0609020204030204" pitchFamily="49" charset="0"/>
              </a:rPr>
              <a:t>, </a:t>
            </a:r>
            <a:r>
              <a:rPr lang="nb-NO" sz="1600" b="0" dirty="0">
                <a:solidFill>
                  <a:srgbClr val="001080"/>
                </a:solidFill>
                <a:effectLst/>
                <a:latin typeface="Consolas" panose="020B0609020204030204" pitchFamily="49" charset="0"/>
              </a:rPr>
              <a:t>x</a:t>
            </a:r>
            <a:r>
              <a:rPr lang="nb-NO" sz="1600" b="0" dirty="0">
                <a:solidFill>
                  <a:srgbClr val="000000"/>
                </a:solidFill>
                <a:effectLst/>
                <a:latin typeface="Consolas" panose="020B0609020204030204" pitchFamily="49" charset="0"/>
              </a:rPr>
              <a:t>]).</a:t>
            </a:r>
            <a:r>
              <a:rPr lang="nb-NO" sz="1600" b="0" dirty="0">
                <a:solidFill>
                  <a:srgbClr val="001080"/>
                </a:solidFill>
                <a:effectLst/>
                <a:latin typeface="Consolas" panose="020B0609020204030204" pitchFamily="49" charset="0"/>
              </a:rPr>
              <a:t>T</a:t>
            </a:r>
            <a:r>
              <a:rPr lang="nb-NO" sz="1600" b="0" dirty="0">
                <a:solidFill>
                  <a:srgbClr val="000000"/>
                </a:solidFill>
                <a:effectLst/>
                <a:latin typeface="Consolas" panose="020B0609020204030204" pitchFamily="49" charset="0"/>
              </a:rPr>
              <a:t>).</a:t>
            </a:r>
            <a:r>
              <a:rPr lang="nb-NO" sz="1600" b="0" dirty="0" err="1">
                <a:solidFill>
                  <a:srgbClr val="795E26"/>
                </a:solidFill>
                <a:effectLst/>
                <a:latin typeface="Consolas" panose="020B0609020204030204" pitchFamily="49" charset="0"/>
              </a:rPr>
              <a:t>fit</a:t>
            </a:r>
            <a:r>
              <a:rPr lang="nb-NO" sz="1600" b="0" dirty="0">
                <a:solidFill>
                  <a:srgbClr val="000000"/>
                </a:solidFill>
                <a:effectLst/>
                <a:latin typeface="Consolas" panose="020B0609020204030204" pitchFamily="49" charset="0"/>
              </a:rPr>
              <a:t>()</a:t>
            </a:r>
          </a:p>
          <a:p>
            <a:r>
              <a:rPr lang="nb-NO" sz="1600" b="0" dirty="0" err="1">
                <a:solidFill>
                  <a:srgbClr val="001080"/>
                </a:solidFill>
                <a:effectLst/>
                <a:latin typeface="Consolas" panose="020B0609020204030204" pitchFamily="49" charset="0"/>
              </a:rPr>
              <a:t>lower</a:t>
            </a:r>
            <a:r>
              <a:rPr lang="nb-NO" sz="1600" b="0" dirty="0">
                <a:solidFill>
                  <a:srgbClr val="000000"/>
                </a:solidFill>
                <a:effectLst/>
                <a:latin typeface="Consolas" panose="020B0609020204030204" pitchFamily="49" charset="0"/>
              </a:rPr>
              <a:t> = </a:t>
            </a:r>
            <a:r>
              <a:rPr lang="nb-NO" sz="1600" b="0" dirty="0" err="1">
                <a:solidFill>
                  <a:srgbClr val="267F99"/>
                </a:solidFill>
                <a:effectLst/>
                <a:latin typeface="Consolas" panose="020B0609020204030204" pitchFamily="49" charset="0"/>
              </a:rPr>
              <a:t>np</a:t>
            </a:r>
            <a:r>
              <a:rPr lang="nb-NO" sz="1600" b="0" dirty="0" err="1">
                <a:solidFill>
                  <a:srgbClr val="000000"/>
                </a:solidFill>
                <a:effectLst/>
                <a:latin typeface="Consolas" panose="020B0609020204030204" pitchFamily="49" charset="0"/>
              </a:rPr>
              <a:t>.</a:t>
            </a:r>
            <a:r>
              <a:rPr lang="nb-NO" sz="1600" b="0" dirty="0" err="1">
                <a:solidFill>
                  <a:srgbClr val="795E26"/>
                </a:solidFill>
                <a:effectLst/>
                <a:latin typeface="Consolas" panose="020B0609020204030204" pitchFamily="49" charset="0"/>
              </a:rPr>
              <a:t>sum</a:t>
            </a:r>
            <a:r>
              <a:rPr lang="nb-NO" sz="1600" b="0" dirty="0">
                <a:solidFill>
                  <a:srgbClr val="000000"/>
                </a:solidFill>
                <a:effectLst/>
                <a:latin typeface="Consolas" panose="020B0609020204030204" pitchFamily="49" charset="0"/>
              </a:rPr>
              <a:t>((</a:t>
            </a:r>
            <a:r>
              <a:rPr lang="nb-NO" sz="1600" b="0" dirty="0">
                <a:solidFill>
                  <a:srgbClr val="001080"/>
                </a:solidFill>
                <a:effectLst/>
                <a:latin typeface="Consolas" panose="020B0609020204030204" pitchFamily="49" charset="0"/>
              </a:rPr>
              <a:t>y</a:t>
            </a:r>
            <a:r>
              <a:rPr lang="nb-NO" sz="1600" b="0" dirty="0">
                <a:solidFill>
                  <a:srgbClr val="000000"/>
                </a:solidFill>
                <a:effectLst/>
                <a:latin typeface="Consolas" panose="020B0609020204030204" pitchFamily="49" charset="0"/>
              </a:rPr>
              <a:t> - </a:t>
            </a:r>
            <a:r>
              <a:rPr lang="nb-NO" sz="1600" b="0" dirty="0" err="1">
                <a:solidFill>
                  <a:srgbClr val="267F99"/>
                </a:solidFill>
                <a:effectLst/>
                <a:latin typeface="Consolas" panose="020B0609020204030204" pitchFamily="49" charset="0"/>
              </a:rPr>
              <a:t>np</a:t>
            </a:r>
            <a:r>
              <a:rPr lang="nb-NO" sz="1600" b="0" dirty="0" err="1">
                <a:solidFill>
                  <a:srgbClr val="000000"/>
                </a:solidFill>
                <a:effectLst/>
                <a:latin typeface="Consolas" panose="020B0609020204030204" pitchFamily="49" charset="0"/>
              </a:rPr>
              <a:t>.</a:t>
            </a:r>
            <a:r>
              <a:rPr lang="nb-NO" sz="1600" b="0" dirty="0" err="1">
                <a:solidFill>
                  <a:srgbClr val="795E26"/>
                </a:solidFill>
                <a:effectLst/>
                <a:latin typeface="Consolas" panose="020B0609020204030204" pitchFamily="49" charset="0"/>
              </a:rPr>
              <a:t>mean</a:t>
            </a:r>
            <a:r>
              <a:rPr lang="nb-NO" sz="1600" b="0" dirty="0">
                <a:solidFill>
                  <a:srgbClr val="000000"/>
                </a:solidFill>
                <a:effectLst/>
                <a:latin typeface="Consolas" panose="020B0609020204030204" pitchFamily="49" charset="0"/>
              </a:rPr>
              <a:t>(</a:t>
            </a:r>
            <a:r>
              <a:rPr lang="nb-NO" sz="1600" b="0" dirty="0">
                <a:solidFill>
                  <a:srgbClr val="001080"/>
                </a:solidFill>
                <a:effectLst/>
                <a:latin typeface="Consolas" panose="020B0609020204030204" pitchFamily="49" charset="0"/>
              </a:rPr>
              <a:t>y</a:t>
            </a:r>
            <a:r>
              <a:rPr lang="nb-NO" sz="1600" b="0" dirty="0">
                <a:solidFill>
                  <a:srgbClr val="000000"/>
                </a:solidFill>
                <a:effectLst/>
                <a:latin typeface="Consolas" panose="020B0609020204030204" pitchFamily="49" charset="0"/>
              </a:rPr>
              <a:t>)) ** </a:t>
            </a:r>
            <a:r>
              <a:rPr lang="nb-NO" sz="1600" b="0" dirty="0">
                <a:solidFill>
                  <a:srgbClr val="098658"/>
                </a:solidFill>
                <a:effectLst/>
                <a:latin typeface="Consolas" panose="020B0609020204030204" pitchFamily="49" charset="0"/>
              </a:rPr>
              <a:t>2</a:t>
            </a:r>
            <a:r>
              <a:rPr lang="nb-NO" sz="1600" b="0" dirty="0">
                <a:solidFill>
                  <a:srgbClr val="000000"/>
                </a:solidFill>
                <a:effectLst/>
                <a:latin typeface="Consolas" panose="020B0609020204030204" pitchFamily="49" charset="0"/>
              </a:rPr>
              <a:t>) </a:t>
            </a:r>
          </a:p>
          <a:p>
            <a:r>
              <a:rPr lang="nb-NO" sz="1600" b="0" dirty="0" err="1">
                <a:solidFill>
                  <a:srgbClr val="001080"/>
                </a:solidFill>
                <a:effectLst/>
                <a:latin typeface="Consolas" panose="020B0609020204030204" pitchFamily="49" charset="0"/>
              </a:rPr>
              <a:t>upper</a:t>
            </a:r>
            <a:r>
              <a:rPr lang="nb-NO" sz="1600" b="0" dirty="0">
                <a:solidFill>
                  <a:srgbClr val="000000"/>
                </a:solidFill>
                <a:effectLst/>
                <a:latin typeface="Consolas" panose="020B0609020204030204" pitchFamily="49" charset="0"/>
              </a:rPr>
              <a:t> = </a:t>
            </a:r>
            <a:r>
              <a:rPr lang="nb-NO" sz="1600" b="0" dirty="0" err="1">
                <a:solidFill>
                  <a:srgbClr val="267F99"/>
                </a:solidFill>
                <a:effectLst/>
                <a:latin typeface="Consolas" panose="020B0609020204030204" pitchFamily="49" charset="0"/>
              </a:rPr>
              <a:t>np</a:t>
            </a:r>
            <a:r>
              <a:rPr lang="nb-NO" sz="1600" b="0" dirty="0" err="1">
                <a:solidFill>
                  <a:srgbClr val="000000"/>
                </a:solidFill>
                <a:effectLst/>
                <a:latin typeface="Consolas" panose="020B0609020204030204" pitchFamily="49" charset="0"/>
              </a:rPr>
              <a:t>.</a:t>
            </a:r>
            <a:r>
              <a:rPr lang="nb-NO" sz="1600" b="0" dirty="0" err="1">
                <a:solidFill>
                  <a:srgbClr val="795E26"/>
                </a:solidFill>
                <a:effectLst/>
                <a:latin typeface="Consolas" panose="020B0609020204030204" pitchFamily="49" charset="0"/>
              </a:rPr>
              <a:t>sum</a:t>
            </a:r>
            <a:r>
              <a:rPr lang="nb-NO" sz="1600" b="0" dirty="0">
                <a:solidFill>
                  <a:srgbClr val="000000"/>
                </a:solidFill>
                <a:effectLst/>
                <a:latin typeface="Consolas" panose="020B0609020204030204" pitchFamily="49" charset="0"/>
              </a:rPr>
              <a:t>((</a:t>
            </a:r>
            <a:r>
              <a:rPr lang="nb-NO" sz="1600" b="0" dirty="0">
                <a:solidFill>
                  <a:srgbClr val="001080"/>
                </a:solidFill>
                <a:effectLst/>
                <a:latin typeface="Consolas" panose="020B0609020204030204" pitchFamily="49" charset="0"/>
              </a:rPr>
              <a:t>y</a:t>
            </a:r>
            <a:r>
              <a:rPr lang="nb-NO" sz="1600" b="0" dirty="0">
                <a:solidFill>
                  <a:srgbClr val="000000"/>
                </a:solidFill>
                <a:effectLst/>
                <a:latin typeface="Consolas" panose="020B0609020204030204" pitchFamily="49" charset="0"/>
              </a:rPr>
              <a:t> - (</a:t>
            </a:r>
            <a:r>
              <a:rPr lang="nb-NO" sz="1600" b="0" dirty="0" err="1">
                <a:solidFill>
                  <a:srgbClr val="001080"/>
                </a:solidFill>
                <a:effectLst/>
                <a:latin typeface="Consolas" panose="020B0609020204030204" pitchFamily="49" charset="0"/>
              </a:rPr>
              <a:t>res_ls</a:t>
            </a:r>
            <a:r>
              <a:rPr lang="nb-NO" sz="1600" b="0" dirty="0" err="1">
                <a:solidFill>
                  <a:srgbClr val="000000"/>
                </a:solidFill>
                <a:effectLst/>
                <a:latin typeface="Consolas" panose="020B0609020204030204" pitchFamily="49" charset="0"/>
              </a:rPr>
              <a:t>.params</a:t>
            </a:r>
            <a:r>
              <a:rPr lang="nb-NO" sz="1600" b="0" dirty="0">
                <a:solidFill>
                  <a:srgbClr val="000000"/>
                </a:solidFill>
                <a:effectLst/>
                <a:latin typeface="Consolas" panose="020B0609020204030204" pitchFamily="49" charset="0"/>
              </a:rPr>
              <a:t>[</a:t>
            </a:r>
            <a:r>
              <a:rPr lang="nb-NO" sz="1600" b="0" dirty="0">
                <a:solidFill>
                  <a:srgbClr val="098658"/>
                </a:solidFill>
                <a:effectLst/>
                <a:latin typeface="Consolas" panose="020B0609020204030204" pitchFamily="49" charset="0"/>
              </a:rPr>
              <a:t>0</a:t>
            </a:r>
            <a:r>
              <a:rPr lang="nb-NO" sz="1600" b="0" dirty="0">
                <a:solidFill>
                  <a:srgbClr val="000000"/>
                </a:solidFill>
                <a:effectLst/>
                <a:latin typeface="Consolas" panose="020B0609020204030204" pitchFamily="49" charset="0"/>
              </a:rPr>
              <a:t>] + </a:t>
            </a:r>
            <a:r>
              <a:rPr lang="nb-NO" sz="1600" b="0" dirty="0">
                <a:solidFill>
                  <a:srgbClr val="001080"/>
                </a:solidFill>
                <a:effectLst/>
                <a:latin typeface="Consolas" panose="020B0609020204030204" pitchFamily="49" charset="0"/>
              </a:rPr>
              <a:t>x</a:t>
            </a:r>
            <a:r>
              <a:rPr lang="nb-NO" sz="1600" b="0" dirty="0">
                <a:solidFill>
                  <a:srgbClr val="000000"/>
                </a:solidFill>
                <a:effectLst/>
                <a:latin typeface="Consolas" panose="020B0609020204030204" pitchFamily="49" charset="0"/>
              </a:rPr>
              <a:t> * </a:t>
            </a:r>
            <a:r>
              <a:rPr lang="nb-NO" sz="1600" b="0" dirty="0" err="1">
                <a:solidFill>
                  <a:srgbClr val="001080"/>
                </a:solidFill>
                <a:effectLst/>
                <a:latin typeface="Consolas" panose="020B0609020204030204" pitchFamily="49" charset="0"/>
              </a:rPr>
              <a:t>res_ls</a:t>
            </a:r>
            <a:r>
              <a:rPr lang="nb-NO" sz="1600" b="0" dirty="0" err="1">
                <a:solidFill>
                  <a:srgbClr val="000000"/>
                </a:solidFill>
                <a:effectLst/>
                <a:latin typeface="Consolas" panose="020B0609020204030204" pitchFamily="49" charset="0"/>
              </a:rPr>
              <a:t>.params</a:t>
            </a:r>
            <a:r>
              <a:rPr lang="nb-NO" sz="1600" b="0" dirty="0">
                <a:solidFill>
                  <a:srgbClr val="000000"/>
                </a:solidFill>
                <a:effectLst/>
                <a:latin typeface="Consolas" panose="020B0609020204030204" pitchFamily="49" charset="0"/>
              </a:rPr>
              <a:t>[</a:t>
            </a:r>
            <a:r>
              <a:rPr lang="nb-NO" sz="1600" b="0" dirty="0">
                <a:solidFill>
                  <a:srgbClr val="098658"/>
                </a:solidFill>
                <a:effectLst/>
                <a:latin typeface="Consolas" panose="020B0609020204030204" pitchFamily="49" charset="0"/>
              </a:rPr>
              <a:t>1</a:t>
            </a:r>
            <a:r>
              <a:rPr lang="nb-NO" sz="1600" b="0" dirty="0">
                <a:solidFill>
                  <a:srgbClr val="000000"/>
                </a:solidFill>
                <a:effectLst/>
                <a:latin typeface="Consolas" panose="020B0609020204030204" pitchFamily="49" charset="0"/>
              </a:rPr>
              <a:t>])) ** </a:t>
            </a:r>
            <a:r>
              <a:rPr lang="nb-NO" sz="1600" b="0" dirty="0">
                <a:solidFill>
                  <a:srgbClr val="098658"/>
                </a:solidFill>
                <a:effectLst/>
                <a:latin typeface="Consolas" panose="020B0609020204030204" pitchFamily="49" charset="0"/>
              </a:rPr>
              <a:t>2</a:t>
            </a:r>
            <a:r>
              <a:rPr lang="nb-NO" sz="1600" b="0" dirty="0">
                <a:solidFill>
                  <a:srgbClr val="000000"/>
                </a:solidFill>
                <a:effectLst/>
                <a:latin typeface="Consolas" panose="020B0609020204030204" pitchFamily="49" charset="0"/>
              </a:rPr>
              <a:t>) </a:t>
            </a:r>
          </a:p>
          <a:p>
            <a:r>
              <a:rPr lang="nb-NO" sz="1600" b="0" dirty="0" err="1">
                <a:solidFill>
                  <a:srgbClr val="001080"/>
                </a:solidFill>
                <a:effectLst/>
                <a:latin typeface="Consolas" panose="020B0609020204030204" pitchFamily="49" charset="0"/>
              </a:rPr>
              <a:t>lower</a:t>
            </a:r>
            <a:r>
              <a:rPr lang="nb-NO" sz="1600" b="0" dirty="0">
                <a:solidFill>
                  <a:srgbClr val="000000"/>
                </a:solidFill>
                <a:effectLst/>
                <a:latin typeface="Consolas" panose="020B0609020204030204" pitchFamily="49" charset="0"/>
              </a:rPr>
              <a:t> - </a:t>
            </a:r>
            <a:r>
              <a:rPr lang="nb-NO" sz="1600" b="0" dirty="0" err="1">
                <a:solidFill>
                  <a:srgbClr val="001080"/>
                </a:solidFill>
                <a:effectLst/>
                <a:latin typeface="Consolas" panose="020B0609020204030204" pitchFamily="49" charset="0"/>
              </a:rPr>
              <a:t>upper</a:t>
            </a:r>
            <a:r>
              <a:rPr lang="nb-NO" sz="1600" b="0" dirty="0">
                <a:solidFill>
                  <a:srgbClr val="000000"/>
                </a:solidFill>
                <a:effectLst/>
                <a:latin typeface="Consolas" panose="020B0609020204030204" pitchFamily="49" charset="0"/>
              </a:rPr>
              <a:t> </a:t>
            </a:r>
            <a:r>
              <a:rPr lang="nb-NO" sz="1600" b="0" dirty="0">
                <a:solidFill>
                  <a:srgbClr val="008000"/>
                </a:solidFill>
                <a:effectLst/>
                <a:latin typeface="Consolas" panose="020B0609020204030204" pitchFamily="49" charset="0"/>
              </a:rPr>
              <a:t># 1421.4833888194755</a:t>
            </a:r>
            <a:endParaRPr lang="nb-NO" sz="1600" b="0" dirty="0">
              <a:solidFill>
                <a:srgbClr val="000000"/>
              </a:solidFill>
              <a:effectLst/>
              <a:latin typeface="Consolas" panose="020B0609020204030204" pitchFamily="49" charset="0"/>
            </a:endParaRPr>
          </a:p>
          <a:p>
            <a:r>
              <a:rPr lang="nb-NO" sz="1600" b="0" dirty="0">
                <a:solidFill>
                  <a:srgbClr val="098658"/>
                </a:solidFill>
                <a:effectLst/>
                <a:latin typeface="Consolas" panose="020B0609020204030204" pitchFamily="49" charset="0"/>
              </a:rPr>
              <a:t>1</a:t>
            </a:r>
            <a:r>
              <a:rPr lang="nb-NO" sz="1600" b="0" dirty="0">
                <a:solidFill>
                  <a:srgbClr val="000000"/>
                </a:solidFill>
                <a:effectLst/>
                <a:latin typeface="Consolas" panose="020B0609020204030204" pitchFamily="49" charset="0"/>
              </a:rPr>
              <a:t> - </a:t>
            </a:r>
            <a:r>
              <a:rPr lang="nb-NO" sz="1600" b="0" dirty="0" err="1">
                <a:solidFill>
                  <a:srgbClr val="001080"/>
                </a:solidFill>
                <a:effectLst/>
                <a:latin typeface="Consolas" panose="020B0609020204030204" pitchFamily="49" charset="0"/>
              </a:rPr>
              <a:t>upper</a:t>
            </a:r>
            <a:r>
              <a:rPr lang="nb-NO" sz="1600" b="0" dirty="0">
                <a:solidFill>
                  <a:srgbClr val="000000"/>
                </a:solidFill>
                <a:effectLst/>
                <a:latin typeface="Consolas" panose="020B0609020204030204" pitchFamily="49" charset="0"/>
              </a:rPr>
              <a:t> / </a:t>
            </a:r>
            <a:r>
              <a:rPr lang="nb-NO" sz="1600" b="0" dirty="0" err="1">
                <a:solidFill>
                  <a:srgbClr val="001080"/>
                </a:solidFill>
                <a:effectLst/>
                <a:latin typeface="Consolas" panose="020B0609020204030204" pitchFamily="49" charset="0"/>
              </a:rPr>
              <a:t>lower</a:t>
            </a:r>
            <a:r>
              <a:rPr lang="nb-NO" sz="1600" b="0" dirty="0">
                <a:solidFill>
                  <a:srgbClr val="000000"/>
                </a:solidFill>
                <a:effectLst/>
                <a:latin typeface="Consolas" panose="020B0609020204030204" pitchFamily="49" charset="0"/>
              </a:rPr>
              <a:t> </a:t>
            </a:r>
            <a:r>
              <a:rPr lang="nb-NO" sz="1600" b="0" dirty="0">
                <a:solidFill>
                  <a:srgbClr val="008000"/>
                </a:solidFill>
                <a:effectLst/>
                <a:latin typeface="Consolas" panose="020B0609020204030204" pitchFamily="49" charset="0"/>
              </a:rPr>
              <a:t># 0.6554432151711667</a:t>
            </a:r>
            <a:endParaRPr lang="nb-NO" sz="1600" b="0" dirty="0">
              <a:solidFill>
                <a:srgbClr val="000000"/>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6ACA811A-5AA7-43B8-A783-F7BAF42E2938}"/>
              </a:ext>
            </a:extLst>
          </p:cNvPr>
          <p:cNvPicPr>
            <a:picLocks noChangeAspect="1"/>
          </p:cNvPicPr>
          <p:nvPr/>
        </p:nvPicPr>
        <p:blipFill>
          <a:blip r:embed="rId3"/>
          <a:srcRect/>
          <a:stretch/>
        </p:blipFill>
        <p:spPr>
          <a:xfrm>
            <a:off x="338138" y="2041327"/>
            <a:ext cx="3700462" cy="2775346"/>
          </a:xfrm>
          <a:prstGeom prst="rect">
            <a:avLst/>
          </a:prstGeom>
        </p:spPr>
      </p:pic>
    </p:spTree>
    <p:extLst>
      <p:ext uri="{BB962C8B-B14F-4D97-AF65-F5344CB8AC3E}">
        <p14:creationId xmlns:p14="http://schemas.microsoft.com/office/powerpoint/2010/main" val="4237156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EE68-7B55-48D1-B104-C7A8099F7220}"/>
              </a:ext>
            </a:extLst>
          </p:cNvPr>
          <p:cNvSpPr>
            <a:spLocks noGrp="1"/>
          </p:cNvSpPr>
          <p:nvPr>
            <p:ph type="title"/>
          </p:nvPr>
        </p:nvSpPr>
        <p:spPr/>
        <p:txBody>
          <a:bodyPr/>
          <a:lstStyle/>
          <a:p>
            <a:r>
              <a:rPr lang="nb-NO" dirty="0"/>
              <a:t>Data </a:t>
            </a:r>
            <a:r>
              <a:rPr lang="nb-NO" dirty="0" err="1"/>
              <a:t>generating</a:t>
            </a:r>
            <a:r>
              <a:rPr lang="nb-NO" dirty="0"/>
              <a:t> </a:t>
            </a:r>
            <a:r>
              <a:rPr lang="nb-NO" dirty="0" err="1"/>
              <a:t>process</a:t>
            </a:r>
            <a:r>
              <a:rPr lang="nb-NO" dirty="0"/>
              <a:t> – </a:t>
            </a:r>
            <a:r>
              <a:rPr lang="nb-NO" dirty="0" err="1"/>
              <a:t>think</a:t>
            </a:r>
            <a:r>
              <a:rPr lang="nb-NO" dirty="0"/>
              <a:t> </a:t>
            </a:r>
            <a:r>
              <a:rPr lang="nb-NO" dirty="0" err="1"/>
              <a:t>simulation</a:t>
            </a:r>
            <a:r>
              <a:rPr lang="nb-NO" dirty="0"/>
              <a:t>!</a:t>
            </a:r>
          </a:p>
        </p:txBody>
      </p:sp>
      <p:sp>
        <p:nvSpPr>
          <p:cNvPr id="5" name="TextBox 4">
            <a:extLst>
              <a:ext uri="{FF2B5EF4-FFF2-40B4-BE49-F238E27FC236}">
                <a16:creationId xmlns:a16="http://schemas.microsoft.com/office/drawing/2014/main" id="{436FFA6D-6B44-495D-B8E5-59BF489A9125}"/>
              </a:ext>
            </a:extLst>
          </p:cNvPr>
          <p:cNvSpPr txBox="1"/>
          <p:nvPr/>
        </p:nvSpPr>
        <p:spPr>
          <a:xfrm>
            <a:off x="581192" y="2288640"/>
            <a:ext cx="7334250" cy="3970318"/>
          </a:xfrm>
          <a:prstGeom prst="rect">
            <a:avLst/>
          </a:prstGeom>
          <a:noFill/>
        </p:spPr>
        <p:txBody>
          <a:bodyPr wrap="square">
            <a:spAutoFit/>
          </a:bodyPr>
          <a:lstStyle/>
          <a:p>
            <a:r>
              <a:rPr lang="nb-NO" b="0" dirty="0">
                <a:solidFill>
                  <a:srgbClr val="AF00DB"/>
                </a:solidFill>
                <a:effectLst/>
                <a:latin typeface="Consolas" panose="020B0609020204030204" pitchFamily="49" charset="0"/>
              </a:rPr>
              <a:t>import</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numpy</a:t>
            </a:r>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as</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np</a:t>
            </a:r>
            <a:endParaRPr lang="nb-NO" b="0" dirty="0">
              <a:solidFill>
                <a:srgbClr val="000000"/>
              </a:solidFill>
              <a:effectLst/>
              <a:latin typeface="Consolas" panose="020B0609020204030204" pitchFamily="49" charset="0"/>
            </a:endParaRPr>
          </a:p>
          <a:p>
            <a:br>
              <a:rPr lang="nb-NO" b="0" dirty="0">
                <a:solidFill>
                  <a:srgbClr val="000000"/>
                </a:solidFill>
                <a:effectLst/>
                <a:latin typeface="Consolas" panose="020B0609020204030204" pitchFamily="49" charset="0"/>
              </a:rPr>
            </a:br>
            <a:r>
              <a:rPr lang="nb-NO" b="0" dirty="0" err="1">
                <a:solidFill>
                  <a:srgbClr val="001080"/>
                </a:solidFill>
                <a:effectLst/>
                <a:latin typeface="Consolas" panose="020B0609020204030204" pitchFamily="49" charset="0"/>
              </a:rPr>
              <a:t>rng</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random</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default_rng</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seed</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313</a:t>
            </a:r>
            <a:r>
              <a:rPr lang="nb-NO" b="0" dirty="0">
                <a:solidFill>
                  <a:srgbClr val="000000"/>
                </a:solidFill>
                <a:effectLst/>
                <a:latin typeface="Consolas" panose="020B0609020204030204" pitchFamily="49" charset="0"/>
              </a:rPr>
              <a:t>)</a:t>
            </a:r>
          </a:p>
          <a:p>
            <a:endParaRPr lang="nb-NO" b="0" dirty="0">
              <a:solidFill>
                <a:srgbClr val="001080"/>
              </a:solidFill>
              <a:effectLst/>
              <a:latin typeface="Consolas" panose="020B0609020204030204" pitchFamily="49" charset="0"/>
            </a:endParaRPr>
          </a:p>
          <a:p>
            <a:r>
              <a:rPr lang="nb-NO" dirty="0">
                <a:solidFill>
                  <a:srgbClr val="001080"/>
                </a:solidFill>
                <a:latin typeface="Consolas" panose="020B0609020204030204" pitchFamily="49" charset="0"/>
              </a:rPr>
              <a:t># One </a:t>
            </a:r>
            <a:r>
              <a:rPr lang="nb-NO" dirty="0" err="1">
                <a:solidFill>
                  <a:srgbClr val="001080"/>
                </a:solidFill>
                <a:latin typeface="Consolas" panose="020B0609020204030204" pitchFamily="49" charset="0"/>
              </a:rPr>
              <a:t>model</a:t>
            </a:r>
            <a:endParaRPr lang="nb-NO" b="0" dirty="0">
              <a:solidFill>
                <a:srgbClr val="001080"/>
              </a:solidFill>
              <a:effectLst/>
              <a:latin typeface="Consolas" panose="020B0609020204030204" pitchFamily="49" charset="0"/>
            </a:endParaRPr>
          </a:p>
          <a:p>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linspace</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num</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100</a:t>
            </a:r>
            <a:r>
              <a:rPr lang="nb-NO" b="0" dirty="0">
                <a:solidFill>
                  <a:srgbClr val="000000"/>
                </a:solidFill>
                <a:effectLst/>
                <a:latin typeface="Consolas" panose="020B0609020204030204" pitchFamily="49" charset="0"/>
              </a:rPr>
              <a:t>)</a:t>
            </a:r>
          </a:p>
          <a:p>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.exp</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3</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rng</a:t>
            </a:r>
            <a:r>
              <a:rPr lang="nb-NO" b="0" dirty="0" err="1">
                <a:solidFill>
                  <a:srgbClr val="000000"/>
                </a:solidFill>
                <a:effectLst/>
                <a:latin typeface="Consolas" panose="020B0609020204030204" pitchFamily="49" charset="0"/>
              </a:rPr>
              <a:t>.uniform</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100</a:t>
            </a:r>
            <a:r>
              <a:rPr lang="nb-NO" b="0" dirty="0">
                <a:solidFill>
                  <a:srgbClr val="000000"/>
                </a:solidFill>
                <a:effectLst/>
                <a:latin typeface="Consolas" panose="020B0609020204030204" pitchFamily="49" charset="0"/>
              </a:rPr>
              <a:t>)</a:t>
            </a:r>
          </a:p>
          <a:p>
            <a:endParaRPr lang="nb-NO" dirty="0">
              <a:solidFill>
                <a:srgbClr val="000000"/>
              </a:solidFill>
              <a:latin typeface="Consolas" panose="020B0609020204030204" pitchFamily="49" charset="0"/>
            </a:endParaRPr>
          </a:p>
          <a:p>
            <a:r>
              <a:rPr lang="nb-NO" dirty="0">
                <a:solidFill>
                  <a:srgbClr val="001080"/>
                </a:solidFill>
                <a:latin typeface="Consolas" panose="020B0609020204030204" pitchFamily="49" charset="0"/>
              </a:rPr>
              <a:t># </a:t>
            </a:r>
            <a:r>
              <a:rPr lang="nb-NO" dirty="0" err="1">
                <a:solidFill>
                  <a:srgbClr val="001080"/>
                </a:solidFill>
                <a:latin typeface="Consolas" panose="020B0609020204030204" pitchFamily="49" charset="0"/>
              </a:rPr>
              <a:t>Another</a:t>
            </a:r>
            <a:r>
              <a:rPr lang="nb-NO" dirty="0">
                <a:solidFill>
                  <a:srgbClr val="001080"/>
                </a:solidFill>
                <a:latin typeface="Consolas" panose="020B0609020204030204" pitchFamily="49" charset="0"/>
              </a:rPr>
              <a:t> </a:t>
            </a:r>
            <a:r>
              <a:rPr lang="nb-NO" dirty="0" err="1">
                <a:solidFill>
                  <a:srgbClr val="001080"/>
                </a:solidFill>
                <a:latin typeface="Consolas" panose="020B0609020204030204" pitchFamily="49" charset="0"/>
              </a:rPr>
              <a:t>model</a:t>
            </a:r>
            <a:endParaRPr lang="nb-NO" b="0" dirty="0">
              <a:solidFill>
                <a:srgbClr val="001080"/>
              </a:solidFill>
              <a:effectLst/>
              <a:latin typeface="Consolas" panose="020B0609020204030204" pitchFamily="49" charset="0"/>
            </a:endParaRPr>
          </a:p>
          <a:p>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linspace</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num</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100</a:t>
            </a:r>
            <a:r>
              <a:rPr lang="nb-NO" b="0" dirty="0">
                <a:solidFill>
                  <a:srgbClr val="000000"/>
                </a:solidFill>
                <a:effectLst/>
                <a:latin typeface="Consolas" panose="020B0609020204030204" pitchFamily="49" charset="0"/>
              </a:rPr>
              <a:t>)</a:t>
            </a:r>
          </a:p>
          <a:p>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 = </a:t>
            </a:r>
            <a:r>
              <a:rPr lang="nb-NO" dirty="0">
                <a:solidFill>
                  <a:srgbClr val="267F99"/>
                </a:solidFill>
                <a:latin typeface="Consolas" panose="020B0609020204030204" pitchFamily="49" charset="0"/>
              </a:rPr>
              <a:t>3 + 2 * x </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rng</a:t>
            </a:r>
            <a:r>
              <a:rPr lang="nb-NO" b="0" dirty="0" err="1">
                <a:solidFill>
                  <a:srgbClr val="000000"/>
                </a:solidFill>
                <a:effectLst/>
                <a:latin typeface="Consolas" panose="020B0609020204030204" pitchFamily="49" charset="0"/>
              </a:rPr>
              <a:t>.uniform</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100</a:t>
            </a:r>
            <a:r>
              <a:rPr lang="nb-NO" b="0" dirty="0">
                <a:solidFill>
                  <a:srgbClr val="000000"/>
                </a:solidFill>
                <a:effectLst/>
                <a:latin typeface="Consolas" panose="020B0609020204030204" pitchFamily="49" charset="0"/>
              </a:rPr>
              <a:t>)</a:t>
            </a:r>
          </a:p>
          <a:p>
            <a:endParaRPr lang="nb-NO" b="0" dirty="0">
              <a:solidFill>
                <a:srgbClr val="000000"/>
              </a:solidFill>
              <a:effectLst/>
              <a:latin typeface="Consolas" panose="020B0609020204030204" pitchFamily="49" charset="0"/>
            </a:endParaRPr>
          </a:p>
          <a:p>
            <a:br>
              <a:rPr lang="nb-NO" b="0" dirty="0">
                <a:solidFill>
                  <a:srgbClr val="000000"/>
                </a:solidFill>
                <a:effectLst/>
                <a:latin typeface="Consolas" panose="020B0609020204030204" pitchFamily="49" charset="0"/>
              </a:rPr>
            </a:br>
            <a:endParaRPr lang="nb-NO"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347556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4B6BE5-E815-4772-8239-13A9590CCC01}"/>
              </a:ext>
            </a:extLst>
          </p:cNvPr>
          <p:cNvSpPr>
            <a:spLocks noGrp="1"/>
          </p:cNvSpPr>
          <p:nvPr>
            <p:ph type="title"/>
          </p:nvPr>
        </p:nvSpPr>
        <p:spPr>
          <a:xfrm>
            <a:off x="581193" y="702156"/>
            <a:ext cx="6309003" cy="1013800"/>
          </a:xfrm>
        </p:spPr>
        <p:txBody>
          <a:bodyPr>
            <a:normAutofit/>
          </a:bodyPr>
          <a:lstStyle/>
          <a:p>
            <a:r>
              <a:rPr lang="nb-NO">
                <a:solidFill>
                  <a:schemeClr val="tx2"/>
                </a:solidFill>
              </a:rPr>
              <a:t>How much better can i predict y using x than without it?</a:t>
            </a:r>
          </a:p>
        </p:txBody>
      </p:sp>
      <p:sp>
        <p:nvSpPr>
          <p:cNvPr id="24" name="Rectangle 23">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870ED4-E4F9-4670-883D-5FE4E7890543}"/>
                  </a:ext>
                </a:extLst>
              </p:cNvPr>
              <p:cNvSpPr>
                <a:spLocks noGrp="1"/>
              </p:cNvSpPr>
              <p:nvPr>
                <p:ph idx="1"/>
              </p:nvPr>
            </p:nvSpPr>
            <p:spPr>
              <a:xfrm>
                <a:off x="581193" y="1712183"/>
                <a:ext cx="6309003" cy="3962266"/>
              </a:xfrm>
            </p:spPr>
            <p:txBody>
              <a:bodyPr>
                <a:normAutofit fontScale="92500"/>
              </a:bodyPr>
              <a:lstStyle/>
              <a:p>
                <a:pPr marL="0" indent="0">
                  <a:buNone/>
                </a:pPr>
                <a:endParaRPr lang="nb-NO" sz="2400" dirty="0">
                  <a:solidFill>
                    <a:schemeClr val="tx2"/>
                  </a:solidFill>
                </a:endParaRPr>
              </a:p>
              <a:p>
                <a14:m>
                  <m:oMath xmlns:m="http://schemas.openxmlformats.org/officeDocument/2006/math">
                    <m:sSup>
                      <m:sSupPr>
                        <m:ctrlPr>
                          <a:rPr lang="nb-NO" sz="2400" b="0" i="1">
                            <a:solidFill>
                              <a:schemeClr val="tx2"/>
                            </a:solidFill>
                            <a:latin typeface="Cambria Math" panose="02040503050406030204" pitchFamily="18" charset="0"/>
                          </a:rPr>
                        </m:ctrlPr>
                      </m:sSupPr>
                      <m:e>
                        <m:r>
                          <a:rPr lang="nb-NO" sz="2400" b="0" i="1">
                            <a:solidFill>
                              <a:schemeClr val="tx2"/>
                            </a:solidFill>
                            <a:latin typeface="Cambria Math" panose="02040503050406030204" pitchFamily="18" charset="0"/>
                          </a:rPr>
                          <m:t>𝑅</m:t>
                        </m:r>
                      </m:e>
                      <m:sup>
                        <m:r>
                          <a:rPr lang="nb-NO" sz="2400" b="0" i="1">
                            <a:solidFill>
                              <a:schemeClr val="tx2"/>
                            </a:solidFill>
                            <a:latin typeface="Cambria Math" panose="02040503050406030204" pitchFamily="18" charset="0"/>
                          </a:rPr>
                          <m:t>2</m:t>
                        </m:r>
                      </m:sup>
                    </m:sSup>
                    <m:r>
                      <a:rPr lang="nb-NO" sz="2400" b="0" i="1">
                        <a:solidFill>
                          <a:schemeClr val="tx2"/>
                        </a:solidFill>
                        <a:latin typeface="Cambria Math" panose="02040503050406030204" pitchFamily="18" charset="0"/>
                      </a:rPr>
                      <m:t>=</m:t>
                    </m:r>
                    <m:f>
                      <m:fPr>
                        <m:ctrlPr>
                          <a:rPr lang="nb-NO" sz="2400" b="0" i="1">
                            <a:solidFill>
                              <a:schemeClr val="tx2"/>
                            </a:solidFill>
                            <a:latin typeface="Cambria Math" panose="02040503050406030204" pitchFamily="18" charset="0"/>
                          </a:rPr>
                        </m:ctrlPr>
                      </m:fPr>
                      <m:num>
                        <m:r>
                          <a:rPr lang="nb-NO" sz="2400" i="1">
                            <a:solidFill>
                              <a:schemeClr val="tx2"/>
                            </a:solidFill>
                            <a:latin typeface="Cambria Math" panose="02040503050406030204" pitchFamily="18" charset="0"/>
                          </a:rPr>
                          <m:t>∑</m:t>
                        </m:r>
                        <m:sSup>
                          <m:sSupPr>
                            <m:ctrlPr>
                              <a:rPr lang="nb-NO" sz="2400" i="1">
                                <a:solidFill>
                                  <a:schemeClr val="tx2"/>
                                </a:solidFill>
                                <a:latin typeface="Cambria Math" panose="02040503050406030204" pitchFamily="18" charset="0"/>
                              </a:rPr>
                            </m:ctrlPr>
                          </m:sSupPr>
                          <m:e>
                            <m:d>
                              <m:dPr>
                                <m:ctrlPr>
                                  <a:rPr lang="nb-NO" sz="2400" i="1">
                                    <a:solidFill>
                                      <a:schemeClr val="tx2"/>
                                    </a:solidFill>
                                    <a:latin typeface="Cambria Math" panose="02040503050406030204" pitchFamily="18" charset="0"/>
                                  </a:rPr>
                                </m:ctrlPr>
                              </m:dPr>
                              <m:e>
                                <m:r>
                                  <a:rPr lang="nb-NO" sz="2400" i="1">
                                    <a:solidFill>
                                      <a:schemeClr val="tx2"/>
                                    </a:solidFill>
                                    <a:latin typeface="Cambria Math" panose="02040503050406030204" pitchFamily="18" charset="0"/>
                                  </a:rPr>
                                  <m:t>𝑦</m:t>
                                </m:r>
                                <m:r>
                                  <a:rPr lang="nb-NO" sz="2400" i="1">
                                    <a:solidFill>
                                      <a:schemeClr val="tx2"/>
                                    </a:solidFill>
                                    <a:latin typeface="Cambria Math" panose="02040503050406030204" pitchFamily="18" charset="0"/>
                                  </a:rPr>
                                  <m:t>−</m:t>
                                </m:r>
                                <m:r>
                                  <a:rPr lang="nb-NO" sz="2400" i="1">
                                    <a:solidFill>
                                      <a:schemeClr val="tx2"/>
                                    </a:solidFill>
                                    <a:latin typeface="Cambria Math" panose="02040503050406030204" pitchFamily="18" charset="0"/>
                                  </a:rPr>
                                  <m:t>𝑚</m:t>
                                </m:r>
                              </m:e>
                            </m:d>
                          </m:e>
                          <m:sup>
                            <m:r>
                              <a:rPr lang="nb-NO" sz="2400" i="1">
                                <a:solidFill>
                                  <a:schemeClr val="tx2"/>
                                </a:solidFill>
                                <a:latin typeface="Cambria Math" panose="02040503050406030204" pitchFamily="18" charset="0"/>
                              </a:rPr>
                              <m:t>2</m:t>
                            </m:r>
                          </m:sup>
                        </m:sSup>
                        <m:r>
                          <a:rPr lang="nb-NO" sz="2400" i="1">
                            <a:solidFill>
                              <a:schemeClr val="tx2"/>
                            </a:solidFill>
                            <a:latin typeface="Cambria Math" panose="02040503050406030204" pitchFamily="18" charset="0"/>
                          </a:rPr>
                          <m:t>−∑</m:t>
                        </m:r>
                        <m:sSup>
                          <m:sSupPr>
                            <m:ctrlPr>
                              <a:rPr lang="nb-NO" sz="2400" i="1">
                                <a:solidFill>
                                  <a:schemeClr val="tx2"/>
                                </a:solidFill>
                                <a:latin typeface="Cambria Math" panose="02040503050406030204" pitchFamily="18" charset="0"/>
                              </a:rPr>
                            </m:ctrlPr>
                          </m:sSupPr>
                          <m:e>
                            <m:d>
                              <m:dPr>
                                <m:ctrlPr>
                                  <a:rPr lang="nb-NO" sz="2400" i="1">
                                    <a:solidFill>
                                      <a:schemeClr val="tx2"/>
                                    </a:solidFill>
                                    <a:latin typeface="Cambria Math" panose="02040503050406030204" pitchFamily="18" charset="0"/>
                                  </a:rPr>
                                </m:ctrlPr>
                              </m:dPr>
                              <m:e>
                                <m:r>
                                  <a:rPr lang="nb-NO" sz="2400" i="1">
                                    <a:solidFill>
                                      <a:schemeClr val="tx2"/>
                                    </a:solidFill>
                                    <a:latin typeface="Cambria Math" panose="02040503050406030204" pitchFamily="18" charset="0"/>
                                  </a:rPr>
                                  <m:t>𝑦</m:t>
                                </m:r>
                                <m:r>
                                  <a:rPr lang="nb-NO" sz="2400" i="1">
                                    <a:solidFill>
                                      <a:schemeClr val="tx2"/>
                                    </a:solidFill>
                                    <a:latin typeface="Cambria Math" panose="02040503050406030204" pitchFamily="18" charset="0"/>
                                  </a:rPr>
                                  <m:t>−</m:t>
                                </m:r>
                                <m:r>
                                  <a:rPr lang="nb-NO" sz="2400" i="1">
                                    <a:solidFill>
                                      <a:schemeClr val="tx2"/>
                                    </a:solidFill>
                                    <a:latin typeface="Cambria Math" panose="02040503050406030204" pitchFamily="18" charset="0"/>
                                  </a:rPr>
                                  <m:t>𝑎</m:t>
                                </m:r>
                                <m:r>
                                  <a:rPr lang="nb-NO" sz="2400" i="1">
                                    <a:solidFill>
                                      <a:schemeClr val="tx2"/>
                                    </a:solidFill>
                                    <a:latin typeface="Cambria Math" panose="02040503050406030204" pitchFamily="18" charset="0"/>
                                  </a:rPr>
                                  <m:t>+</m:t>
                                </m:r>
                                <m:r>
                                  <a:rPr lang="nb-NO" sz="2400" i="1">
                                    <a:solidFill>
                                      <a:schemeClr val="tx2"/>
                                    </a:solidFill>
                                    <a:latin typeface="Cambria Math" panose="02040503050406030204" pitchFamily="18" charset="0"/>
                                  </a:rPr>
                                  <m:t>𝑏</m:t>
                                </m:r>
                                <m:sSub>
                                  <m:sSubPr>
                                    <m:ctrlPr>
                                      <a:rPr lang="nb-NO" sz="2400" i="1">
                                        <a:solidFill>
                                          <a:schemeClr val="tx2"/>
                                        </a:solidFill>
                                        <a:latin typeface="Cambria Math" panose="02040503050406030204" pitchFamily="18" charset="0"/>
                                      </a:rPr>
                                    </m:ctrlPr>
                                  </m:sSubPr>
                                  <m:e>
                                    <m:r>
                                      <a:rPr lang="nb-NO" sz="2400" i="1">
                                        <a:solidFill>
                                          <a:schemeClr val="tx2"/>
                                        </a:solidFill>
                                        <a:latin typeface="Cambria Math" panose="02040503050406030204" pitchFamily="18" charset="0"/>
                                      </a:rPr>
                                      <m:t>𝑥</m:t>
                                    </m:r>
                                  </m:e>
                                  <m:sub>
                                    <m:r>
                                      <a:rPr lang="nb-NO" sz="2400" i="1">
                                        <a:solidFill>
                                          <a:schemeClr val="tx2"/>
                                        </a:solidFill>
                                        <a:latin typeface="Cambria Math" panose="02040503050406030204" pitchFamily="18" charset="0"/>
                                      </a:rPr>
                                      <m:t>𝑖</m:t>
                                    </m:r>
                                  </m:sub>
                                </m:sSub>
                              </m:e>
                            </m:d>
                          </m:e>
                          <m:sup>
                            <m:r>
                              <a:rPr lang="nb-NO" sz="2400" i="1">
                                <a:solidFill>
                                  <a:schemeClr val="tx2"/>
                                </a:solidFill>
                                <a:latin typeface="Cambria Math" panose="02040503050406030204" pitchFamily="18" charset="0"/>
                              </a:rPr>
                              <m:t>2</m:t>
                            </m:r>
                          </m:sup>
                        </m:sSup>
                      </m:num>
                      <m:den>
                        <m:r>
                          <a:rPr lang="nb-NO" sz="2400" i="1">
                            <a:solidFill>
                              <a:schemeClr val="tx2"/>
                            </a:solidFill>
                            <a:latin typeface="Cambria Math" panose="02040503050406030204" pitchFamily="18" charset="0"/>
                          </a:rPr>
                          <m:t>∑</m:t>
                        </m:r>
                        <m:sSup>
                          <m:sSupPr>
                            <m:ctrlPr>
                              <a:rPr lang="nb-NO" sz="2400" i="1">
                                <a:solidFill>
                                  <a:schemeClr val="tx2"/>
                                </a:solidFill>
                                <a:latin typeface="Cambria Math" panose="02040503050406030204" pitchFamily="18" charset="0"/>
                              </a:rPr>
                            </m:ctrlPr>
                          </m:sSupPr>
                          <m:e>
                            <m:d>
                              <m:dPr>
                                <m:ctrlPr>
                                  <a:rPr lang="nb-NO" sz="2400" i="1">
                                    <a:solidFill>
                                      <a:schemeClr val="tx2"/>
                                    </a:solidFill>
                                    <a:latin typeface="Cambria Math" panose="02040503050406030204" pitchFamily="18" charset="0"/>
                                  </a:rPr>
                                </m:ctrlPr>
                              </m:dPr>
                              <m:e>
                                <m:r>
                                  <a:rPr lang="nb-NO" sz="2400" i="1">
                                    <a:solidFill>
                                      <a:schemeClr val="tx2"/>
                                    </a:solidFill>
                                    <a:latin typeface="Cambria Math" panose="02040503050406030204" pitchFamily="18" charset="0"/>
                                  </a:rPr>
                                  <m:t>𝑦</m:t>
                                </m:r>
                                <m:r>
                                  <a:rPr lang="nb-NO" sz="2400" i="1">
                                    <a:solidFill>
                                      <a:schemeClr val="tx2"/>
                                    </a:solidFill>
                                    <a:latin typeface="Cambria Math" panose="02040503050406030204" pitchFamily="18" charset="0"/>
                                  </a:rPr>
                                  <m:t>−</m:t>
                                </m:r>
                                <m:r>
                                  <a:rPr lang="nb-NO" sz="2400" i="1">
                                    <a:solidFill>
                                      <a:schemeClr val="tx2"/>
                                    </a:solidFill>
                                    <a:latin typeface="Cambria Math" panose="02040503050406030204" pitchFamily="18" charset="0"/>
                                  </a:rPr>
                                  <m:t>𝑚</m:t>
                                </m:r>
                              </m:e>
                            </m:d>
                          </m:e>
                          <m:sup>
                            <m:r>
                              <a:rPr lang="nb-NO" sz="2400" i="1">
                                <a:solidFill>
                                  <a:schemeClr val="tx2"/>
                                </a:solidFill>
                                <a:latin typeface="Cambria Math" panose="02040503050406030204" pitchFamily="18" charset="0"/>
                              </a:rPr>
                              <m:t>2</m:t>
                            </m:r>
                          </m:sup>
                        </m:sSup>
                      </m:den>
                    </m:f>
                    <m:r>
                      <a:rPr lang="nb-NO" sz="2400" b="0" i="1">
                        <a:solidFill>
                          <a:schemeClr val="tx2"/>
                        </a:solidFill>
                        <a:latin typeface="Cambria Math" panose="02040503050406030204" pitchFamily="18" charset="0"/>
                      </a:rPr>
                      <m:t>=1−</m:t>
                    </m:r>
                    <m:f>
                      <m:fPr>
                        <m:ctrlPr>
                          <a:rPr lang="nb-NO" sz="2400" b="0" i="1">
                            <a:solidFill>
                              <a:schemeClr val="tx2"/>
                            </a:solidFill>
                            <a:latin typeface="Cambria Math" panose="02040503050406030204" pitchFamily="18" charset="0"/>
                          </a:rPr>
                        </m:ctrlPr>
                      </m:fPr>
                      <m:num>
                        <m:r>
                          <a:rPr lang="nb-NO" sz="2400" i="1">
                            <a:solidFill>
                              <a:schemeClr val="tx2"/>
                            </a:solidFill>
                            <a:latin typeface="Cambria Math" panose="02040503050406030204" pitchFamily="18" charset="0"/>
                          </a:rPr>
                          <m:t>∑</m:t>
                        </m:r>
                        <m:sSup>
                          <m:sSupPr>
                            <m:ctrlPr>
                              <a:rPr lang="nb-NO" sz="2400" i="1">
                                <a:solidFill>
                                  <a:schemeClr val="tx2"/>
                                </a:solidFill>
                                <a:latin typeface="Cambria Math" panose="02040503050406030204" pitchFamily="18" charset="0"/>
                              </a:rPr>
                            </m:ctrlPr>
                          </m:sSupPr>
                          <m:e>
                            <m:d>
                              <m:dPr>
                                <m:ctrlPr>
                                  <a:rPr lang="nb-NO" sz="2400" i="1">
                                    <a:solidFill>
                                      <a:schemeClr val="tx2"/>
                                    </a:solidFill>
                                    <a:latin typeface="Cambria Math" panose="02040503050406030204" pitchFamily="18" charset="0"/>
                                  </a:rPr>
                                </m:ctrlPr>
                              </m:dPr>
                              <m:e>
                                <m:r>
                                  <a:rPr lang="nb-NO" sz="2400" i="1">
                                    <a:solidFill>
                                      <a:schemeClr val="tx2"/>
                                    </a:solidFill>
                                    <a:latin typeface="Cambria Math" panose="02040503050406030204" pitchFamily="18" charset="0"/>
                                  </a:rPr>
                                  <m:t>𝑦</m:t>
                                </m:r>
                                <m:r>
                                  <a:rPr lang="nb-NO" sz="2400" i="1">
                                    <a:solidFill>
                                      <a:schemeClr val="tx2"/>
                                    </a:solidFill>
                                    <a:latin typeface="Cambria Math" panose="02040503050406030204" pitchFamily="18" charset="0"/>
                                  </a:rPr>
                                  <m:t>−(</m:t>
                                </m:r>
                                <m:r>
                                  <a:rPr lang="nb-NO" sz="2400" i="1">
                                    <a:solidFill>
                                      <a:schemeClr val="tx2"/>
                                    </a:solidFill>
                                    <a:latin typeface="Cambria Math" panose="02040503050406030204" pitchFamily="18" charset="0"/>
                                  </a:rPr>
                                  <m:t>𝑎</m:t>
                                </m:r>
                                <m:r>
                                  <a:rPr lang="nb-NO" sz="2400" b="0" i="1">
                                    <a:solidFill>
                                      <a:schemeClr val="tx2"/>
                                    </a:solidFill>
                                    <a:latin typeface="Cambria Math" panose="02040503050406030204" pitchFamily="18" charset="0"/>
                                  </a:rPr>
                                  <m:t>+</m:t>
                                </m:r>
                                <m:r>
                                  <a:rPr lang="nb-NO" sz="2400" i="1">
                                    <a:solidFill>
                                      <a:schemeClr val="tx2"/>
                                    </a:solidFill>
                                    <a:latin typeface="Cambria Math" panose="02040503050406030204" pitchFamily="18" charset="0"/>
                                  </a:rPr>
                                  <m:t>𝑏</m:t>
                                </m:r>
                                <m:sSub>
                                  <m:sSubPr>
                                    <m:ctrlPr>
                                      <a:rPr lang="nb-NO" sz="2400" i="1">
                                        <a:solidFill>
                                          <a:schemeClr val="tx2"/>
                                        </a:solidFill>
                                        <a:latin typeface="Cambria Math" panose="02040503050406030204" pitchFamily="18" charset="0"/>
                                      </a:rPr>
                                    </m:ctrlPr>
                                  </m:sSubPr>
                                  <m:e>
                                    <m:r>
                                      <a:rPr lang="nb-NO" sz="2400" i="1">
                                        <a:solidFill>
                                          <a:schemeClr val="tx2"/>
                                        </a:solidFill>
                                        <a:latin typeface="Cambria Math" panose="02040503050406030204" pitchFamily="18" charset="0"/>
                                      </a:rPr>
                                      <m:t>𝑥</m:t>
                                    </m:r>
                                  </m:e>
                                  <m:sub>
                                    <m:r>
                                      <a:rPr lang="nb-NO" sz="2400" i="1">
                                        <a:solidFill>
                                          <a:schemeClr val="tx2"/>
                                        </a:solidFill>
                                        <a:latin typeface="Cambria Math" panose="02040503050406030204" pitchFamily="18" charset="0"/>
                                      </a:rPr>
                                      <m:t>𝑖</m:t>
                                    </m:r>
                                  </m:sub>
                                </m:sSub>
                                <m:r>
                                  <a:rPr lang="nb-NO" sz="2400" b="0" i="1">
                                    <a:solidFill>
                                      <a:schemeClr val="tx2"/>
                                    </a:solidFill>
                                    <a:latin typeface="Cambria Math" panose="02040503050406030204" pitchFamily="18" charset="0"/>
                                  </a:rPr>
                                  <m:t>)</m:t>
                                </m:r>
                              </m:e>
                            </m:d>
                          </m:e>
                          <m:sup>
                            <m:r>
                              <a:rPr lang="nb-NO" sz="2400" i="1">
                                <a:solidFill>
                                  <a:schemeClr val="tx2"/>
                                </a:solidFill>
                                <a:latin typeface="Cambria Math" panose="02040503050406030204" pitchFamily="18" charset="0"/>
                              </a:rPr>
                              <m:t>2</m:t>
                            </m:r>
                          </m:sup>
                        </m:sSup>
                      </m:num>
                      <m:den>
                        <m:r>
                          <a:rPr lang="nb-NO" sz="2400" i="1">
                            <a:solidFill>
                              <a:schemeClr val="tx2"/>
                            </a:solidFill>
                            <a:latin typeface="Cambria Math" panose="02040503050406030204" pitchFamily="18" charset="0"/>
                          </a:rPr>
                          <m:t>∑</m:t>
                        </m:r>
                        <m:sSup>
                          <m:sSupPr>
                            <m:ctrlPr>
                              <a:rPr lang="nb-NO" sz="2400" i="1">
                                <a:solidFill>
                                  <a:schemeClr val="tx2"/>
                                </a:solidFill>
                                <a:latin typeface="Cambria Math" panose="02040503050406030204" pitchFamily="18" charset="0"/>
                              </a:rPr>
                            </m:ctrlPr>
                          </m:sSupPr>
                          <m:e>
                            <m:d>
                              <m:dPr>
                                <m:ctrlPr>
                                  <a:rPr lang="nb-NO" sz="2400" i="1">
                                    <a:solidFill>
                                      <a:schemeClr val="tx2"/>
                                    </a:solidFill>
                                    <a:latin typeface="Cambria Math" panose="02040503050406030204" pitchFamily="18" charset="0"/>
                                  </a:rPr>
                                </m:ctrlPr>
                              </m:dPr>
                              <m:e>
                                <m:r>
                                  <a:rPr lang="nb-NO" sz="2400" i="1">
                                    <a:solidFill>
                                      <a:schemeClr val="tx2"/>
                                    </a:solidFill>
                                    <a:latin typeface="Cambria Math" panose="02040503050406030204" pitchFamily="18" charset="0"/>
                                  </a:rPr>
                                  <m:t>𝑦</m:t>
                                </m:r>
                                <m:r>
                                  <a:rPr lang="nb-NO" sz="2400" i="1">
                                    <a:solidFill>
                                      <a:schemeClr val="tx2"/>
                                    </a:solidFill>
                                    <a:latin typeface="Cambria Math" panose="02040503050406030204" pitchFamily="18" charset="0"/>
                                  </a:rPr>
                                  <m:t>−</m:t>
                                </m:r>
                                <m:r>
                                  <a:rPr lang="nb-NO" sz="2400" i="1">
                                    <a:solidFill>
                                      <a:schemeClr val="tx2"/>
                                    </a:solidFill>
                                    <a:latin typeface="Cambria Math" panose="02040503050406030204" pitchFamily="18" charset="0"/>
                                  </a:rPr>
                                  <m:t>𝑚</m:t>
                                </m:r>
                              </m:e>
                            </m:d>
                          </m:e>
                          <m:sup>
                            <m:r>
                              <a:rPr lang="nb-NO" sz="2400" i="1">
                                <a:solidFill>
                                  <a:schemeClr val="tx2"/>
                                </a:solidFill>
                                <a:latin typeface="Cambria Math" panose="02040503050406030204" pitchFamily="18" charset="0"/>
                              </a:rPr>
                              <m:t>2</m:t>
                            </m:r>
                          </m:sup>
                        </m:sSup>
                      </m:den>
                    </m:f>
                  </m:oMath>
                </a14:m>
                <a:endParaRPr lang="nb-NO" sz="2400" dirty="0">
                  <a:solidFill>
                    <a:schemeClr val="tx2"/>
                  </a:solidFill>
                </a:endParaRPr>
              </a:p>
              <a:p>
                <a:r>
                  <a:rPr lang="nb-NO" sz="2400" dirty="0">
                    <a:solidFill>
                      <a:schemeClr val="tx2"/>
                    </a:solidFill>
                  </a:rPr>
                  <a:t>And in general: </a:t>
                </a:r>
                <a14:m>
                  <m:oMath xmlns:m="http://schemas.openxmlformats.org/officeDocument/2006/math">
                    <m:sSup>
                      <m:sSupPr>
                        <m:ctrlPr>
                          <a:rPr lang="nb-NO" sz="2400" b="0" i="1" smtClean="0">
                            <a:solidFill>
                              <a:schemeClr val="tx2"/>
                            </a:solidFill>
                            <a:latin typeface="Cambria Math" panose="02040503050406030204" pitchFamily="18" charset="0"/>
                          </a:rPr>
                        </m:ctrlPr>
                      </m:sSupPr>
                      <m:e>
                        <m:r>
                          <m:rPr>
                            <m:sty m:val="p"/>
                          </m:rPr>
                          <a:rPr lang="nb-NO" sz="2400" b="0" i="0" smtClean="0">
                            <a:solidFill>
                              <a:schemeClr val="tx2"/>
                            </a:solidFill>
                            <a:latin typeface="Cambria Math" panose="02040503050406030204" pitchFamily="18" charset="0"/>
                          </a:rPr>
                          <m:t>R</m:t>
                        </m:r>
                      </m:e>
                      <m:sup>
                        <m:r>
                          <a:rPr lang="nb-NO" sz="2400" b="0" i="0" smtClean="0">
                            <a:solidFill>
                              <a:schemeClr val="tx2"/>
                            </a:solidFill>
                            <a:latin typeface="Cambria Math" panose="02040503050406030204" pitchFamily="18" charset="0"/>
                          </a:rPr>
                          <m:t>2</m:t>
                        </m:r>
                      </m:sup>
                    </m:sSup>
                    <m:r>
                      <a:rPr lang="nb-NO" sz="2400" b="0" i="0" smtClean="0">
                        <a:solidFill>
                          <a:schemeClr val="tx2"/>
                        </a:solidFill>
                        <a:latin typeface="Cambria Math" panose="02040503050406030204" pitchFamily="18" charset="0"/>
                      </a:rPr>
                      <m:t>=</m:t>
                    </m:r>
                    <m:r>
                      <a:rPr lang="nb-NO" sz="2400" b="0" i="0">
                        <a:solidFill>
                          <a:schemeClr val="tx2"/>
                        </a:solidFill>
                        <a:latin typeface="Cambria Math" panose="02040503050406030204" pitchFamily="18" charset="0"/>
                      </a:rPr>
                      <m:t>1−</m:t>
                    </m:r>
                    <m:f>
                      <m:fPr>
                        <m:ctrlPr>
                          <a:rPr lang="nb-NO" sz="2400" b="0" i="1">
                            <a:solidFill>
                              <a:schemeClr val="tx2"/>
                            </a:solidFill>
                            <a:latin typeface="Cambria Math" panose="02040503050406030204" pitchFamily="18" charset="0"/>
                          </a:rPr>
                        </m:ctrlPr>
                      </m:fPr>
                      <m:num>
                        <m:r>
                          <a:rPr lang="nb-NO" sz="2400" b="0" i="1" smtClean="0">
                            <a:solidFill>
                              <a:schemeClr val="tx2"/>
                            </a:solidFill>
                            <a:latin typeface="Cambria Math" panose="02040503050406030204" pitchFamily="18" charset="0"/>
                          </a:rPr>
                          <m:t>∑</m:t>
                        </m:r>
                        <m:r>
                          <a:rPr lang="nb-NO" sz="2400" b="0" i="1">
                            <a:solidFill>
                              <a:schemeClr val="tx2"/>
                            </a:solidFill>
                            <a:latin typeface="Cambria Math" panose="02040503050406030204" pitchFamily="18" charset="0"/>
                          </a:rPr>
                          <m:t>𝑑</m:t>
                        </m:r>
                        <m:r>
                          <a:rPr lang="nb-NO" sz="2400" b="0" i="1">
                            <a:solidFill>
                              <a:schemeClr val="tx2"/>
                            </a:solidFill>
                            <a:latin typeface="Cambria Math" panose="02040503050406030204" pitchFamily="18" charset="0"/>
                          </a:rPr>
                          <m:t>(</m:t>
                        </m:r>
                        <m:sSub>
                          <m:sSubPr>
                            <m:ctrlPr>
                              <a:rPr lang="nb-NO" sz="2400" b="0" i="1" smtClean="0">
                                <a:solidFill>
                                  <a:schemeClr val="tx2"/>
                                </a:solidFill>
                                <a:latin typeface="Cambria Math" panose="02040503050406030204" pitchFamily="18" charset="0"/>
                              </a:rPr>
                            </m:ctrlPr>
                          </m:sSubPr>
                          <m:e>
                            <m:r>
                              <a:rPr lang="nb-NO" sz="2400" b="0" i="1">
                                <a:solidFill>
                                  <a:schemeClr val="tx2"/>
                                </a:solidFill>
                                <a:latin typeface="Cambria Math" panose="02040503050406030204" pitchFamily="18" charset="0"/>
                              </a:rPr>
                              <m:t>𝑦</m:t>
                            </m:r>
                          </m:e>
                          <m:sub>
                            <m:r>
                              <a:rPr lang="nb-NO" sz="2400" b="0" i="1" smtClean="0">
                                <a:solidFill>
                                  <a:schemeClr val="tx2"/>
                                </a:solidFill>
                                <a:latin typeface="Cambria Math" panose="02040503050406030204" pitchFamily="18" charset="0"/>
                              </a:rPr>
                              <m:t>𝑖</m:t>
                            </m:r>
                          </m:sub>
                        </m:sSub>
                        <m:r>
                          <a:rPr lang="nb-NO" sz="2400" b="0" i="1">
                            <a:solidFill>
                              <a:schemeClr val="tx2"/>
                            </a:solidFill>
                            <a:latin typeface="Cambria Math" panose="02040503050406030204" pitchFamily="18" charset="0"/>
                          </a:rPr>
                          <m:t>,</m:t>
                        </m:r>
                        <m:r>
                          <a:rPr lang="nb-NO" sz="2400" b="0" i="1">
                            <a:solidFill>
                              <a:schemeClr val="tx2"/>
                            </a:solidFill>
                            <a:latin typeface="Cambria Math" panose="02040503050406030204" pitchFamily="18" charset="0"/>
                          </a:rPr>
                          <m:t>𝑎</m:t>
                        </m:r>
                        <m:r>
                          <a:rPr lang="nb-NO" sz="2400" b="0" i="1">
                            <a:solidFill>
                              <a:schemeClr val="tx2"/>
                            </a:solidFill>
                            <a:latin typeface="Cambria Math" panose="02040503050406030204" pitchFamily="18" charset="0"/>
                          </a:rPr>
                          <m:t>+</m:t>
                        </m:r>
                        <m:r>
                          <a:rPr lang="nb-NO" sz="2400" b="0" i="1">
                            <a:solidFill>
                              <a:schemeClr val="tx2"/>
                            </a:solidFill>
                            <a:latin typeface="Cambria Math" panose="02040503050406030204" pitchFamily="18" charset="0"/>
                          </a:rPr>
                          <m:t>𝑏</m:t>
                        </m:r>
                        <m:sSub>
                          <m:sSubPr>
                            <m:ctrlPr>
                              <a:rPr lang="nb-NO" sz="2400" b="0" i="1">
                                <a:solidFill>
                                  <a:schemeClr val="tx2"/>
                                </a:solidFill>
                                <a:latin typeface="Cambria Math" panose="02040503050406030204" pitchFamily="18" charset="0"/>
                              </a:rPr>
                            </m:ctrlPr>
                          </m:sSubPr>
                          <m:e>
                            <m:r>
                              <a:rPr lang="nb-NO" sz="2400" b="0" i="1">
                                <a:solidFill>
                                  <a:schemeClr val="tx2"/>
                                </a:solidFill>
                                <a:latin typeface="Cambria Math" panose="02040503050406030204" pitchFamily="18" charset="0"/>
                              </a:rPr>
                              <m:t>𝑥</m:t>
                            </m:r>
                          </m:e>
                          <m:sub>
                            <m:r>
                              <a:rPr lang="nb-NO" sz="2400" b="0" i="1">
                                <a:solidFill>
                                  <a:schemeClr val="tx2"/>
                                </a:solidFill>
                                <a:latin typeface="Cambria Math" panose="02040503050406030204" pitchFamily="18" charset="0"/>
                              </a:rPr>
                              <m:t>𝑖</m:t>
                            </m:r>
                          </m:sub>
                        </m:sSub>
                        <m:r>
                          <a:rPr lang="nb-NO" sz="2400" b="0" i="1">
                            <a:solidFill>
                              <a:schemeClr val="tx2"/>
                            </a:solidFill>
                            <a:latin typeface="Cambria Math" panose="02040503050406030204" pitchFamily="18" charset="0"/>
                          </a:rPr>
                          <m:t>)</m:t>
                        </m:r>
                      </m:num>
                      <m:den>
                        <m:r>
                          <a:rPr lang="nb-NO" sz="2400" b="0" i="1" smtClean="0">
                            <a:solidFill>
                              <a:schemeClr val="tx2"/>
                            </a:solidFill>
                            <a:latin typeface="Cambria Math" panose="02040503050406030204" pitchFamily="18" charset="0"/>
                          </a:rPr>
                          <m:t>∑</m:t>
                        </m:r>
                        <m:r>
                          <a:rPr lang="nb-NO" sz="2400" b="0" i="1">
                            <a:solidFill>
                              <a:schemeClr val="tx2"/>
                            </a:solidFill>
                            <a:latin typeface="Cambria Math" panose="02040503050406030204" pitchFamily="18" charset="0"/>
                          </a:rPr>
                          <m:t>𝑑</m:t>
                        </m:r>
                        <m:r>
                          <a:rPr lang="nb-NO" sz="2400" b="0" i="1">
                            <a:solidFill>
                              <a:schemeClr val="tx2"/>
                            </a:solidFill>
                            <a:latin typeface="Cambria Math" panose="02040503050406030204" pitchFamily="18" charset="0"/>
                          </a:rPr>
                          <m:t>(</m:t>
                        </m:r>
                        <m:sSub>
                          <m:sSubPr>
                            <m:ctrlPr>
                              <a:rPr lang="nb-NO" sz="2400" b="0" i="1" smtClean="0">
                                <a:solidFill>
                                  <a:schemeClr val="tx2"/>
                                </a:solidFill>
                                <a:latin typeface="Cambria Math" panose="02040503050406030204" pitchFamily="18" charset="0"/>
                              </a:rPr>
                            </m:ctrlPr>
                          </m:sSubPr>
                          <m:e>
                            <m:r>
                              <a:rPr lang="nb-NO" sz="2400" b="0" i="1">
                                <a:solidFill>
                                  <a:schemeClr val="tx2"/>
                                </a:solidFill>
                                <a:latin typeface="Cambria Math" panose="02040503050406030204" pitchFamily="18" charset="0"/>
                              </a:rPr>
                              <m:t>𝑦</m:t>
                            </m:r>
                          </m:e>
                          <m:sub>
                            <m:r>
                              <a:rPr lang="nb-NO" sz="2400" b="0" i="1" smtClean="0">
                                <a:solidFill>
                                  <a:schemeClr val="tx2"/>
                                </a:solidFill>
                                <a:latin typeface="Cambria Math" panose="02040503050406030204" pitchFamily="18" charset="0"/>
                              </a:rPr>
                              <m:t>𝑖</m:t>
                            </m:r>
                          </m:sub>
                        </m:sSub>
                        <m:r>
                          <a:rPr lang="nb-NO" sz="2400" b="0" i="1">
                            <a:solidFill>
                              <a:schemeClr val="tx2"/>
                            </a:solidFill>
                            <a:latin typeface="Cambria Math" panose="02040503050406030204" pitchFamily="18" charset="0"/>
                          </a:rPr>
                          <m:t>,</m:t>
                        </m:r>
                        <m:r>
                          <a:rPr lang="nb-NO" sz="2400" b="0" i="1">
                            <a:solidFill>
                              <a:schemeClr val="tx2"/>
                            </a:solidFill>
                            <a:latin typeface="Cambria Math" panose="02040503050406030204" pitchFamily="18" charset="0"/>
                          </a:rPr>
                          <m:t>𝑚</m:t>
                        </m:r>
                        <m:r>
                          <a:rPr lang="nb-NO" sz="2400" b="0" i="1">
                            <a:solidFill>
                              <a:schemeClr val="tx2"/>
                            </a:solidFill>
                            <a:latin typeface="Cambria Math" panose="02040503050406030204" pitchFamily="18" charset="0"/>
                          </a:rPr>
                          <m:t>)</m:t>
                        </m:r>
                      </m:den>
                    </m:f>
                  </m:oMath>
                </a14:m>
                <a:endParaRPr lang="nb-NO" sz="2400" dirty="0">
                  <a:solidFill>
                    <a:schemeClr val="tx2"/>
                  </a:solidFill>
                </a:endParaRPr>
              </a:p>
              <a:p>
                <a:r>
                  <a:rPr lang="nb-NO" sz="2400" dirty="0" err="1">
                    <a:solidFill>
                      <a:schemeClr val="tx2"/>
                    </a:solidFill>
                  </a:rPr>
                  <a:t>Since</a:t>
                </a:r>
                <a:r>
                  <a:rPr lang="nb-NO" sz="2400" dirty="0">
                    <a:solidFill>
                      <a:schemeClr val="tx2"/>
                    </a:solidFill>
                  </a:rPr>
                  <a:t> </a:t>
                </a:r>
                <a14:m>
                  <m:oMath xmlns:m="http://schemas.openxmlformats.org/officeDocument/2006/math">
                    <m:r>
                      <a:rPr lang="nb-NO" sz="2400" b="0" i="0" smtClean="0">
                        <a:solidFill>
                          <a:schemeClr val="tx2"/>
                        </a:solidFill>
                        <a:latin typeface="Cambria Math" panose="02040503050406030204" pitchFamily="18" charset="0"/>
                      </a:rPr>
                      <m:t>0</m:t>
                    </m:r>
                    <m:r>
                      <a:rPr lang="nb-NO" sz="2400" b="0" i="1" smtClean="0">
                        <a:solidFill>
                          <a:schemeClr val="tx2"/>
                        </a:solidFill>
                        <a:latin typeface="Cambria Math" panose="02040503050406030204" pitchFamily="18" charset="0"/>
                      </a:rPr>
                      <m:t>≤∑</m:t>
                    </m:r>
                    <m:r>
                      <a:rPr lang="nb-NO" sz="2400" b="0" i="1">
                        <a:solidFill>
                          <a:schemeClr val="tx2"/>
                        </a:solidFill>
                        <a:latin typeface="Cambria Math" panose="02040503050406030204" pitchFamily="18" charset="0"/>
                      </a:rPr>
                      <m:t>𝑑</m:t>
                    </m:r>
                    <m:d>
                      <m:dPr>
                        <m:ctrlPr>
                          <a:rPr lang="nb-NO" sz="2400" b="0" i="1">
                            <a:solidFill>
                              <a:schemeClr val="tx2"/>
                            </a:solidFill>
                            <a:latin typeface="Cambria Math" panose="02040503050406030204" pitchFamily="18" charset="0"/>
                          </a:rPr>
                        </m:ctrlPr>
                      </m:dPr>
                      <m:e>
                        <m:sSub>
                          <m:sSubPr>
                            <m:ctrlPr>
                              <a:rPr lang="nb-NO" sz="2400" b="0" i="1" smtClean="0">
                                <a:solidFill>
                                  <a:schemeClr val="tx2"/>
                                </a:solidFill>
                                <a:latin typeface="Cambria Math" panose="02040503050406030204" pitchFamily="18" charset="0"/>
                              </a:rPr>
                            </m:ctrlPr>
                          </m:sSubPr>
                          <m:e>
                            <m:r>
                              <a:rPr lang="nb-NO" sz="2400" b="0" i="1">
                                <a:solidFill>
                                  <a:schemeClr val="tx2"/>
                                </a:solidFill>
                                <a:latin typeface="Cambria Math" panose="02040503050406030204" pitchFamily="18" charset="0"/>
                              </a:rPr>
                              <m:t>𝑦</m:t>
                            </m:r>
                          </m:e>
                          <m:sub>
                            <m:r>
                              <a:rPr lang="nb-NO" sz="2400" b="0" i="1" smtClean="0">
                                <a:solidFill>
                                  <a:schemeClr val="tx2"/>
                                </a:solidFill>
                                <a:latin typeface="Cambria Math" panose="02040503050406030204" pitchFamily="18" charset="0"/>
                              </a:rPr>
                              <m:t>𝑖</m:t>
                            </m:r>
                          </m:sub>
                        </m:sSub>
                        <m:r>
                          <a:rPr lang="nb-NO" sz="2400" b="0" i="1">
                            <a:solidFill>
                              <a:schemeClr val="tx2"/>
                            </a:solidFill>
                            <a:latin typeface="Cambria Math" panose="02040503050406030204" pitchFamily="18" charset="0"/>
                          </a:rPr>
                          <m:t>,</m:t>
                        </m:r>
                        <m:r>
                          <a:rPr lang="nb-NO" sz="2400" b="0" i="1">
                            <a:solidFill>
                              <a:schemeClr val="tx2"/>
                            </a:solidFill>
                            <a:latin typeface="Cambria Math" panose="02040503050406030204" pitchFamily="18" charset="0"/>
                          </a:rPr>
                          <m:t>𝑎</m:t>
                        </m:r>
                        <m:r>
                          <a:rPr lang="nb-NO" sz="2400" b="0" i="1">
                            <a:solidFill>
                              <a:schemeClr val="tx2"/>
                            </a:solidFill>
                            <a:latin typeface="Cambria Math" panose="02040503050406030204" pitchFamily="18" charset="0"/>
                          </a:rPr>
                          <m:t>+</m:t>
                        </m:r>
                        <m:r>
                          <a:rPr lang="nb-NO" sz="2400" b="0" i="1">
                            <a:solidFill>
                              <a:schemeClr val="tx2"/>
                            </a:solidFill>
                            <a:latin typeface="Cambria Math" panose="02040503050406030204" pitchFamily="18" charset="0"/>
                          </a:rPr>
                          <m:t>𝑏</m:t>
                        </m:r>
                        <m:sSub>
                          <m:sSubPr>
                            <m:ctrlPr>
                              <a:rPr lang="nb-NO" sz="2400" b="0" i="1">
                                <a:solidFill>
                                  <a:schemeClr val="tx2"/>
                                </a:solidFill>
                                <a:latin typeface="Cambria Math" panose="02040503050406030204" pitchFamily="18" charset="0"/>
                              </a:rPr>
                            </m:ctrlPr>
                          </m:sSubPr>
                          <m:e>
                            <m:r>
                              <a:rPr lang="nb-NO" sz="2400" b="0" i="1">
                                <a:solidFill>
                                  <a:schemeClr val="tx2"/>
                                </a:solidFill>
                                <a:latin typeface="Cambria Math" panose="02040503050406030204" pitchFamily="18" charset="0"/>
                              </a:rPr>
                              <m:t>𝑥</m:t>
                            </m:r>
                          </m:e>
                          <m:sub>
                            <m:r>
                              <a:rPr lang="nb-NO" sz="2400" b="0" i="1">
                                <a:solidFill>
                                  <a:schemeClr val="tx2"/>
                                </a:solidFill>
                                <a:latin typeface="Cambria Math" panose="02040503050406030204" pitchFamily="18" charset="0"/>
                              </a:rPr>
                              <m:t>𝑖</m:t>
                            </m:r>
                          </m:sub>
                        </m:sSub>
                      </m:e>
                    </m:d>
                    <m:r>
                      <a:rPr lang="nb-NO" sz="2400" b="0" i="1" smtClean="0">
                        <a:solidFill>
                          <a:schemeClr val="tx2"/>
                        </a:solidFill>
                        <a:latin typeface="Cambria Math" panose="02040503050406030204" pitchFamily="18" charset="0"/>
                      </a:rPr>
                      <m:t>≤</m:t>
                    </m:r>
                    <m:r>
                      <a:rPr lang="nb-NO" sz="2400" i="1">
                        <a:solidFill>
                          <a:schemeClr val="tx2"/>
                        </a:solidFill>
                        <a:latin typeface="Cambria Math" panose="02040503050406030204" pitchFamily="18" charset="0"/>
                      </a:rPr>
                      <m:t>∑</m:t>
                    </m:r>
                    <m:r>
                      <a:rPr lang="nb-NO" sz="2400" i="1">
                        <a:solidFill>
                          <a:schemeClr val="tx2"/>
                        </a:solidFill>
                        <a:latin typeface="Cambria Math" panose="02040503050406030204" pitchFamily="18" charset="0"/>
                      </a:rPr>
                      <m:t>𝑑</m:t>
                    </m:r>
                    <m:r>
                      <a:rPr lang="nb-NO" sz="2400" i="1">
                        <a:solidFill>
                          <a:schemeClr val="tx2"/>
                        </a:solidFill>
                        <a:latin typeface="Cambria Math" panose="02040503050406030204" pitchFamily="18" charset="0"/>
                      </a:rPr>
                      <m:t>(</m:t>
                    </m:r>
                    <m:sSub>
                      <m:sSubPr>
                        <m:ctrlPr>
                          <a:rPr lang="nb-NO" sz="2400" i="1">
                            <a:solidFill>
                              <a:schemeClr val="tx2"/>
                            </a:solidFill>
                            <a:latin typeface="Cambria Math" panose="02040503050406030204" pitchFamily="18" charset="0"/>
                          </a:rPr>
                        </m:ctrlPr>
                      </m:sSubPr>
                      <m:e>
                        <m:r>
                          <a:rPr lang="nb-NO" sz="2400" i="1">
                            <a:solidFill>
                              <a:schemeClr val="tx2"/>
                            </a:solidFill>
                            <a:latin typeface="Cambria Math" panose="02040503050406030204" pitchFamily="18" charset="0"/>
                          </a:rPr>
                          <m:t>𝑦</m:t>
                        </m:r>
                      </m:e>
                      <m:sub>
                        <m:r>
                          <a:rPr lang="nb-NO" sz="2400" i="1">
                            <a:solidFill>
                              <a:schemeClr val="tx2"/>
                            </a:solidFill>
                            <a:latin typeface="Cambria Math" panose="02040503050406030204" pitchFamily="18" charset="0"/>
                          </a:rPr>
                          <m:t>𝑖</m:t>
                        </m:r>
                      </m:sub>
                    </m:sSub>
                    <m:r>
                      <a:rPr lang="nb-NO" sz="2400" i="1">
                        <a:solidFill>
                          <a:schemeClr val="tx2"/>
                        </a:solidFill>
                        <a:latin typeface="Cambria Math" panose="02040503050406030204" pitchFamily="18" charset="0"/>
                      </a:rPr>
                      <m:t>,</m:t>
                    </m:r>
                    <m:r>
                      <a:rPr lang="nb-NO" sz="2400" i="1">
                        <a:solidFill>
                          <a:schemeClr val="tx2"/>
                        </a:solidFill>
                        <a:latin typeface="Cambria Math" panose="02040503050406030204" pitchFamily="18" charset="0"/>
                      </a:rPr>
                      <m:t>𝑚</m:t>
                    </m:r>
                    <m:r>
                      <a:rPr lang="nb-NO" sz="2400" i="1">
                        <a:solidFill>
                          <a:schemeClr val="tx2"/>
                        </a:solidFill>
                        <a:latin typeface="Cambria Math" panose="02040503050406030204" pitchFamily="18" charset="0"/>
                      </a:rPr>
                      <m:t>)</m:t>
                    </m:r>
                  </m:oMath>
                </a14:m>
                <a:r>
                  <a:rPr lang="nb-NO" sz="2400" dirty="0">
                    <a:solidFill>
                      <a:schemeClr val="tx2"/>
                    </a:solidFill>
                  </a:rPr>
                  <a:t>, we have that </a:t>
                </a:r>
                <a14:m>
                  <m:oMath xmlns:m="http://schemas.openxmlformats.org/officeDocument/2006/math">
                    <m:r>
                      <a:rPr lang="nb-NO" sz="2400" b="0" i="0" dirty="0" smtClean="0">
                        <a:solidFill>
                          <a:schemeClr val="tx2"/>
                        </a:solidFill>
                        <a:latin typeface="Cambria Math" panose="02040503050406030204" pitchFamily="18" charset="0"/>
                      </a:rPr>
                      <m:t>1</m:t>
                    </m:r>
                    <m:r>
                      <a:rPr lang="nb-NO" sz="2400" b="0" i="1" dirty="0" smtClean="0">
                        <a:solidFill>
                          <a:schemeClr val="tx2"/>
                        </a:solidFill>
                        <a:latin typeface="Cambria Math" panose="02040503050406030204" pitchFamily="18" charset="0"/>
                      </a:rPr>
                      <m:t>≥</m:t>
                    </m:r>
                    <m:sSup>
                      <m:sSupPr>
                        <m:ctrlPr>
                          <a:rPr lang="nb-NO" sz="2400" b="0" i="1" dirty="0" smtClean="0">
                            <a:solidFill>
                              <a:schemeClr val="tx2"/>
                            </a:solidFill>
                            <a:latin typeface="Cambria Math" panose="02040503050406030204" pitchFamily="18" charset="0"/>
                          </a:rPr>
                        </m:ctrlPr>
                      </m:sSupPr>
                      <m:e>
                        <m:r>
                          <a:rPr lang="nb-NO" sz="2400" b="0" i="1" dirty="0" smtClean="0">
                            <a:solidFill>
                              <a:schemeClr val="tx2"/>
                            </a:solidFill>
                            <a:latin typeface="Cambria Math" panose="02040503050406030204" pitchFamily="18" charset="0"/>
                          </a:rPr>
                          <m:t>𝑅</m:t>
                        </m:r>
                      </m:e>
                      <m:sup>
                        <m:r>
                          <a:rPr lang="nb-NO" sz="2400" b="0" i="1" dirty="0" smtClean="0">
                            <a:solidFill>
                              <a:schemeClr val="tx2"/>
                            </a:solidFill>
                            <a:latin typeface="Cambria Math" panose="02040503050406030204" pitchFamily="18" charset="0"/>
                          </a:rPr>
                          <m:t>2</m:t>
                        </m:r>
                      </m:sup>
                    </m:sSup>
                    <m:r>
                      <a:rPr lang="nb-NO" sz="2400" b="0" i="1" dirty="0" smtClean="0">
                        <a:solidFill>
                          <a:schemeClr val="tx2"/>
                        </a:solidFill>
                        <a:latin typeface="Cambria Math" panose="02040503050406030204" pitchFamily="18" charset="0"/>
                      </a:rPr>
                      <m:t>≥0</m:t>
                    </m:r>
                  </m:oMath>
                </a14:m>
                <a:r>
                  <a:rPr lang="nb-NO" sz="2400" dirty="0">
                    <a:solidFill>
                      <a:schemeClr val="tx2"/>
                    </a:solidFill>
                  </a:rPr>
                  <a:t>.</a:t>
                </a:r>
              </a:p>
              <a:p>
                <a:r>
                  <a:rPr lang="nb-NO" sz="2600" dirty="0" err="1">
                    <a:solidFill>
                      <a:schemeClr val="tx2"/>
                    </a:solidFill>
                  </a:rPr>
                  <a:t>Bigger</a:t>
                </a:r>
                <a:r>
                  <a:rPr lang="nb-NO" sz="2600" dirty="0">
                    <a:solidFill>
                      <a:schemeClr val="tx2"/>
                    </a:solidFill>
                  </a:rPr>
                  <a:t> is </a:t>
                </a:r>
                <a:r>
                  <a:rPr lang="nb-NO" sz="2600" dirty="0" err="1">
                    <a:solidFill>
                      <a:schemeClr val="tx2"/>
                    </a:solidFill>
                  </a:rPr>
                  <a:t>better</a:t>
                </a:r>
                <a:r>
                  <a:rPr lang="nb-NO" sz="2600" dirty="0">
                    <a:solidFill>
                      <a:schemeClr val="tx2"/>
                    </a:solidFill>
                  </a:rPr>
                  <a:t>.</a:t>
                </a:r>
              </a:p>
            </p:txBody>
          </p:sp>
        </mc:Choice>
        <mc:Fallback xmlns="">
          <p:sp>
            <p:nvSpPr>
              <p:cNvPr id="3" name="Content Placeholder 2">
                <a:extLst>
                  <a:ext uri="{FF2B5EF4-FFF2-40B4-BE49-F238E27FC236}">
                    <a16:creationId xmlns:a16="http://schemas.microsoft.com/office/drawing/2014/main" id="{4B870ED4-E4F9-4670-883D-5FE4E7890543}"/>
                  </a:ext>
                </a:extLst>
              </p:cNvPr>
              <p:cNvSpPr>
                <a:spLocks noGrp="1" noRot="1" noChangeAspect="1" noMove="1" noResize="1" noEditPoints="1" noAdjustHandles="1" noChangeArrowheads="1" noChangeShapeType="1" noTextEdit="1"/>
              </p:cNvSpPr>
              <p:nvPr>
                <p:ph idx="1"/>
              </p:nvPr>
            </p:nvSpPr>
            <p:spPr>
              <a:xfrm>
                <a:off x="581193" y="1712183"/>
                <a:ext cx="6309003" cy="3962266"/>
              </a:xfrm>
              <a:blipFill>
                <a:blip r:embed="rId2"/>
                <a:stretch>
                  <a:fillRect l="-966" r="-580"/>
                </a:stretch>
              </a:blipFill>
            </p:spPr>
            <p:txBody>
              <a:bodyPr/>
              <a:lstStyle/>
              <a:p>
                <a:r>
                  <a:rPr lang="nb-NO">
                    <a:noFill/>
                  </a:rPr>
                  <a:t> </a:t>
                </a:r>
              </a:p>
            </p:txBody>
          </p:sp>
        </mc:Fallback>
      </mc:AlternateContent>
      <p:pic>
        <p:nvPicPr>
          <p:cNvPr id="18" name="Picture 17" descr="Metal tic-tac-toe game pieces">
            <a:extLst>
              <a:ext uri="{FF2B5EF4-FFF2-40B4-BE49-F238E27FC236}">
                <a16:creationId xmlns:a16="http://schemas.microsoft.com/office/drawing/2014/main" id="{A24E0A38-284E-4667-8F0F-E448C3583BEB}"/>
              </a:ext>
            </a:extLst>
          </p:cNvPr>
          <p:cNvPicPr>
            <a:picLocks noChangeAspect="1"/>
          </p:cNvPicPr>
          <p:nvPr/>
        </p:nvPicPr>
        <p:blipFill rotWithShape="1">
          <a:blip r:embed="rId3"/>
          <a:srcRect l="17692" r="31228"/>
          <a:stretch/>
        </p:blipFill>
        <p:spPr>
          <a:xfrm>
            <a:off x="7521283" y="10"/>
            <a:ext cx="4670717" cy="685799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1FE2DEB-73D4-4ED6-A884-3246FF297FBE}"/>
                  </a:ext>
                </a:extLst>
              </p:cNvPr>
              <p:cNvSpPr txBox="1"/>
              <p:nvPr/>
            </p:nvSpPr>
            <p:spPr>
              <a:xfrm>
                <a:off x="7567080" y="5382811"/>
                <a:ext cx="4579122" cy="138499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nb-NO" sz="2800" b="1" dirty="0"/>
                  <a:t>Important:</a:t>
                </a:r>
                <a:r>
                  <a:rPr lang="nb-NO" sz="2800" dirty="0"/>
                  <a:t> </a:t>
                </a:r>
                <a:r>
                  <a:rPr lang="nb-NO" sz="2800" dirty="0" err="1"/>
                  <a:t>When</a:t>
                </a:r>
                <a:r>
                  <a:rPr lang="nb-NO" sz="2800" dirty="0"/>
                  <a:t> </a:t>
                </a:r>
                <a:r>
                  <a:rPr lang="nb-NO" sz="2800" dirty="0" err="1"/>
                  <a:t>people</a:t>
                </a:r>
                <a:r>
                  <a:rPr lang="nb-NO" sz="2800" dirty="0"/>
                  <a:t> talk </a:t>
                </a:r>
                <a:r>
                  <a:rPr lang="nb-NO" sz="2800" dirty="0" err="1"/>
                  <a:t>about</a:t>
                </a:r>
                <a:r>
                  <a:rPr lang="nb-NO" sz="2800" dirty="0"/>
                  <a:t> </a:t>
                </a:r>
                <a14:m>
                  <m:oMath xmlns:m="http://schemas.openxmlformats.org/officeDocument/2006/math">
                    <m:sSup>
                      <m:sSupPr>
                        <m:ctrlPr>
                          <a:rPr lang="nb-NO" sz="2800" b="0" i="1" smtClean="0">
                            <a:latin typeface="Cambria Math" panose="02040503050406030204" pitchFamily="18" charset="0"/>
                          </a:rPr>
                        </m:ctrlPr>
                      </m:sSupPr>
                      <m:e>
                        <m:r>
                          <a:rPr lang="nb-NO" sz="2800" b="0" i="1" smtClean="0">
                            <a:latin typeface="Cambria Math" panose="02040503050406030204" pitchFamily="18" charset="0"/>
                          </a:rPr>
                          <m:t>𝑅</m:t>
                        </m:r>
                      </m:e>
                      <m:sup>
                        <m:r>
                          <a:rPr lang="nb-NO" sz="2800" b="0" i="1" smtClean="0">
                            <a:latin typeface="Cambria Math" panose="02040503050406030204" pitchFamily="18" charset="0"/>
                          </a:rPr>
                          <m:t>2</m:t>
                        </m:r>
                      </m:sup>
                    </m:sSup>
                  </m:oMath>
                </a14:m>
                <a:r>
                  <a:rPr lang="nb-NO" sz="2800" dirty="0"/>
                  <a:t>, </a:t>
                </a:r>
                <a:r>
                  <a:rPr lang="nb-NO" sz="2800" dirty="0" err="1"/>
                  <a:t>they</a:t>
                </a:r>
                <a:r>
                  <a:rPr lang="nb-NO" sz="2800" dirty="0"/>
                  <a:t> talk </a:t>
                </a:r>
                <a:r>
                  <a:rPr lang="nb-NO" sz="2800" dirty="0" err="1"/>
                  <a:t>about</a:t>
                </a:r>
                <a:r>
                  <a:rPr lang="nb-NO" sz="2800" dirty="0"/>
                  <a:t> </a:t>
                </a:r>
                <a:r>
                  <a:rPr lang="nb-NO" sz="2800" dirty="0" err="1"/>
                  <a:t>least</a:t>
                </a:r>
                <a:r>
                  <a:rPr lang="nb-NO" sz="2800" dirty="0"/>
                  <a:t> </a:t>
                </a:r>
                <a:r>
                  <a:rPr lang="nb-NO" sz="2800" dirty="0" err="1"/>
                  <a:t>squares</a:t>
                </a:r>
                <a:r>
                  <a:rPr lang="nb-NO" sz="2800" dirty="0"/>
                  <a:t> </a:t>
                </a:r>
                <a:r>
                  <a:rPr lang="nb-NO" sz="2800" dirty="0" err="1"/>
                  <a:t>almost</a:t>
                </a:r>
                <a:r>
                  <a:rPr lang="nb-NO" sz="2800" dirty="0"/>
                  <a:t> </a:t>
                </a:r>
                <a:r>
                  <a:rPr lang="nb-NO" sz="2800" dirty="0" err="1"/>
                  <a:t>always</a:t>
                </a:r>
                <a:r>
                  <a:rPr lang="nb-NO" sz="2800" dirty="0"/>
                  <a:t>!</a:t>
                </a:r>
              </a:p>
            </p:txBody>
          </p:sp>
        </mc:Choice>
        <mc:Fallback xmlns="">
          <p:sp>
            <p:nvSpPr>
              <p:cNvPr id="6" name="TextBox 5">
                <a:extLst>
                  <a:ext uri="{FF2B5EF4-FFF2-40B4-BE49-F238E27FC236}">
                    <a16:creationId xmlns:a16="http://schemas.microsoft.com/office/drawing/2014/main" id="{31FE2DEB-73D4-4ED6-A884-3246FF297FBE}"/>
                  </a:ext>
                </a:extLst>
              </p:cNvPr>
              <p:cNvSpPr txBox="1">
                <a:spLocks noRot="1" noChangeAspect="1" noMove="1" noResize="1" noEditPoints="1" noAdjustHandles="1" noChangeArrowheads="1" noChangeShapeType="1" noTextEdit="1"/>
              </p:cNvSpPr>
              <p:nvPr/>
            </p:nvSpPr>
            <p:spPr>
              <a:xfrm>
                <a:off x="7567080" y="5382811"/>
                <a:ext cx="4579122" cy="1384995"/>
              </a:xfrm>
              <a:prstGeom prst="rect">
                <a:avLst/>
              </a:prstGeom>
              <a:blipFill>
                <a:blip r:embed="rId4"/>
                <a:stretch>
                  <a:fillRect l="-1457" t="-3030" r="-3046" b="-10823"/>
                </a:stretch>
              </a:blipFill>
            </p:spPr>
            <p:txBody>
              <a:bodyPr/>
              <a:lstStyle/>
              <a:p>
                <a:r>
                  <a:rPr lang="nb-NO">
                    <a:noFill/>
                  </a:rPr>
                  <a:t> </a:t>
                </a:r>
              </a:p>
            </p:txBody>
          </p:sp>
        </mc:Fallback>
      </mc:AlternateContent>
    </p:spTree>
    <p:extLst>
      <p:ext uri="{BB962C8B-B14F-4D97-AF65-F5344CB8AC3E}">
        <p14:creationId xmlns:p14="http://schemas.microsoft.com/office/powerpoint/2010/main" val="1658272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588BADB-4467-4374-B208-7576C909C9B6}"/>
                  </a:ext>
                </a:extLst>
              </p:cNvPr>
              <p:cNvSpPr>
                <a:spLocks noGrp="1"/>
              </p:cNvSpPr>
              <p:nvPr>
                <p:ph type="title"/>
              </p:nvPr>
            </p:nvSpPr>
            <p:spPr>
              <a:xfrm>
                <a:off x="1893715" y="708498"/>
                <a:ext cx="7574507" cy="3330055"/>
              </a:xfrm>
            </p:spPr>
            <p:txBody>
              <a:bodyPr vert="horz" lIns="91440" tIns="45720" rIns="91440" bIns="45720" rtlCol="0" anchor="ctr">
                <a:normAutofit/>
              </a:bodyPr>
              <a:lstStyle/>
              <a:p>
                <a:pPr>
                  <a:lnSpc>
                    <a:spcPct val="90000"/>
                  </a:lnSpc>
                </a:pPr>
                <a:br>
                  <a:rPr lang="en-US" sz="6000" b="0" kern="1200" cap="all" dirty="0">
                    <a:solidFill>
                      <a:srgbClr val="FFFFFF"/>
                    </a:solidFill>
                    <a:latin typeface="+mj-lt"/>
                    <a:ea typeface="+mj-ea"/>
                    <a:cs typeface="+mj-cs"/>
                  </a:rPr>
                </a:br>
                <a14:m>
                  <m:oMathPara xmlns:m="http://schemas.openxmlformats.org/officeDocument/2006/math">
                    <m:oMathParaPr>
                      <m:jc m:val="centerGroup"/>
                    </m:oMathParaPr>
                    <m:oMath xmlns:m="http://schemas.openxmlformats.org/officeDocument/2006/math">
                      <m:r>
                        <a:rPr lang="en-US" sz="6000" b="0" i="0" kern="1200" cap="all">
                          <a:solidFill>
                            <a:srgbClr val="FFFFFF"/>
                          </a:solidFill>
                          <a:latin typeface="Cambria Math" panose="02040503050406030204" pitchFamily="18" charset="0"/>
                          <a:ea typeface="+mj-ea"/>
                          <a:cs typeface="+mj-cs"/>
                        </a:rPr>
                        <m:t>1−</m:t>
                      </m:r>
                      <m:f>
                        <m:fPr>
                          <m:ctrlPr>
                            <a:rPr lang="en-US" sz="6000" b="0" i="1" kern="1200" cap="all">
                              <a:solidFill>
                                <a:srgbClr val="FFFFFF"/>
                              </a:solidFill>
                              <a:latin typeface="Cambria Math" panose="02040503050406030204" pitchFamily="18" charset="0"/>
                              <a:ea typeface="+mj-ea"/>
                              <a:cs typeface="+mj-cs"/>
                            </a:rPr>
                          </m:ctrlPr>
                        </m:fPr>
                        <m:num>
                          <m:r>
                            <a:rPr lang="nb-NO" sz="6000" b="0" i="1" kern="1200" cap="all" smtClean="0">
                              <a:solidFill>
                                <a:srgbClr val="FFFFFF"/>
                              </a:solidFill>
                              <a:latin typeface="Cambria Math" panose="02040503050406030204" pitchFamily="18" charset="0"/>
                              <a:ea typeface="+mj-ea"/>
                              <a:cs typeface="+mj-cs"/>
                            </a:rPr>
                            <m:t>∑</m:t>
                          </m:r>
                          <m:r>
                            <a:rPr lang="en-US" sz="6000" b="0" i="1" kern="1200" cap="all">
                              <a:solidFill>
                                <a:srgbClr val="FFFFFF"/>
                              </a:solidFill>
                              <a:latin typeface="Cambria Math" panose="02040503050406030204" pitchFamily="18" charset="0"/>
                              <a:ea typeface="+mj-ea"/>
                              <a:cs typeface="+mj-cs"/>
                            </a:rPr>
                            <m:t>𝑑</m:t>
                          </m:r>
                          <m:r>
                            <a:rPr lang="en-US" sz="6000" b="0" i="1" kern="1200" cap="all">
                              <a:solidFill>
                                <a:srgbClr val="FFFFFF"/>
                              </a:solidFill>
                              <a:latin typeface="Cambria Math" panose="02040503050406030204" pitchFamily="18" charset="0"/>
                              <a:ea typeface="+mj-ea"/>
                              <a:cs typeface="+mj-cs"/>
                            </a:rPr>
                            <m:t>(</m:t>
                          </m:r>
                          <m:sSub>
                            <m:sSubPr>
                              <m:ctrlPr>
                                <a:rPr lang="nb-NO" sz="6000" b="0" i="1" kern="1200" cap="all" smtClean="0">
                                  <a:solidFill>
                                    <a:srgbClr val="FFFFFF"/>
                                  </a:solidFill>
                                  <a:latin typeface="Cambria Math" panose="02040503050406030204" pitchFamily="18" charset="0"/>
                                  <a:ea typeface="+mj-ea"/>
                                  <a:cs typeface="+mj-cs"/>
                                </a:rPr>
                              </m:ctrlPr>
                            </m:sSubPr>
                            <m:e>
                              <m:r>
                                <a:rPr lang="en-US" sz="6000" b="0" i="1" kern="1200" cap="all">
                                  <a:solidFill>
                                    <a:srgbClr val="FFFFFF"/>
                                  </a:solidFill>
                                  <a:latin typeface="Cambria Math" panose="02040503050406030204" pitchFamily="18" charset="0"/>
                                  <a:ea typeface="+mj-ea"/>
                                  <a:cs typeface="+mj-cs"/>
                                </a:rPr>
                                <m:t>𝑦</m:t>
                              </m:r>
                            </m:e>
                            <m:sub>
                              <m:r>
                                <a:rPr lang="nb-NO" sz="6000" b="0" i="1" kern="1200" cap="all" smtClean="0">
                                  <a:solidFill>
                                    <a:srgbClr val="FFFFFF"/>
                                  </a:solidFill>
                                  <a:latin typeface="Cambria Math" panose="02040503050406030204" pitchFamily="18" charset="0"/>
                                  <a:ea typeface="+mj-ea"/>
                                  <a:cs typeface="+mj-cs"/>
                                </a:rPr>
                                <m:t>𝑖</m:t>
                              </m:r>
                            </m:sub>
                          </m:sSub>
                          <m:r>
                            <a:rPr lang="en-US" sz="6000" b="0" i="1" kern="1200" cap="all">
                              <a:solidFill>
                                <a:srgbClr val="FFFFFF"/>
                              </a:solidFill>
                              <a:latin typeface="Cambria Math" panose="02040503050406030204" pitchFamily="18" charset="0"/>
                              <a:ea typeface="+mj-ea"/>
                              <a:cs typeface="+mj-cs"/>
                            </a:rPr>
                            <m:t>,</m:t>
                          </m:r>
                          <m:r>
                            <a:rPr lang="en-US" sz="6000" b="0" i="1" kern="1200" cap="all">
                              <a:solidFill>
                                <a:srgbClr val="FFFFFF"/>
                              </a:solidFill>
                              <a:latin typeface="Cambria Math" panose="02040503050406030204" pitchFamily="18" charset="0"/>
                              <a:ea typeface="+mj-ea"/>
                              <a:cs typeface="+mj-cs"/>
                            </a:rPr>
                            <m:t>𝑎</m:t>
                          </m:r>
                          <m:r>
                            <a:rPr lang="en-US" sz="6000" b="0" i="1" kern="1200" cap="all">
                              <a:solidFill>
                                <a:srgbClr val="FFFFFF"/>
                              </a:solidFill>
                              <a:latin typeface="Cambria Math" panose="02040503050406030204" pitchFamily="18" charset="0"/>
                              <a:ea typeface="+mj-ea"/>
                              <a:cs typeface="+mj-cs"/>
                            </a:rPr>
                            <m:t>+</m:t>
                          </m:r>
                          <m:r>
                            <a:rPr lang="en-US" sz="6000" b="0" i="1" kern="1200" cap="all">
                              <a:solidFill>
                                <a:srgbClr val="FFFFFF"/>
                              </a:solidFill>
                              <a:latin typeface="Cambria Math" panose="02040503050406030204" pitchFamily="18" charset="0"/>
                              <a:ea typeface="+mj-ea"/>
                              <a:cs typeface="+mj-cs"/>
                            </a:rPr>
                            <m:t>𝑏</m:t>
                          </m:r>
                          <m:sSub>
                            <m:sSubPr>
                              <m:ctrlPr>
                                <a:rPr lang="nb-NO" sz="6000" b="0" i="1" kern="1200" cap="all" smtClean="0">
                                  <a:solidFill>
                                    <a:srgbClr val="FFFFFF"/>
                                  </a:solidFill>
                                  <a:latin typeface="Cambria Math" panose="02040503050406030204" pitchFamily="18" charset="0"/>
                                  <a:ea typeface="+mj-ea"/>
                                  <a:cs typeface="+mj-cs"/>
                                </a:rPr>
                              </m:ctrlPr>
                            </m:sSubPr>
                            <m:e>
                              <m:r>
                                <a:rPr lang="en-US" sz="6000" b="0" i="1" kern="1200" cap="all">
                                  <a:solidFill>
                                    <a:srgbClr val="FFFFFF"/>
                                  </a:solidFill>
                                  <a:latin typeface="Cambria Math" panose="02040503050406030204" pitchFamily="18" charset="0"/>
                                  <a:ea typeface="+mj-ea"/>
                                  <a:cs typeface="+mj-cs"/>
                                </a:rPr>
                                <m:t>𝑥</m:t>
                              </m:r>
                            </m:e>
                            <m:sub>
                              <m:r>
                                <a:rPr lang="nb-NO" sz="6000" b="0" i="1" kern="1200" cap="all" smtClean="0">
                                  <a:solidFill>
                                    <a:srgbClr val="FFFFFF"/>
                                  </a:solidFill>
                                  <a:latin typeface="Cambria Math" panose="02040503050406030204" pitchFamily="18" charset="0"/>
                                  <a:ea typeface="+mj-ea"/>
                                  <a:cs typeface="+mj-cs"/>
                                </a:rPr>
                                <m:t>𝑖</m:t>
                              </m:r>
                            </m:sub>
                          </m:sSub>
                          <m:r>
                            <a:rPr lang="en-US" sz="6000" b="0" i="1" kern="1200" cap="all">
                              <a:solidFill>
                                <a:srgbClr val="FFFFFF"/>
                              </a:solidFill>
                              <a:latin typeface="Cambria Math" panose="02040503050406030204" pitchFamily="18" charset="0"/>
                              <a:ea typeface="+mj-ea"/>
                              <a:cs typeface="+mj-cs"/>
                            </a:rPr>
                            <m:t>)</m:t>
                          </m:r>
                        </m:num>
                        <m:den>
                          <m:r>
                            <a:rPr lang="nb-NO" sz="6000" b="0" i="1" kern="1200" cap="all" smtClean="0">
                              <a:solidFill>
                                <a:srgbClr val="FFFFFF"/>
                              </a:solidFill>
                              <a:latin typeface="Cambria Math" panose="02040503050406030204" pitchFamily="18" charset="0"/>
                              <a:ea typeface="+mj-ea"/>
                              <a:cs typeface="+mj-cs"/>
                            </a:rPr>
                            <m:t>∑</m:t>
                          </m:r>
                          <m:r>
                            <a:rPr lang="en-US" sz="6000" b="0" i="1" kern="1200" cap="all">
                              <a:solidFill>
                                <a:srgbClr val="FFFFFF"/>
                              </a:solidFill>
                              <a:latin typeface="Cambria Math" panose="02040503050406030204" pitchFamily="18" charset="0"/>
                              <a:ea typeface="+mj-ea"/>
                              <a:cs typeface="+mj-cs"/>
                            </a:rPr>
                            <m:t>𝑑</m:t>
                          </m:r>
                          <m:r>
                            <a:rPr lang="en-US" sz="6000" b="0" i="1" kern="1200" cap="all">
                              <a:solidFill>
                                <a:srgbClr val="FFFFFF"/>
                              </a:solidFill>
                              <a:latin typeface="Cambria Math" panose="02040503050406030204" pitchFamily="18" charset="0"/>
                              <a:ea typeface="+mj-ea"/>
                              <a:cs typeface="+mj-cs"/>
                            </a:rPr>
                            <m:t>(</m:t>
                          </m:r>
                          <m:sSub>
                            <m:sSubPr>
                              <m:ctrlPr>
                                <a:rPr lang="nb-NO" sz="6000" b="0" i="1" kern="1200" cap="all" smtClean="0">
                                  <a:solidFill>
                                    <a:srgbClr val="FFFFFF"/>
                                  </a:solidFill>
                                  <a:latin typeface="Cambria Math" panose="02040503050406030204" pitchFamily="18" charset="0"/>
                                  <a:ea typeface="+mj-ea"/>
                                  <a:cs typeface="+mj-cs"/>
                                </a:rPr>
                              </m:ctrlPr>
                            </m:sSubPr>
                            <m:e>
                              <m:r>
                                <a:rPr lang="en-US" sz="6000" b="0" i="1" kern="1200" cap="all">
                                  <a:solidFill>
                                    <a:srgbClr val="FFFFFF"/>
                                  </a:solidFill>
                                  <a:latin typeface="Cambria Math" panose="02040503050406030204" pitchFamily="18" charset="0"/>
                                  <a:ea typeface="+mj-ea"/>
                                  <a:cs typeface="+mj-cs"/>
                                </a:rPr>
                                <m:t>𝑦</m:t>
                              </m:r>
                            </m:e>
                            <m:sub>
                              <m:r>
                                <a:rPr lang="nb-NO" sz="6000" b="0" i="1" kern="1200" cap="all" smtClean="0">
                                  <a:solidFill>
                                    <a:srgbClr val="FFFFFF"/>
                                  </a:solidFill>
                                  <a:latin typeface="Cambria Math" panose="02040503050406030204" pitchFamily="18" charset="0"/>
                                  <a:ea typeface="+mj-ea"/>
                                  <a:cs typeface="+mj-cs"/>
                                </a:rPr>
                                <m:t>𝑖</m:t>
                              </m:r>
                            </m:sub>
                          </m:sSub>
                          <m:r>
                            <a:rPr lang="en-US" sz="6000" b="0" i="1" kern="1200" cap="all">
                              <a:solidFill>
                                <a:srgbClr val="FFFFFF"/>
                              </a:solidFill>
                              <a:latin typeface="Cambria Math" panose="02040503050406030204" pitchFamily="18" charset="0"/>
                              <a:ea typeface="+mj-ea"/>
                              <a:cs typeface="+mj-cs"/>
                            </a:rPr>
                            <m:t>,</m:t>
                          </m:r>
                          <m:r>
                            <a:rPr lang="en-US" sz="6000" b="0" i="1" kern="1200" cap="all">
                              <a:solidFill>
                                <a:srgbClr val="FFFFFF"/>
                              </a:solidFill>
                              <a:latin typeface="Cambria Math" panose="02040503050406030204" pitchFamily="18" charset="0"/>
                              <a:ea typeface="+mj-ea"/>
                              <a:cs typeface="+mj-cs"/>
                            </a:rPr>
                            <m:t>𝑚</m:t>
                          </m:r>
                          <m:r>
                            <a:rPr lang="en-US" sz="6000" b="0" i="1" kern="1200" cap="all">
                              <a:solidFill>
                                <a:srgbClr val="FFFFFF"/>
                              </a:solidFill>
                              <a:latin typeface="Cambria Math" panose="02040503050406030204" pitchFamily="18" charset="0"/>
                              <a:ea typeface="+mj-ea"/>
                              <a:cs typeface="+mj-cs"/>
                            </a:rPr>
                            <m:t>)</m:t>
                          </m:r>
                        </m:den>
                      </m:f>
                    </m:oMath>
                  </m:oMathPara>
                </a14:m>
                <a:br>
                  <a:rPr lang="en-US" sz="6000" b="0" kern="1200" cap="all" dirty="0">
                    <a:solidFill>
                      <a:srgbClr val="FFFFFF"/>
                    </a:solidFill>
                    <a:latin typeface="+mj-lt"/>
                    <a:ea typeface="+mj-ea"/>
                    <a:cs typeface="+mj-cs"/>
                  </a:rPr>
                </a:br>
                <a:endParaRPr lang="en-US" sz="6000" b="0" kern="1200" cap="all" dirty="0">
                  <a:solidFill>
                    <a:srgbClr val="FFFFFF"/>
                  </a:solidFill>
                  <a:latin typeface="+mj-lt"/>
                  <a:ea typeface="+mj-ea"/>
                  <a:cs typeface="+mj-cs"/>
                </a:endParaRPr>
              </a:p>
            </p:txBody>
          </p:sp>
        </mc:Choice>
        <mc:Fallback xmlns="">
          <p:sp>
            <p:nvSpPr>
              <p:cNvPr id="2" name="Title 1">
                <a:extLst>
                  <a:ext uri="{FF2B5EF4-FFF2-40B4-BE49-F238E27FC236}">
                    <a16:creationId xmlns:a16="http://schemas.microsoft.com/office/drawing/2014/main" id="{B588BADB-4467-4374-B208-7576C909C9B6}"/>
                  </a:ext>
                </a:extLst>
              </p:cNvPr>
              <p:cNvSpPr>
                <a:spLocks noGrp="1" noRot="1" noChangeAspect="1" noMove="1" noResize="1" noEditPoints="1" noAdjustHandles="1" noChangeArrowheads="1" noChangeShapeType="1" noTextEdit="1"/>
              </p:cNvSpPr>
              <p:nvPr>
                <p:ph type="title"/>
              </p:nvPr>
            </p:nvSpPr>
            <p:spPr>
              <a:xfrm>
                <a:off x="1893715" y="708498"/>
                <a:ext cx="7574507" cy="3330055"/>
              </a:xfrm>
              <a:blipFill>
                <a:blip r:embed="rId2"/>
                <a:stretch>
                  <a:fillRect/>
                </a:stretch>
              </a:blipFill>
            </p:spPr>
            <p:txBody>
              <a:bodyPr/>
              <a:lstStyle/>
              <a:p>
                <a:r>
                  <a:rPr lang="nb-NO">
                    <a:noFill/>
                  </a:rPr>
                  <a:t> </a:t>
                </a:r>
              </a:p>
            </p:txBody>
          </p:sp>
        </mc:Fallback>
      </mc:AlternateContent>
      <p:sp>
        <p:nvSpPr>
          <p:cNvPr id="22" name="Rectangle 21">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6C7781">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13" name="TextBox 12">
            <a:extLst>
              <a:ext uri="{FF2B5EF4-FFF2-40B4-BE49-F238E27FC236}">
                <a16:creationId xmlns:a16="http://schemas.microsoft.com/office/drawing/2014/main" id="{2AE491D0-E168-4501-A303-F86A0AB4E882}"/>
              </a:ext>
            </a:extLst>
          </p:cNvPr>
          <p:cNvSpPr txBox="1"/>
          <p:nvPr/>
        </p:nvSpPr>
        <p:spPr>
          <a:xfrm>
            <a:off x="4583074" y="5255962"/>
            <a:ext cx="7385659" cy="923330"/>
          </a:xfrm>
          <a:prstGeom prst="rect">
            <a:avLst/>
          </a:prstGeom>
          <a:noFill/>
        </p:spPr>
        <p:txBody>
          <a:bodyPr wrap="square">
            <a:spAutoFit/>
          </a:bodyPr>
          <a:lstStyle/>
          <a:p>
            <a:r>
              <a:rPr lang="en-US" dirty="0"/>
              <a:t>Korn, E. L., &amp; Simon, R. (1991). Explained Residual Variation, Explained Risk, and Goodness of Fit. </a:t>
            </a:r>
            <a:r>
              <a:rPr lang="en-US" i="1" dirty="0"/>
              <a:t>The American Statistician</a:t>
            </a:r>
            <a:r>
              <a:rPr lang="en-US" dirty="0"/>
              <a:t>, </a:t>
            </a:r>
            <a:r>
              <a:rPr lang="en-US" i="1" dirty="0"/>
              <a:t>45</a:t>
            </a:r>
            <a:r>
              <a:rPr lang="en-US" dirty="0"/>
              <a:t>(3), 201–206. https://doi.org/10.1080/00031305.1991.10475802</a:t>
            </a:r>
            <a:endParaRPr lang="nb-NO" dirty="0"/>
          </a:p>
        </p:txBody>
      </p:sp>
    </p:spTree>
    <p:extLst>
      <p:ext uri="{BB962C8B-B14F-4D97-AF65-F5344CB8AC3E}">
        <p14:creationId xmlns:p14="http://schemas.microsoft.com/office/powerpoint/2010/main" val="15533510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DD763-4E1C-4CD3-A456-003EBA9D512E}"/>
              </a:ext>
            </a:extLst>
          </p:cNvPr>
          <p:cNvSpPr>
            <a:spLocks noGrp="1"/>
          </p:cNvSpPr>
          <p:nvPr>
            <p:ph type="title"/>
          </p:nvPr>
        </p:nvSpPr>
        <p:spPr/>
        <p:txBody>
          <a:bodyPr/>
          <a:lstStyle/>
          <a:p>
            <a:r>
              <a:rPr lang="nb-NO" dirty="0"/>
              <a:t>The </a:t>
            </a:r>
            <a:r>
              <a:rPr lang="nb-NO" dirty="0" err="1"/>
              <a:t>correlation</a:t>
            </a:r>
            <a:endParaRPr lang="nb-NO"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4EB3EA-2047-4259-B832-4B93658A8D97}"/>
                  </a:ext>
                </a:extLst>
              </p:cNvPr>
              <p:cNvSpPr>
                <a:spLocks noGrp="1"/>
              </p:cNvSpPr>
              <p:nvPr>
                <p:ph idx="1"/>
              </p:nvPr>
            </p:nvSpPr>
            <p:spPr/>
            <p:txBody>
              <a:bodyPr/>
              <a:lstStyle/>
              <a:p>
                <a14:m>
                  <m:oMath xmlns:m="http://schemas.openxmlformats.org/officeDocument/2006/math">
                    <m:r>
                      <m:rPr>
                        <m:sty m:val="p"/>
                      </m:rPr>
                      <a:rPr lang="nb-NO" b="0" i="0" smtClean="0">
                        <a:latin typeface="Cambria Math" panose="02040503050406030204" pitchFamily="18" charset="0"/>
                      </a:rPr>
                      <m:t>Cor</m:t>
                    </m:r>
                    <m:d>
                      <m:dPr>
                        <m:ctrlPr>
                          <a:rPr lang="nb-NO" b="0" i="1" smtClean="0">
                            <a:latin typeface="Cambria Math" panose="02040503050406030204" pitchFamily="18" charset="0"/>
                          </a:rPr>
                        </m:ctrlPr>
                      </m:dPr>
                      <m:e>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e>
                    </m:d>
                    <m:r>
                      <a:rPr lang="nb-NO" b="0" i="1" smtClean="0">
                        <a:latin typeface="Cambria Math" panose="02040503050406030204" pitchFamily="18" charset="0"/>
                      </a:rPr>
                      <m:t>=</m:t>
                    </m:r>
                    <m:f>
                      <m:fPr>
                        <m:ctrlPr>
                          <a:rPr lang="nb-NO" b="0" i="1" smtClean="0">
                            <a:latin typeface="Cambria Math" panose="02040503050406030204" pitchFamily="18" charset="0"/>
                          </a:rPr>
                        </m:ctrlPr>
                      </m:fPr>
                      <m:num>
                        <m:r>
                          <m:rPr>
                            <m:sty m:val="p"/>
                          </m:rPr>
                          <a:rPr lang="nb-NO" b="0" i="0" smtClean="0">
                            <a:latin typeface="Cambria Math" panose="02040503050406030204" pitchFamily="18" charset="0"/>
                          </a:rPr>
                          <m:t>Cov</m:t>
                        </m:r>
                        <m:r>
                          <a:rPr lang="nb-NO" b="0" i="1" smtClean="0">
                            <a:latin typeface="Cambria Math" panose="02040503050406030204" pitchFamily="18" charset="0"/>
                          </a:rPr>
                          <m:t>(</m:t>
                        </m:r>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r>
                          <a:rPr lang="nb-NO" b="0" i="1" smtClean="0">
                            <a:latin typeface="Cambria Math" panose="02040503050406030204" pitchFamily="18" charset="0"/>
                          </a:rPr>
                          <m:t>)</m:t>
                        </m:r>
                      </m:num>
                      <m:den>
                        <m:r>
                          <m:rPr>
                            <m:sty m:val="p"/>
                          </m:rPr>
                          <a:rPr lang="nb-NO" b="0" i="0" smtClean="0">
                            <a:latin typeface="Cambria Math" panose="02040503050406030204" pitchFamily="18" charset="0"/>
                          </a:rPr>
                          <m:t>sd</m:t>
                        </m:r>
                        <m:d>
                          <m:dPr>
                            <m:ctrlPr>
                              <a:rPr lang="nb-NO" b="0" i="1" smtClean="0">
                                <a:latin typeface="Cambria Math" panose="02040503050406030204" pitchFamily="18" charset="0"/>
                              </a:rPr>
                            </m:ctrlPr>
                          </m:dPr>
                          <m:e>
                            <m:r>
                              <a:rPr lang="nb-NO" b="0" i="1" smtClean="0">
                                <a:latin typeface="Cambria Math" panose="02040503050406030204" pitchFamily="18" charset="0"/>
                              </a:rPr>
                              <m:t>𝑥</m:t>
                            </m:r>
                          </m:e>
                        </m:d>
                        <m:r>
                          <m:rPr>
                            <m:sty m:val="p"/>
                          </m:rPr>
                          <a:rPr lang="nb-NO" b="0" i="0" smtClean="0">
                            <a:latin typeface="Cambria Math" panose="02040503050406030204" pitchFamily="18" charset="0"/>
                          </a:rPr>
                          <m:t>sd</m:t>
                        </m:r>
                        <m:r>
                          <a:rPr lang="nb-NO" b="0" i="1" smtClean="0">
                            <a:latin typeface="Cambria Math" panose="02040503050406030204" pitchFamily="18" charset="0"/>
                          </a:rPr>
                          <m:t>(</m:t>
                        </m:r>
                        <m:r>
                          <a:rPr lang="nb-NO" b="0" i="1" smtClean="0">
                            <a:latin typeface="Cambria Math" panose="02040503050406030204" pitchFamily="18" charset="0"/>
                          </a:rPr>
                          <m:t>𝑦</m:t>
                        </m:r>
                        <m:r>
                          <a:rPr lang="nb-NO" b="0" i="1" smtClean="0">
                            <a:latin typeface="Cambria Math" panose="02040503050406030204" pitchFamily="18" charset="0"/>
                          </a:rPr>
                          <m:t>)</m:t>
                        </m:r>
                      </m:den>
                    </m:f>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r>
                          <a:rPr lang="nb-NO" b="0" i="1" smtClean="0">
                            <a:latin typeface="Cambria Math" panose="02040503050406030204" pitchFamily="18" charset="0"/>
                          </a:rPr>
                          <m:t>−</m:t>
                        </m:r>
                        <m:bar>
                          <m:barPr>
                            <m:pos m:val="top"/>
                            <m:ctrlPr>
                              <a:rPr lang="nb-NO" b="0" i="1" smtClean="0">
                                <a:latin typeface="Cambria Math" panose="02040503050406030204" pitchFamily="18" charset="0"/>
                              </a:rPr>
                            </m:ctrlPr>
                          </m:barPr>
                          <m:e>
                            <m:r>
                              <a:rPr lang="nb-NO" b="0" i="1" smtClean="0">
                                <a:latin typeface="Cambria Math" panose="02040503050406030204" pitchFamily="18" charset="0"/>
                              </a:rPr>
                              <m:t>𝑥</m:t>
                            </m:r>
                          </m:e>
                        </m:bar>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𝑖</m:t>
                            </m:r>
                          </m:sub>
                        </m:sSub>
                        <m:r>
                          <a:rPr lang="nb-NO" b="0" i="1" smtClean="0">
                            <a:latin typeface="Cambria Math" panose="02040503050406030204" pitchFamily="18" charset="0"/>
                          </a:rPr>
                          <m:t>−</m:t>
                        </m:r>
                        <m:bar>
                          <m:barPr>
                            <m:pos m:val="top"/>
                            <m:ctrlPr>
                              <a:rPr lang="nb-NO" b="0" i="1" smtClean="0">
                                <a:latin typeface="Cambria Math" panose="02040503050406030204" pitchFamily="18" charset="0"/>
                              </a:rPr>
                            </m:ctrlPr>
                          </m:barPr>
                          <m:e>
                            <m:r>
                              <a:rPr lang="nb-NO" b="0" i="1" smtClean="0">
                                <a:latin typeface="Cambria Math" panose="02040503050406030204" pitchFamily="18" charset="0"/>
                              </a:rPr>
                              <m:t>𝑦</m:t>
                            </m:r>
                          </m:e>
                        </m:bar>
                        <m:r>
                          <a:rPr lang="nb-NO" b="0" i="1" smtClean="0">
                            <a:latin typeface="Cambria Math" panose="02040503050406030204" pitchFamily="18" charset="0"/>
                          </a:rPr>
                          <m:t>)</m:t>
                        </m:r>
                      </m:num>
                      <m:den>
                        <m:sSup>
                          <m:sSupPr>
                            <m:ctrlPr>
                              <a:rPr lang="nb-NO" b="0" i="1" smtClean="0">
                                <a:latin typeface="Cambria Math" panose="02040503050406030204" pitchFamily="18" charset="0"/>
                              </a:rPr>
                            </m:ctrlPr>
                          </m:sSupPr>
                          <m:e>
                            <m:d>
                              <m:dPr>
                                <m:begChr m:val="["/>
                                <m:endChr m:val="]"/>
                                <m:ctrlPr>
                                  <a:rPr lang="nb-NO" b="0" i="1" smtClean="0">
                                    <a:latin typeface="Cambria Math" panose="02040503050406030204" pitchFamily="18" charset="0"/>
                                  </a:rPr>
                                </m:ctrlPr>
                              </m:dPr>
                              <m:e>
                                <m:r>
                                  <a:rPr lang="nb-NO" i="1">
                                    <a:latin typeface="Cambria Math" panose="02040503050406030204" pitchFamily="18" charset="0"/>
                                  </a:rPr>
                                  <m:t>∑</m:t>
                                </m:r>
                                <m:sSup>
                                  <m:sSupPr>
                                    <m:ctrlPr>
                                      <a:rPr lang="nb-NO" b="0" i="1" smtClean="0">
                                        <a:latin typeface="Cambria Math" panose="02040503050406030204" pitchFamily="18" charset="0"/>
                                      </a:rPr>
                                    </m:ctrlPr>
                                  </m:sSupPr>
                                  <m:e>
                                    <m:d>
                                      <m:dPr>
                                        <m:ctrlPr>
                                          <a:rPr lang="nb-NO" i="1">
                                            <a:latin typeface="Cambria Math" panose="02040503050406030204" pitchFamily="18" charset="0"/>
                                          </a:rPr>
                                        </m:ctrlPr>
                                      </m:dPr>
                                      <m:e>
                                        <m:sSub>
                                          <m:sSubPr>
                                            <m:ctrlPr>
                                              <a:rPr lang="nb-NO" b="0" i="1" smtClean="0">
                                                <a:latin typeface="Cambria Math" panose="02040503050406030204" pitchFamily="18" charset="0"/>
                                              </a:rPr>
                                            </m:ctrlPr>
                                          </m:sSubPr>
                                          <m:e>
                                            <m:r>
                                              <a:rPr lang="nb-NO" i="1">
                                                <a:latin typeface="Cambria Math" panose="02040503050406030204" pitchFamily="18" charset="0"/>
                                              </a:rPr>
                                              <m:t>𝑥</m:t>
                                            </m:r>
                                          </m:e>
                                          <m:sub>
                                            <m:r>
                                              <a:rPr lang="nb-NO" b="0" i="1" smtClean="0">
                                                <a:latin typeface="Cambria Math" panose="02040503050406030204" pitchFamily="18" charset="0"/>
                                              </a:rPr>
                                              <m:t>𝑖</m:t>
                                            </m:r>
                                          </m:sub>
                                        </m:sSub>
                                        <m:r>
                                          <a:rPr lang="nb-NO" i="1">
                                            <a:latin typeface="Cambria Math" panose="02040503050406030204" pitchFamily="18" charset="0"/>
                                          </a:rPr>
                                          <m:t>−</m:t>
                                        </m:r>
                                        <m:bar>
                                          <m:barPr>
                                            <m:pos m:val="top"/>
                                            <m:ctrlPr>
                                              <a:rPr lang="nb-NO" i="1">
                                                <a:latin typeface="Cambria Math" panose="02040503050406030204" pitchFamily="18" charset="0"/>
                                              </a:rPr>
                                            </m:ctrlPr>
                                          </m:barPr>
                                          <m:e>
                                            <m:r>
                                              <a:rPr lang="nb-NO" i="1">
                                                <a:latin typeface="Cambria Math" panose="02040503050406030204" pitchFamily="18" charset="0"/>
                                              </a:rPr>
                                              <m:t>𝑥</m:t>
                                            </m:r>
                                          </m:e>
                                        </m:bar>
                                      </m:e>
                                    </m:d>
                                  </m:e>
                                  <m:sup>
                                    <m:r>
                                      <a:rPr lang="nb-NO" b="0" i="1" smtClean="0">
                                        <a:latin typeface="Cambria Math" panose="02040503050406030204" pitchFamily="18" charset="0"/>
                                      </a:rPr>
                                      <m:t>2</m:t>
                                    </m:r>
                                  </m:sup>
                                </m:sSup>
                              </m:e>
                            </m:d>
                          </m:e>
                          <m:sup>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2</m:t>
                                </m:r>
                              </m:den>
                            </m:f>
                          </m:sup>
                        </m:sSup>
                        <m:sSup>
                          <m:sSupPr>
                            <m:ctrlPr>
                              <a:rPr lang="nb-NO" i="1">
                                <a:latin typeface="Cambria Math" panose="02040503050406030204" pitchFamily="18" charset="0"/>
                              </a:rPr>
                            </m:ctrlPr>
                          </m:sSupPr>
                          <m:e>
                            <m:d>
                              <m:dPr>
                                <m:begChr m:val="["/>
                                <m:endChr m:val="]"/>
                                <m:ctrlPr>
                                  <a:rPr lang="nb-NO" i="1">
                                    <a:latin typeface="Cambria Math" panose="02040503050406030204" pitchFamily="18" charset="0"/>
                                  </a:rPr>
                                </m:ctrlPr>
                              </m:dPr>
                              <m:e>
                                <m:r>
                                  <a:rPr lang="nb-NO" i="1">
                                    <a:latin typeface="Cambria Math" panose="02040503050406030204" pitchFamily="18" charset="0"/>
                                  </a:rPr>
                                  <m:t>∑</m:t>
                                </m:r>
                                <m:sSup>
                                  <m:sSupPr>
                                    <m:ctrlPr>
                                      <a:rPr lang="nb-NO" i="1">
                                        <a:latin typeface="Cambria Math" panose="02040503050406030204" pitchFamily="18" charset="0"/>
                                      </a:rPr>
                                    </m:ctrlPr>
                                  </m:sSupPr>
                                  <m:e>
                                    <m:d>
                                      <m:dPr>
                                        <m:ctrlPr>
                                          <a:rPr lang="nb-NO" i="1">
                                            <a:latin typeface="Cambria Math" panose="02040503050406030204" pitchFamily="18" charset="0"/>
                                          </a:rPr>
                                        </m:ctrlPr>
                                      </m:dPr>
                                      <m:e>
                                        <m:sSub>
                                          <m:sSubPr>
                                            <m:ctrlPr>
                                              <a:rPr lang="nb-NO" b="0" i="1" smtClean="0">
                                                <a:latin typeface="Cambria Math" panose="02040503050406030204" pitchFamily="18" charset="0"/>
                                              </a:rPr>
                                            </m:ctrlPr>
                                          </m:sSubPr>
                                          <m:e>
                                            <m:r>
                                              <a:rPr lang="nb-NO" i="1">
                                                <a:latin typeface="Cambria Math" panose="02040503050406030204" pitchFamily="18" charset="0"/>
                                              </a:rPr>
                                              <m:t>𝑦</m:t>
                                            </m:r>
                                          </m:e>
                                          <m:sub>
                                            <m:r>
                                              <a:rPr lang="nb-NO" b="0" i="1" smtClean="0">
                                                <a:latin typeface="Cambria Math" panose="02040503050406030204" pitchFamily="18" charset="0"/>
                                              </a:rPr>
                                              <m:t>𝑖</m:t>
                                            </m:r>
                                          </m:sub>
                                        </m:sSub>
                                        <m:r>
                                          <a:rPr lang="nb-NO" i="1">
                                            <a:latin typeface="Cambria Math" panose="02040503050406030204" pitchFamily="18" charset="0"/>
                                          </a:rPr>
                                          <m:t>−</m:t>
                                        </m:r>
                                        <m:bar>
                                          <m:barPr>
                                            <m:pos m:val="top"/>
                                            <m:ctrlPr>
                                              <a:rPr lang="nb-NO" i="1">
                                                <a:latin typeface="Cambria Math" panose="02040503050406030204" pitchFamily="18" charset="0"/>
                                              </a:rPr>
                                            </m:ctrlPr>
                                          </m:barPr>
                                          <m:e>
                                            <m:r>
                                              <a:rPr lang="nb-NO" i="1">
                                                <a:latin typeface="Cambria Math" panose="02040503050406030204" pitchFamily="18" charset="0"/>
                                              </a:rPr>
                                              <m:t>𝑦</m:t>
                                            </m:r>
                                          </m:e>
                                        </m:bar>
                                      </m:e>
                                    </m:d>
                                  </m:e>
                                  <m:sup>
                                    <m:r>
                                      <a:rPr lang="nb-NO" i="1">
                                        <a:latin typeface="Cambria Math" panose="02040503050406030204" pitchFamily="18" charset="0"/>
                                      </a:rPr>
                                      <m:t>2</m:t>
                                    </m:r>
                                  </m:sup>
                                </m:sSup>
                              </m:e>
                            </m:d>
                          </m:e>
                          <m:sup>
                            <m:f>
                              <m:fPr>
                                <m:ctrlPr>
                                  <a:rPr lang="nb-NO" i="1">
                                    <a:latin typeface="Cambria Math" panose="02040503050406030204" pitchFamily="18" charset="0"/>
                                  </a:rPr>
                                </m:ctrlPr>
                              </m:fPr>
                              <m:num>
                                <m:r>
                                  <a:rPr lang="nb-NO" i="1">
                                    <a:latin typeface="Cambria Math" panose="02040503050406030204" pitchFamily="18" charset="0"/>
                                  </a:rPr>
                                  <m:t>1</m:t>
                                </m:r>
                              </m:num>
                              <m:den>
                                <m:r>
                                  <a:rPr lang="nb-NO" i="1">
                                    <a:latin typeface="Cambria Math" panose="02040503050406030204" pitchFamily="18" charset="0"/>
                                  </a:rPr>
                                  <m:t>2</m:t>
                                </m:r>
                              </m:den>
                            </m:f>
                          </m:sup>
                        </m:sSup>
                      </m:den>
                    </m:f>
                  </m:oMath>
                </a14:m>
                <a:endParaRPr lang="nb-NO" b="0" dirty="0"/>
              </a:p>
              <a:p>
                <a:r>
                  <a:rPr lang="nb-NO" dirty="0"/>
                  <a:t>The </a:t>
                </a:r>
                <a:r>
                  <a:rPr lang="nb-NO" dirty="0" err="1"/>
                  <a:t>sign</a:t>
                </a:r>
                <a:r>
                  <a:rPr lang="nb-NO" dirty="0"/>
                  <a:t> </a:t>
                </a:r>
                <a:r>
                  <a:rPr lang="nb-NO" dirty="0" err="1"/>
                  <a:t>of</a:t>
                </a:r>
                <a:r>
                  <a:rPr lang="nb-NO" dirty="0"/>
                  <a:t> </a:t>
                </a:r>
                <a:r>
                  <a:rPr lang="nb-NO" dirty="0" err="1"/>
                  <a:t>the</a:t>
                </a:r>
                <a:r>
                  <a:rPr lang="nb-NO" dirty="0"/>
                  <a:t> </a:t>
                </a:r>
                <a:r>
                  <a:rPr lang="nb-NO" dirty="0" err="1"/>
                  <a:t>slope</a:t>
                </a:r>
                <a:r>
                  <a:rPr lang="nb-NO" dirty="0"/>
                  <a:t> is positive </a:t>
                </a:r>
                <a:r>
                  <a:rPr lang="nb-NO" dirty="0" err="1"/>
                  <a:t>if</a:t>
                </a:r>
                <a:r>
                  <a:rPr lang="nb-NO" dirty="0"/>
                  <a:t> it </a:t>
                </a:r>
                <a:r>
                  <a:rPr lang="nb-NO" dirty="0" err="1"/>
                  <a:t>points</a:t>
                </a:r>
                <a:r>
                  <a:rPr lang="nb-NO" dirty="0"/>
                  <a:t> </a:t>
                </a:r>
                <a:r>
                  <a:rPr lang="nb-NO" dirty="0" err="1"/>
                  <a:t>upwards</a:t>
                </a:r>
                <a:r>
                  <a:rPr lang="nb-NO" dirty="0"/>
                  <a:t>.</a:t>
                </a:r>
              </a:p>
              <a:p>
                <a:r>
                  <a:rPr lang="nb-NO" dirty="0"/>
                  <a:t>Negative </a:t>
                </a:r>
                <a:r>
                  <a:rPr lang="nb-NO" dirty="0" err="1"/>
                  <a:t>if</a:t>
                </a:r>
                <a:r>
                  <a:rPr lang="nb-NO" dirty="0"/>
                  <a:t> it </a:t>
                </a:r>
                <a:r>
                  <a:rPr lang="nb-NO" dirty="0" err="1"/>
                  <a:t>points</a:t>
                </a:r>
                <a:r>
                  <a:rPr lang="nb-NO" dirty="0"/>
                  <a:t> </a:t>
                </a:r>
                <a:r>
                  <a:rPr lang="nb-NO" dirty="0" err="1"/>
                  <a:t>downwards</a:t>
                </a:r>
                <a:r>
                  <a:rPr lang="nb-NO" dirty="0"/>
                  <a:t>. </a:t>
                </a:r>
              </a:p>
              <a:p>
                <a:r>
                  <a:rPr lang="nb-NO" dirty="0" err="1"/>
                  <a:t>Denote</a:t>
                </a:r>
                <a:r>
                  <a:rPr lang="nb-NO" dirty="0"/>
                  <a:t> it by </a:t>
                </a:r>
                <a14:m>
                  <m:oMath xmlns:m="http://schemas.openxmlformats.org/officeDocument/2006/math">
                    <m:r>
                      <m:rPr>
                        <m:sty m:val="p"/>
                      </m:rPr>
                      <a:rPr lang="nb-NO" b="0" i="0" smtClean="0">
                        <a:latin typeface="Cambria Math" panose="02040503050406030204" pitchFamily="18" charset="0"/>
                      </a:rPr>
                      <m:t>sign</m:t>
                    </m:r>
                    <m:d>
                      <m:dPr>
                        <m:ctrlPr>
                          <a:rPr lang="nb-NO" b="0" i="1" smtClean="0">
                            <a:latin typeface="Cambria Math" panose="02040503050406030204" pitchFamily="18" charset="0"/>
                          </a:rPr>
                        </m:ctrlPr>
                      </m:dPr>
                      <m:e>
                        <m:r>
                          <a:rPr lang="nb-NO" b="0" i="1" smtClean="0">
                            <a:latin typeface="Cambria Math" panose="02040503050406030204" pitchFamily="18" charset="0"/>
                          </a:rPr>
                          <m:t>𝑏</m:t>
                        </m:r>
                      </m:e>
                    </m:d>
                  </m:oMath>
                </a14:m>
                <a:r>
                  <a:rPr lang="nb-NO" dirty="0"/>
                  <a:t>.</a:t>
                </a:r>
              </a:p>
              <a:p>
                <a:endParaRPr lang="nb-NO" dirty="0"/>
              </a:p>
            </p:txBody>
          </p:sp>
        </mc:Choice>
        <mc:Fallback xmlns="">
          <p:sp>
            <p:nvSpPr>
              <p:cNvPr id="3" name="Content Placeholder 2">
                <a:extLst>
                  <a:ext uri="{FF2B5EF4-FFF2-40B4-BE49-F238E27FC236}">
                    <a16:creationId xmlns:a16="http://schemas.microsoft.com/office/drawing/2014/main" id="{354EB3EA-2047-4259-B832-4B93658A8D97}"/>
                  </a:ext>
                </a:extLst>
              </p:cNvPr>
              <p:cNvSpPr>
                <a:spLocks noGrp="1" noRot="1" noChangeAspect="1" noMove="1" noResize="1" noEditPoints="1" noAdjustHandles="1" noChangeArrowheads="1" noChangeShapeType="1" noTextEdit="1"/>
              </p:cNvSpPr>
              <p:nvPr>
                <p:ph idx="1"/>
              </p:nvPr>
            </p:nvSpPr>
            <p:spPr>
              <a:blipFill>
                <a:blip r:embed="rId2"/>
                <a:stretch>
                  <a:fillRect l="-166"/>
                </a:stretch>
              </a:blipFill>
            </p:spPr>
            <p:txBody>
              <a:bodyPr/>
              <a:lstStyle/>
              <a:p>
                <a:r>
                  <a:rPr lang="nb-NO">
                    <a:noFill/>
                  </a:rPr>
                  <a:t> </a:t>
                </a:r>
              </a:p>
            </p:txBody>
          </p:sp>
        </mc:Fallback>
      </mc:AlternateContent>
      <p:cxnSp>
        <p:nvCxnSpPr>
          <p:cNvPr id="5" name="Straight Connector 4">
            <a:extLst>
              <a:ext uri="{FF2B5EF4-FFF2-40B4-BE49-F238E27FC236}">
                <a16:creationId xmlns:a16="http://schemas.microsoft.com/office/drawing/2014/main" id="{D1E3D54D-8B9B-4F55-B8B1-72142AA05A58}"/>
              </a:ext>
            </a:extLst>
          </p:cNvPr>
          <p:cNvCxnSpPr/>
          <p:nvPr/>
        </p:nvCxnSpPr>
        <p:spPr>
          <a:xfrm>
            <a:off x="6313118" y="1678488"/>
            <a:ext cx="2010427" cy="188516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F83578C-7A4E-40E0-B88E-DF32946CE145}"/>
              </a:ext>
            </a:extLst>
          </p:cNvPr>
          <p:cNvCxnSpPr/>
          <p:nvPr/>
        </p:nvCxnSpPr>
        <p:spPr>
          <a:xfrm flipV="1">
            <a:off x="8649222" y="1490597"/>
            <a:ext cx="2179529" cy="207305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EA6EB56-8583-4A5D-BA6A-C7FC222FBBD8}"/>
              </a:ext>
            </a:extLst>
          </p:cNvPr>
          <p:cNvSpPr txBox="1"/>
          <p:nvPr/>
        </p:nvSpPr>
        <p:spPr>
          <a:xfrm>
            <a:off x="9446712" y="3127332"/>
            <a:ext cx="1518044" cy="369332"/>
          </a:xfrm>
          <a:prstGeom prst="rect">
            <a:avLst/>
          </a:prstGeom>
          <a:noFill/>
        </p:spPr>
        <p:txBody>
          <a:bodyPr wrap="none" rtlCol="0">
            <a:spAutoFit/>
          </a:bodyPr>
          <a:lstStyle/>
          <a:p>
            <a:r>
              <a:rPr lang="nb-NO" dirty="0"/>
              <a:t>Positive </a:t>
            </a:r>
            <a:r>
              <a:rPr lang="nb-NO" dirty="0" err="1"/>
              <a:t>slope</a:t>
            </a:r>
            <a:endParaRPr lang="nb-NO" dirty="0"/>
          </a:p>
        </p:txBody>
      </p:sp>
      <p:sp>
        <p:nvSpPr>
          <p:cNvPr id="10" name="TextBox 9">
            <a:extLst>
              <a:ext uri="{FF2B5EF4-FFF2-40B4-BE49-F238E27FC236}">
                <a16:creationId xmlns:a16="http://schemas.microsoft.com/office/drawing/2014/main" id="{45FF5C9E-6B6B-46F7-9B19-47DFBAE0B249}"/>
              </a:ext>
            </a:extLst>
          </p:cNvPr>
          <p:cNvSpPr txBox="1"/>
          <p:nvPr/>
        </p:nvSpPr>
        <p:spPr>
          <a:xfrm>
            <a:off x="6737382" y="1706210"/>
            <a:ext cx="1619098" cy="369332"/>
          </a:xfrm>
          <a:prstGeom prst="rect">
            <a:avLst/>
          </a:prstGeom>
          <a:noFill/>
        </p:spPr>
        <p:txBody>
          <a:bodyPr wrap="square" rtlCol="0">
            <a:spAutoFit/>
          </a:bodyPr>
          <a:lstStyle/>
          <a:p>
            <a:r>
              <a:rPr lang="nb-NO" dirty="0"/>
              <a:t>Negative </a:t>
            </a:r>
            <a:r>
              <a:rPr lang="nb-NO" dirty="0" err="1"/>
              <a:t>slope</a:t>
            </a:r>
            <a:endParaRPr lang="nb-NO"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0EDD55C-DBAF-4D6B-83CF-1378C6C085B7}"/>
                  </a:ext>
                </a:extLst>
              </p:cNvPr>
              <p:cNvSpPr txBox="1"/>
              <p:nvPr/>
            </p:nvSpPr>
            <p:spPr>
              <a:xfrm>
                <a:off x="4911554" y="4786495"/>
                <a:ext cx="6097044" cy="13693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nb-NO" sz="4000" b="0" i="0" smtClean="0">
                          <a:latin typeface="Cambria Math" panose="02040503050406030204" pitchFamily="18" charset="0"/>
                        </a:rPr>
                        <m:t>Cor</m:t>
                      </m:r>
                      <m:d>
                        <m:dPr>
                          <m:ctrlPr>
                            <a:rPr lang="nb-NO" sz="4000" b="0" i="1" smtClean="0">
                              <a:latin typeface="Cambria Math" panose="02040503050406030204" pitchFamily="18" charset="0"/>
                            </a:rPr>
                          </m:ctrlPr>
                        </m:dPr>
                        <m:e>
                          <m:r>
                            <a:rPr lang="nb-NO" sz="4000" b="0" i="1" smtClean="0">
                              <a:latin typeface="Cambria Math" panose="02040503050406030204" pitchFamily="18" charset="0"/>
                            </a:rPr>
                            <m:t>𝑥</m:t>
                          </m:r>
                          <m:r>
                            <a:rPr lang="nb-NO" sz="4000" b="0" i="1" smtClean="0">
                              <a:latin typeface="Cambria Math" panose="02040503050406030204" pitchFamily="18" charset="0"/>
                            </a:rPr>
                            <m:t>,</m:t>
                          </m:r>
                          <m:r>
                            <a:rPr lang="nb-NO" sz="4000" b="0" i="1" smtClean="0">
                              <a:latin typeface="Cambria Math" panose="02040503050406030204" pitchFamily="18" charset="0"/>
                            </a:rPr>
                            <m:t>𝑦</m:t>
                          </m:r>
                        </m:e>
                      </m:d>
                      <m:r>
                        <a:rPr lang="nb-NO" sz="4000" b="0" i="1" smtClean="0">
                          <a:latin typeface="Cambria Math" panose="02040503050406030204" pitchFamily="18" charset="0"/>
                        </a:rPr>
                        <m:t>=</m:t>
                      </m:r>
                      <m:r>
                        <m:rPr>
                          <m:sty m:val="p"/>
                        </m:rPr>
                        <a:rPr lang="nb-NO" sz="4000">
                          <a:latin typeface="Cambria Math" panose="02040503050406030204" pitchFamily="18" charset="0"/>
                        </a:rPr>
                        <m:t>sign</m:t>
                      </m:r>
                      <m:d>
                        <m:dPr>
                          <m:ctrlPr>
                            <a:rPr lang="nb-NO" sz="4000" i="1">
                              <a:latin typeface="Cambria Math" panose="02040503050406030204" pitchFamily="18" charset="0"/>
                            </a:rPr>
                          </m:ctrlPr>
                        </m:dPr>
                        <m:e>
                          <m:r>
                            <a:rPr lang="nb-NO" sz="4000" i="1">
                              <a:latin typeface="Cambria Math" panose="02040503050406030204" pitchFamily="18" charset="0"/>
                            </a:rPr>
                            <m:t>𝑏</m:t>
                          </m:r>
                        </m:e>
                      </m:d>
                      <m:r>
                        <a:rPr lang="nb-NO" sz="4000" b="0" i="1" smtClean="0">
                          <a:latin typeface="Cambria Math" panose="02040503050406030204" pitchFamily="18" charset="0"/>
                        </a:rPr>
                        <m:t>⋅√</m:t>
                      </m:r>
                      <m:sSup>
                        <m:sSupPr>
                          <m:ctrlPr>
                            <a:rPr lang="nb-NO" sz="4000" b="0" i="1" smtClean="0">
                              <a:latin typeface="Cambria Math" panose="02040503050406030204" pitchFamily="18" charset="0"/>
                            </a:rPr>
                          </m:ctrlPr>
                        </m:sSupPr>
                        <m:e>
                          <m:r>
                            <a:rPr lang="nb-NO" sz="4000" b="0" i="1" smtClean="0">
                              <a:latin typeface="Cambria Math" panose="02040503050406030204" pitchFamily="18" charset="0"/>
                            </a:rPr>
                            <m:t>𝑅</m:t>
                          </m:r>
                        </m:e>
                        <m:sup>
                          <m:r>
                            <a:rPr lang="nb-NO" sz="4000" b="0" i="1" smtClean="0">
                              <a:latin typeface="Cambria Math" panose="02040503050406030204" pitchFamily="18" charset="0"/>
                            </a:rPr>
                            <m:t>2</m:t>
                          </m:r>
                        </m:sup>
                      </m:sSup>
                    </m:oMath>
                  </m:oMathPara>
                </a14:m>
                <a:endParaRPr lang="nb-NO" sz="4000" dirty="0"/>
              </a:p>
              <a:p>
                <a:pPr/>
                <a14:m>
                  <m:oMathPara xmlns:m="http://schemas.openxmlformats.org/officeDocument/2006/math">
                    <m:oMathParaPr>
                      <m:jc m:val="centerGroup"/>
                    </m:oMathParaPr>
                    <m:oMath xmlns:m="http://schemas.openxmlformats.org/officeDocument/2006/math">
                      <m:sSup>
                        <m:sSupPr>
                          <m:ctrlPr>
                            <a:rPr lang="nb-NO" sz="4000" b="0" i="1" smtClean="0">
                              <a:latin typeface="Cambria Math" panose="02040503050406030204" pitchFamily="18" charset="0"/>
                            </a:rPr>
                          </m:ctrlPr>
                        </m:sSupPr>
                        <m:e>
                          <m:r>
                            <a:rPr lang="nb-NO" sz="4000" b="0" i="1" smtClean="0">
                              <a:latin typeface="Cambria Math" panose="02040503050406030204" pitchFamily="18" charset="0"/>
                            </a:rPr>
                            <m:t>𝑅</m:t>
                          </m:r>
                        </m:e>
                        <m:sup>
                          <m:r>
                            <a:rPr lang="nb-NO" sz="4000" b="0" i="1" smtClean="0">
                              <a:latin typeface="Cambria Math" panose="02040503050406030204" pitchFamily="18" charset="0"/>
                            </a:rPr>
                            <m:t>2</m:t>
                          </m:r>
                        </m:sup>
                      </m:sSup>
                      <m:r>
                        <a:rPr lang="nb-NO" sz="4000" b="0" i="1" smtClean="0">
                          <a:latin typeface="Cambria Math" panose="02040503050406030204" pitchFamily="18" charset="0"/>
                        </a:rPr>
                        <m:t>=</m:t>
                      </m:r>
                      <m:sSup>
                        <m:sSupPr>
                          <m:ctrlPr>
                            <a:rPr lang="nb-NO" sz="4000" b="0" i="1" smtClean="0">
                              <a:latin typeface="Cambria Math" panose="02040503050406030204" pitchFamily="18" charset="0"/>
                            </a:rPr>
                          </m:ctrlPr>
                        </m:sSupPr>
                        <m:e>
                          <m:r>
                            <m:rPr>
                              <m:sty m:val="p"/>
                            </m:rPr>
                            <a:rPr lang="nb-NO" sz="4000">
                              <a:latin typeface="Cambria Math" panose="02040503050406030204" pitchFamily="18" charset="0"/>
                            </a:rPr>
                            <m:t>Cor</m:t>
                          </m:r>
                        </m:e>
                        <m:sup>
                          <m:r>
                            <a:rPr lang="nb-NO" sz="4000" b="0" i="0" smtClean="0">
                              <a:latin typeface="Cambria Math" panose="02040503050406030204" pitchFamily="18" charset="0"/>
                            </a:rPr>
                            <m:t>2</m:t>
                          </m:r>
                        </m:sup>
                      </m:sSup>
                      <m:d>
                        <m:dPr>
                          <m:ctrlPr>
                            <a:rPr lang="nb-NO" sz="4000" i="1">
                              <a:latin typeface="Cambria Math" panose="02040503050406030204" pitchFamily="18" charset="0"/>
                            </a:rPr>
                          </m:ctrlPr>
                        </m:dPr>
                        <m:e>
                          <m:r>
                            <a:rPr lang="nb-NO" sz="4000" i="1">
                              <a:latin typeface="Cambria Math" panose="02040503050406030204" pitchFamily="18" charset="0"/>
                            </a:rPr>
                            <m:t>𝑥</m:t>
                          </m:r>
                          <m:r>
                            <a:rPr lang="nb-NO" sz="4000" i="1">
                              <a:latin typeface="Cambria Math" panose="02040503050406030204" pitchFamily="18" charset="0"/>
                            </a:rPr>
                            <m:t>,</m:t>
                          </m:r>
                          <m:r>
                            <a:rPr lang="nb-NO" sz="4000" i="1">
                              <a:latin typeface="Cambria Math" panose="02040503050406030204" pitchFamily="18" charset="0"/>
                            </a:rPr>
                            <m:t>𝑦</m:t>
                          </m:r>
                        </m:e>
                      </m:d>
                    </m:oMath>
                  </m:oMathPara>
                </a14:m>
                <a:endParaRPr lang="nb-NO" sz="4000" dirty="0"/>
              </a:p>
            </p:txBody>
          </p:sp>
        </mc:Choice>
        <mc:Fallback xmlns="">
          <p:sp>
            <p:nvSpPr>
              <p:cNvPr id="12" name="TextBox 11">
                <a:extLst>
                  <a:ext uri="{FF2B5EF4-FFF2-40B4-BE49-F238E27FC236}">
                    <a16:creationId xmlns:a16="http://schemas.microsoft.com/office/drawing/2014/main" id="{30EDD55C-DBAF-4D6B-83CF-1378C6C085B7}"/>
                  </a:ext>
                </a:extLst>
              </p:cNvPr>
              <p:cNvSpPr txBox="1">
                <a:spLocks noRot="1" noChangeAspect="1" noMove="1" noResize="1" noEditPoints="1" noAdjustHandles="1" noChangeArrowheads="1" noChangeShapeType="1" noTextEdit="1"/>
              </p:cNvSpPr>
              <p:nvPr/>
            </p:nvSpPr>
            <p:spPr>
              <a:xfrm>
                <a:off x="4911554" y="4786495"/>
                <a:ext cx="6097044" cy="1369349"/>
              </a:xfrm>
              <a:prstGeom prst="rect">
                <a:avLst/>
              </a:prstGeom>
              <a:blipFill>
                <a:blip r:embed="rId3"/>
                <a:stretch>
                  <a:fillRect/>
                </a:stretch>
              </a:blipFill>
            </p:spPr>
            <p:txBody>
              <a:bodyPr/>
              <a:lstStyle/>
              <a:p>
                <a:r>
                  <a:rPr lang="nb-NO">
                    <a:noFill/>
                  </a:rPr>
                  <a:t> </a:t>
                </a:r>
              </a:p>
            </p:txBody>
          </p:sp>
        </mc:Fallback>
      </mc:AlternateContent>
    </p:spTree>
    <p:extLst>
      <p:ext uri="{BB962C8B-B14F-4D97-AF65-F5344CB8AC3E}">
        <p14:creationId xmlns:p14="http://schemas.microsoft.com/office/powerpoint/2010/main" val="9095548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87DB83-1693-4ACC-B894-9A513177E09C}"/>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lnSpc>
                <a:spcPct val="90000"/>
              </a:lnSpc>
            </a:pPr>
            <a:r>
              <a:rPr lang="en-US" sz="5600" b="0" kern="1200" cap="all">
                <a:solidFill>
                  <a:srgbClr val="FFFFFF">
                    <a:alpha val="90000"/>
                  </a:srgbClr>
                </a:solidFill>
                <a:latin typeface="+mj-lt"/>
                <a:ea typeface="+mj-ea"/>
                <a:cs typeface="+mj-cs"/>
              </a:rPr>
              <a:t>Has nothing to do with the real shape of the regression model!</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92412924"/>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3E8F-8C53-4C29-B0B4-EAB2530F70B6}"/>
              </a:ext>
            </a:extLst>
          </p:cNvPr>
          <p:cNvSpPr>
            <a:spLocks noGrp="1"/>
          </p:cNvSpPr>
          <p:nvPr>
            <p:ph type="title"/>
          </p:nvPr>
        </p:nvSpPr>
        <p:spPr/>
        <p:txBody>
          <a:bodyPr/>
          <a:lstStyle/>
          <a:p>
            <a:endParaRPr lang="nb-NO" dirty="0"/>
          </a:p>
        </p:txBody>
      </p:sp>
      <p:pic>
        <p:nvPicPr>
          <p:cNvPr id="5" name="Content Placeholder 4">
            <a:extLst>
              <a:ext uri="{FF2B5EF4-FFF2-40B4-BE49-F238E27FC236}">
                <a16:creationId xmlns:a16="http://schemas.microsoft.com/office/drawing/2014/main" id="{31E06908-B24A-4E98-BDEC-E4B8FD3CF412}"/>
              </a:ext>
            </a:extLst>
          </p:cNvPr>
          <p:cNvPicPr>
            <a:picLocks noGrp="1" noChangeAspect="1"/>
          </p:cNvPicPr>
          <p:nvPr>
            <p:ph idx="1"/>
          </p:nvPr>
        </p:nvPicPr>
        <p:blipFill>
          <a:blip r:embed="rId2"/>
          <a:srcRect/>
          <a:stretch/>
        </p:blipFill>
        <p:spPr>
          <a:xfrm>
            <a:off x="249791" y="2256503"/>
            <a:ext cx="4845049" cy="3633786"/>
          </a:xfrm>
        </p:spPr>
      </p:pic>
      <p:sp>
        <p:nvSpPr>
          <p:cNvPr id="7" name="TextBox 6">
            <a:extLst>
              <a:ext uri="{FF2B5EF4-FFF2-40B4-BE49-F238E27FC236}">
                <a16:creationId xmlns:a16="http://schemas.microsoft.com/office/drawing/2014/main" id="{6EEA7309-901D-454B-8225-14274CDE0706}"/>
              </a:ext>
            </a:extLst>
          </p:cNvPr>
          <p:cNvSpPr txBox="1"/>
          <p:nvPr/>
        </p:nvSpPr>
        <p:spPr>
          <a:xfrm>
            <a:off x="4697259" y="2025908"/>
            <a:ext cx="7045891" cy="5262979"/>
          </a:xfrm>
          <a:prstGeom prst="rect">
            <a:avLst/>
          </a:prstGeom>
          <a:noFill/>
        </p:spPr>
        <p:txBody>
          <a:bodyPr wrap="square">
            <a:spAutoFit/>
          </a:bodyPr>
          <a:lstStyle/>
          <a:p>
            <a:r>
              <a:rPr lang="nb-NO" sz="1400" b="0" dirty="0">
                <a:solidFill>
                  <a:srgbClr val="008000"/>
                </a:solidFill>
                <a:effectLst/>
                <a:latin typeface="Consolas" panose="020B0609020204030204" pitchFamily="49" charset="0"/>
              </a:rPr>
              <a:t># </a:t>
            </a:r>
            <a:r>
              <a:rPr lang="nb-NO" sz="1400" b="0" dirty="0" err="1">
                <a:solidFill>
                  <a:srgbClr val="008000"/>
                </a:solidFill>
                <a:effectLst/>
                <a:latin typeface="Consolas" panose="020B0609020204030204" pitchFamily="49" charset="0"/>
              </a:rPr>
              <a:t>rsq</a:t>
            </a:r>
            <a:r>
              <a:rPr lang="nb-NO" sz="1400" b="0" dirty="0">
                <a:solidFill>
                  <a:srgbClr val="008000"/>
                </a:solidFill>
                <a:effectLst/>
                <a:latin typeface="Consolas" panose="020B0609020204030204" pitchFamily="49" charset="0"/>
              </a:rPr>
              <a:t> prototype 2</a:t>
            </a:r>
            <a:endParaRPr lang="nb-NO" sz="1400" b="0" dirty="0">
              <a:solidFill>
                <a:srgbClr val="000000"/>
              </a:solidFill>
              <a:effectLst/>
              <a:latin typeface="Consolas" panose="020B0609020204030204" pitchFamily="49" charset="0"/>
            </a:endParaRPr>
          </a:p>
          <a:p>
            <a:r>
              <a:rPr lang="nb-NO" sz="1400" b="0" dirty="0">
                <a:solidFill>
                  <a:srgbClr val="AF00DB"/>
                </a:solidFill>
                <a:effectLst/>
                <a:latin typeface="Consolas" panose="020B0609020204030204" pitchFamily="49" charset="0"/>
              </a:rPr>
              <a:t>import</a:t>
            </a:r>
            <a:r>
              <a:rPr lang="nb-NO" sz="1400" b="0" dirty="0">
                <a:solidFill>
                  <a:srgbClr val="000000"/>
                </a:solidFill>
                <a:effectLst/>
                <a:latin typeface="Consolas" panose="020B0609020204030204" pitchFamily="49" charset="0"/>
              </a:rPr>
              <a:t> </a:t>
            </a:r>
            <a:r>
              <a:rPr lang="nb-NO" sz="1400" b="0" dirty="0" err="1">
                <a:solidFill>
                  <a:srgbClr val="267F99"/>
                </a:solidFill>
                <a:effectLst/>
                <a:latin typeface="Consolas" panose="020B0609020204030204" pitchFamily="49" charset="0"/>
              </a:rPr>
              <a:t>numpy</a:t>
            </a:r>
            <a:r>
              <a:rPr lang="nb-NO" sz="1400" b="0" dirty="0">
                <a:solidFill>
                  <a:srgbClr val="000000"/>
                </a:solidFill>
                <a:effectLst/>
                <a:latin typeface="Consolas" panose="020B0609020204030204" pitchFamily="49" charset="0"/>
              </a:rPr>
              <a:t> </a:t>
            </a:r>
            <a:r>
              <a:rPr lang="nb-NO" sz="1400" b="0" dirty="0">
                <a:solidFill>
                  <a:srgbClr val="AF00DB"/>
                </a:solidFill>
                <a:effectLst/>
                <a:latin typeface="Consolas" panose="020B0609020204030204" pitchFamily="49" charset="0"/>
              </a:rPr>
              <a:t>as</a:t>
            </a:r>
            <a:r>
              <a:rPr lang="nb-NO" sz="1400" b="0" dirty="0">
                <a:solidFill>
                  <a:srgbClr val="000000"/>
                </a:solidFill>
                <a:effectLst/>
                <a:latin typeface="Consolas" panose="020B0609020204030204" pitchFamily="49" charset="0"/>
              </a:rPr>
              <a:t> </a:t>
            </a:r>
            <a:r>
              <a:rPr lang="nb-NO" sz="1400" b="0" dirty="0" err="1">
                <a:solidFill>
                  <a:srgbClr val="267F99"/>
                </a:solidFill>
                <a:effectLst/>
                <a:latin typeface="Consolas" panose="020B0609020204030204" pitchFamily="49" charset="0"/>
              </a:rPr>
              <a:t>np</a:t>
            </a:r>
            <a:endParaRPr lang="nb-NO" sz="1400" b="0" dirty="0">
              <a:solidFill>
                <a:srgbClr val="000000"/>
              </a:solidFill>
              <a:effectLst/>
              <a:latin typeface="Consolas" panose="020B0609020204030204" pitchFamily="49" charset="0"/>
            </a:endParaRPr>
          </a:p>
          <a:p>
            <a:r>
              <a:rPr lang="nb-NO" sz="1400" b="0" dirty="0">
                <a:solidFill>
                  <a:srgbClr val="AF00DB"/>
                </a:solidFill>
                <a:effectLst/>
                <a:latin typeface="Consolas" panose="020B0609020204030204" pitchFamily="49" charset="0"/>
              </a:rPr>
              <a:t>import</a:t>
            </a:r>
            <a:r>
              <a:rPr lang="nb-NO" sz="1400" b="0" dirty="0">
                <a:solidFill>
                  <a:srgbClr val="000000"/>
                </a:solidFill>
                <a:effectLst/>
                <a:latin typeface="Consolas" panose="020B0609020204030204" pitchFamily="49" charset="0"/>
              </a:rPr>
              <a:t> </a:t>
            </a:r>
            <a:r>
              <a:rPr lang="nb-NO" sz="1400" b="0" dirty="0" err="1">
                <a:solidFill>
                  <a:srgbClr val="267F99"/>
                </a:solidFill>
                <a:effectLst/>
                <a:latin typeface="Consolas" panose="020B0609020204030204" pitchFamily="49" charset="0"/>
              </a:rPr>
              <a:t>statsmodels</a:t>
            </a:r>
            <a:r>
              <a:rPr lang="nb-NO" sz="1400" b="0" dirty="0" err="1">
                <a:solidFill>
                  <a:srgbClr val="000000"/>
                </a:solidFill>
                <a:effectLst/>
                <a:latin typeface="Consolas" panose="020B0609020204030204" pitchFamily="49" charset="0"/>
              </a:rPr>
              <a:t>.</a:t>
            </a:r>
            <a:r>
              <a:rPr lang="nb-NO" sz="1400" b="0" dirty="0" err="1">
                <a:solidFill>
                  <a:srgbClr val="267F99"/>
                </a:solidFill>
                <a:effectLst/>
                <a:latin typeface="Consolas" panose="020B0609020204030204" pitchFamily="49" charset="0"/>
              </a:rPr>
              <a:t>formula</a:t>
            </a:r>
            <a:r>
              <a:rPr lang="nb-NO" sz="1400" b="0" dirty="0" err="1">
                <a:solidFill>
                  <a:srgbClr val="000000"/>
                </a:solidFill>
                <a:effectLst/>
                <a:latin typeface="Consolas" panose="020B0609020204030204" pitchFamily="49" charset="0"/>
              </a:rPr>
              <a:t>.</a:t>
            </a:r>
            <a:r>
              <a:rPr lang="nb-NO" sz="1400" b="0" dirty="0" err="1">
                <a:solidFill>
                  <a:srgbClr val="267F99"/>
                </a:solidFill>
                <a:effectLst/>
                <a:latin typeface="Consolas" panose="020B0609020204030204" pitchFamily="49" charset="0"/>
              </a:rPr>
              <a:t>api</a:t>
            </a:r>
            <a:r>
              <a:rPr lang="nb-NO" sz="1400" b="0" dirty="0">
                <a:solidFill>
                  <a:srgbClr val="000000"/>
                </a:solidFill>
                <a:effectLst/>
                <a:latin typeface="Consolas" panose="020B0609020204030204" pitchFamily="49" charset="0"/>
              </a:rPr>
              <a:t> </a:t>
            </a:r>
            <a:r>
              <a:rPr lang="nb-NO" sz="1400" b="0" dirty="0">
                <a:solidFill>
                  <a:srgbClr val="AF00DB"/>
                </a:solidFill>
                <a:effectLst/>
                <a:latin typeface="Consolas" panose="020B0609020204030204" pitchFamily="49" charset="0"/>
              </a:rPr>
              <a:t>as</a:t>
            </a:r>
            <a:r>
              <a:rPr lang="nb-NO" sz="1400" b="0" dirty="0">
                <a:solidFill>
                  <a:srgbClr val="000000"/>
                </a:solidFill>
                <a:effectLst/>
                <a:latin typeface="Consolas" panose="020B0609020204030204" pitchFamily="49" charset="0"/>
              </a:rPr>
              <a:t> </a:t>
            </a:r>
            <a:r>
              <a:rPr lang="nb-NO" sz="1400" b="0" dirty="0" err="1">
                <a:solidFill>
                  <a:srgbClr val="267F99"/>
                </a:solidFill>
                <a:effectLst/>
                <a:latin typeface="Consolas" panose="020B0609020204030204" pitchFamily="49" charset="0"/>
              </a:rPr>
              <a:t>smf</a:t>
            </a:r>
            <a:endParaRPr lang="nb-NO" sz="1400" b="0" dirty="0">
              <a:solidFill>
                <a:srgbClr val="000000"/>
              </a:solidFill>
              <a:effectLst/>
              <a:latin typeface="Consolas" panose="020B0609020204030204" pitchFamily="49" charset="0"/>
            </a:endParaRPr>
          </a:p>
          <a:p>
            <a:r>
              <a:rPr lang="nb-NO" sz="1400" b="0" dirty="0">
                <a:solidFill>
                  <a:srgbClr val="AF00DB"/>
                </a:solidFill>
                <a:effectLst/>
                <a:latin typeface="Consolas" panose="020B0609020204030204" pitchFamily="49" charset="0"/>
              </a:rPr>
              <a:t>import</a:t>
            </a:r>
            <a:r>
              <a:rPr lang="nb-NO" sz="1400" b="0" dirty="0">
                <a:solidFill>
                  <a:srgbClr val="000000"/>
                </a:solidFill>
                <a:effectLst/>
                <a:latin typeface="Consolas" panose="020B0609020204030204" pitchFamily="49" charset="0"/>
              </a:rPr>
              <a:t> </a:t>
            </a:r>
            <a:r>
              <a:rPr lang="nb-NO" sz="1400" b="0" dirty="0">
                <a:solidFill>
                  <a:srgbClr val="267F99"/>
                </a:solidFill>
                <a:effectLst/>
                <a:latin typeface="Consolas" panose="020B0609020204030204" pitchFamily="49" charset="0"/>
              </a:rPr>
              <a:t>pandas</a:t>
            </a:r>
            <a:r>
              <a:rPr lang="nb-NO" sz="1400" b="0" dirty="0">
                <a:solidFill>
                  <a:srgbClr val="000000"/>
                </a:solidFill>
                <a:effectLst/>
                <a:latin typeface="Consolas" panose="020B0609020204030204" pitchFamily="49" charset="0"/>
              </a:rPr>
              <a:t> </a:t>
            </a:r>
            <a:r>
              <a:rPr lang="nb-NO" sz="1400" b="0" dirty="0">
                <a:solidFill>
                  <a:srgbClr val="AF00DB"/>
                </a:solidFill>
                <a:effectLst/>
                <a:latin typeface="Consolas" panose="020B0609020204030204" pitchFamily="49" charset="0"/>
              </a:rPr>
              <a:t>as</a:t>
            </a:r>
            <a:r>
              <a:rPr lang="nb-NO" sz="1400" b="0" dirty="0">
                <a:solidFill>
                  <a:srgbClr val="000000"/>
                </a:solidFill>
                <a:effectLst/>
                <a:latin typeface="Consolas" panose="020B0609020204030204" pitchFamily="49" charset="0"/>
              </a:rPr>
              <a:t> </a:t>
            </a:r>
            <a:r>
              <a:rPr lang="nb-NO" sz="1400" b="0" dirty="0">
                <a:solidFill>
                  <a:srgbClr val="267F99"/>
                </a:solidFill>
                <a:effectLst/>
                <a:latin typeface="Consolas" panose="020B0609020204030204" pitchFamily="49" charset="0"/>
              </a:rPr>
              <a:t>pd</a:t>
            </a:r>
            <a:endParaRPr lang="nb-NO" sz="1400" b="0" dirty="0">
              <a:solidFill>
                <a:srgbClr val="000000"/>
              </a:solidFill>
              <a:effectLst/>
              <a:latin typeface="Consolas" panose="020B0609020204030204" pitchFamily="49" charset="0"/>
            </a:endParaRPr>
          </a:p>
          <a:p>
            <a:r>
              <a:rPr lang="nb-NO" sz="1400" b="0" dirty="0">
                <a:solidFill>
                  <a:srgbClr val="AF00DB"/>
                </a:solidFill>
                <a:effectLst/>
                <a:latin typeface="Consolas" panose="020B0609020204030204" pitchFamily="49" charset="0"/>
              </a:rPr>
              <a:t>import</a:t>
            </a:r>
            <a:r>
              <a:rPr lang="nb-NO" sz="1400" b="0" dirty="0">
                <a:solidFill>
                  <a:srgbClr val="000000"/>
                </a:solidFill>
                <a:effectLst/>
                <a:latin typeface="Consolas" panose="020B0609020204030204" pitchFamily="49" charset="0"/>
              </a:rPr>
              <a:t> </a:t>
            </a:r>
            <a:r>
              <a:rPr lang="nb-NO" sz="1400" b="0" dirty="0" err="1">
                <a:solidFill>
                  <a:srgbClr val="267F99"/>
                </a:solidFill>
                <a:effectLst/>
                <a:latin typeface="Consolas" panose="020B0609020204030204" pitchFamily="49" charset="0"/>
              </a:rPr>
              <a:t>matplotlib</a:t>
            </a:r>
            <a:r>
              <a:rPr lang="nb-NO" sz="1400" b="0" dirty="0" err="1">
                <a:solidFill>
                  <a:srgbClr val="000000"/>
                </a:solidFill>
                <a:effectLst/>
                <a:latin typeface="Consolas" panose="020B0609020204030204" pitchFamily="49" charset="0"/>
              </a:rPr>
              <a:t>.</a:t>
            </a:r>
            <a:r>
              <a:rPr lang="nb-NO" sz="1400" b="0" dirty="0" err="1">
                <a:solidFill>
                  <a:srgbClr val="267F99"/>
                </a:solidFill>
                <a:effectLst/>
                <a:latin typeface="Consolas" panose="020B0609020204030204" pitchFamily="49" charset="0"/>
              </a:rPr>
              <a:t>pyplot</a:t>
            </a:r>
            <a:r>
              <a:rPr lang="nb-NO" sz="1400" b="0" dirty="0">
                <a:solidFill>
                  <a:srgbClr val="000000"/>
                </a:solidFill>
                <a:effectLst/>
                <a:latin typeface="Consolas" panose="020B0609020204030204" pitchFamily="49" charset="0"/>
              </a:rPr>
              <a:t> </a:t>
            </a:r>
            <a:r>
              <a:rPr lang="nb-NO" sz="1400" b="0" dirty="0">
                <a:solidFill>
                  <a:srgbClr val="AF00DB"/>
                </a:solidFill>
                <a:effectLst/>
                <a:latin typeface="Consolas" panose="020B0609020204030204" pitchFamily="49" charset="0"/>
              </a:rPr>
              <a:t>as</a:t>
            </a:r>
            <a:r>
              <a:rPr lang="nb-NO" sz="1400" b="0" dirty="0">
                <a:solidFill>
                  <a:srgbClr val="000000"/>
                </a:solidFill>
                <a:effectLst/>
                <a:latin typeface="Consolas" panose="020B0609020204030204" pitchFamily="49" charset="0"/>
              </a:rPr>
              <a:t> </a:t>
            </a:r>
            <a:r>
              <a:rPr lang="nb-NO" sz="1400" b="0" dirty="0" err="1">
                <a:solidFill>
                  <a:srgbClr val="267F99"/>
                </a:solidFill>
                <a:effectLst/>
                <a:latin typeface="Consolas" panose="020B0609020204030204" pitchFamily="49" charset="0"/>
              </a:rPr>
              <a:t>plt</a:t>
            </a:r>
            <a:endParaRPr lang="nb-NO" sz="1400" b="0" dirty="0">
              <a:solidFill>
                <a:srgbClr val="000000"/>
              </a:solidFill>
              <a:effectLst/>
              <a:latin typeface="Consolas" panose="020B0609020204030204" pitchFamily="49" charset="0"/>
            </a:endParaRPr>
          </a:p>
          <a:p>
            <a:br>
              <a:rPr lang="nb-NO" sz="1400" b="0" dirty="0">
                <a:solidFill>
                  <a:srgbClr val="000000"/>
                </a:solidFill>
                <a:effectLst/>
                <a:latin typeface="Consolas" panose="020B0609020204030204" pitchFamily="49" charset="0"/>
              </a:rPr>
            </a:br>
            <a:r>
              <a:rPr lang="nb-NO" sz="1400" b="0" dirty="0" err="1">
                <a:solidFill>
                  <a:srgbClr val="001080"/>
                </a:solidFill>
                <a:effectLst/>
                <a:latin typeface="Consolas" panose="020B0609020204030204" pitchFamily="49" charset="0"/>
              </a:rPr>
              <a:t>res_ls</a:t>
            </a:r>
            <a:r>
              <a:rPr lang="nb-NO" sz="1400" b="0" dirty="0">
                <a:solidFill>
                  <a:srgbClr val="000000"/>
                </a:solidFill>
                <a:effectLst/>
                <a:latin typeface="Consolas" panose="020B0609020204030204" pitchFamily="49" charset="0"/>
              </a:rPr>
              <a:t> = </a:t>
            </a:r>
            <a:r>
              <a:rPr lang="nb-NO" sz="1400" b="0" dirty="0" err="1">
                <a:solidFill>
                  <a:srgbClr val="267F99"/>
                </a:solidFill>
                <a:effectLst/>
                <a:latin typeface="Consolas" panose="020B0609020204030204" pitchFamily="49" charset="0"/>
              </a:rPr>
              <a:t>smf</a:t>
            </a:r>
            <a:r>
              <a:rPr lang="nb-NO" sz="1400" b="0" dirty="0" err="1">
                <a:solidFill>
                  <a:srgbClr val="000000"/>
                </a:solidFill>
                <a:effectLst/>
                <a:latin typeface="Consolas" panose="020B0609020204030204" pitchFamily="49" charset="0"/>
              </a:rPr>
              <a:t>.</a:t>
            </a:r>
            <a:r>
              <a:rPr lang="nb-NO" sz="1400" b="0" dirty="0" err="1">
                <a:solidFill>
                  <a:srgbClr val="001080"/>
                </a:solidFill>
                <a:effectLst/>
                <a:latin typeface="Consolas" panose="020B0609020204030204" pitchFamily="49" charset="0"/>
              </a:rPr>
              <a:t>ols</a:t>
            </a:r>
            <a:r>
              <a:rPr lang="nb-NO" sz="1400" b="0" dirty="0">
                <a:solidFill>
                  <a:srgbClr val="000000"/>
                </a:solidFill>
                <a:effectLst/>
                <a:latin typeface="Consolas" panose="020B0609020204030204" pitchFamily="49" charset="0"/>
              </a:rPr>
              <a:t>(</a:t>
            </a:r>
            <a:r>
              <a:rPr lang="nb-NO" sz="1400" b="0" dirty="0">
                <a:solidFill>
                  <a:srgbClr val="A31515"/>
                </a:solidFill>
                <a:effectLst/>
                <a:latin typeface="Consolas" panose="020B0609020204030204" pitchFamily="49" charset="0"/>
              </a:rPr>
              <a:t>"y ~ x"</a:t>
            </a:r>
            <a:r>
              <a:rPr lang="nb-NO" sz="1400" b="0" dirty="0">
                <a:solidFill>
                  <a:srgbClr val="000000"/>
                </a:solidFill>
                <a:effectLst/>
                <a:latin typeface="Consolas" panose="020B0609020204030204" pitchFamily="49" charset="0"/>
              </a:rPr>
              <a:t>, </a:t>
            </a:r>
            <a:r>
              <a:rPr lang="nb-NO" sz="1400" b="0" dirty="0">
                <a:solidFill>
                  <a:srgbClr val="001080"/>
                </a:solidFill>
                <a:effectLst/>
                <a:latin typeface="Consolas" panose="020B0609020204030204" pitchFamily="49" charset="0"/>
              </a:rPr>
              <a:t>data</a:t>
            </a:r>
            <a:r>
              <a:rPr lang="nb-NO" sz="1400" b="0" dirty="0">
                <a:solidFill>
                  <a:srgbClr val="000000"/>
                </a:solidFill>
                <a:effectLst/>
                <a:latin typeface="Consolas" panose="020B0609020204030204" pitchFamily="49" charset="0"/>
              </a:rPr>
              <a:t> = </a:t>
            </a:r>
            <a:r>
              <a:rPr lang="nb-NO" sz="1400" b="0" dirty="0" err="1">
                <a:solidFill>
                  <a:srgbClr val="267F99"/>
                </a:solidFill>
                <a:effectLst/>
                <a:latin typeface="Consolas" panose="020B0609020204030204" pitchFamily="49" charset="0"/>
              </a:rPr>
              <a:t>pd</a:t>
            </a:r>
            <a:r>
              <a:rPr lang="nb-NO" sz="1400" b="0" dirty="0" err="1">
                <a:solidFill>
                  <a:srgbClr val="000000"/>
                </a:solidFill>
                <a:effectLst/>
                <a:latin typeface="Consolas" panose="020B0609020204030204" pitchFamily="49" charset="0"/>
              </a:rPr>
              <a:t>.</a:t>
            </a:r>
            <a:r>
              <a:rPr lang="nb-NO" sz="1400" b="0" dirty="0" err="1">
                <a:solidFill>
                  <a:srgbClr val="267F99"/>
                </a:solidFill>
                <a:effectLst/>
                <a:latin typeface="Consolas" panose="020B0609020204030204" pitchFamily="49" charset="0"/>
              </a:rPr>
              <a:t>DataFrame</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y</a:t>
            </a:r>
            <a:r>
              <a:rPr lang="nb-NO" sz="1400" b="0" dirty="0">
                <a:solidFill>
                  <a:srgbClr val="000000"/>
                </a:solidFill>
                <a:effectLst/>
                <a:latin typeface="Consolas" panose="020B0609020204030204" pitchFamily="49" charset="0"/>
              </a:rPr>
              <a:t>, </a:t>
            </a:r>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T</a:t>
            </a:r>
            <a:r>
              <a:rPr lang="nb-NO" sz="1400" b="0" dirty="0">
                <a:solidFill>
                  <a:srgbClr val="000000"/>
                </a:solidFill>
                <a:effectLst/>
                <a:latin typeface="Consolas" panose="020B0609020204030204" pitchFamily="49" charset="0"/>
              </a:rPr>
              <a:t>).</a:t>
            </a:r>
            <a:r>
              <a:rPr lang="nb-NO" sz="1400" b="0" dirty="0" err="1">
                <a:solidFill>
                  <a:srgbClr val="795E26"/>
                </a:solidFill>
                <a:effectLst/>
                <a:latin typeface="Consolas" panose="020B0609020204030204" pitchFamily="49" charset="0"/>
              </a:rPr>
              <a:t>fit</a:t>
            </a:r>
            <a:r>
              <a:rPr lang="nb-NO" sz="1400" b="0" dirty="0">
                <a:solidFill>
                  <a:srgbClr val="000000"/>
                </a:solidFill>
                <a:effectLst/>
                <a:latin typeface="Consolas" panose="020B0609020204030204" pitchFamily="49" charset="0"/>
              </a:rPr>
              <a:t>()</a:t>
            </a:r>
          </a:p>
          <a:p>
            <a:r>
              <a:rPr lang="nb-NO" sz="1400" b="0" dirty="0" err="1">
                <a:solidFill>
                  <a:srgbClr val="001080"/>
                </a:solidFill>
                <a:effectLst/>
                <a:latin typeface="Consolas" panose="020B0609020204030204" pitchFamily="49" charset="0"/>
              </a:rPr>
              <a:t>lower</a:t>
            </a:r>
            <a:r>
              <a:rPr lang="nb-NO" sz="1400" b="0" dirty="0">
                <a:solidFill>
                  <a:srgbClr val="000000"/>
                </a:solidFill>
                <a:effectLst/>
                <a:latin typeface="Consolas" panose="020B0609020204030204" pitchFamily="49" charset="0"/>
              </a:rPr>
              <a:t> = </a:t>
            </a:r>
            <a:r>
              <a:rPr lang="nb-NO" sz="1400" b="0" dirty="0" err="1">
                <a:solidFill>
                  <a:srgbClr val="267F99"/>
                </a:solidFill>
                <a:effectLst/>
                <a:latin typeface="Consolas" panose="020B0609020204030204" pitchFamily="49" charset="0"/>
              </a:rPr>
              <a:t>np</a:t>
            </a:r>
            <a:r>
              <a:rPr lang="nb-NO" sz="1400" b="0" dirty="0" err="1">
                <a:solidFill>
                  <a:srgbClr val="000000"/>
                </a:solidFill>
                <a:effectLst/>
                <a:latin typeface="Consolas" panose="020B0609020204030204" pitchFamily="49" charset="0"/>
              </a:rPr>
              <a:t>.</a:t>
            </a:r>
            <a:r>
              <a:rPr lang="nb-NO" sz="1400" b="0" dirty="0" err="1">
                <a:solidFill>
                  <a:srgbClr val="795E26"/>
                </a:solidFill>
                <a:effectLst/>
                <a:latin typeface="Consolas" panose="020B0609020204030204" pitchFamily="49" charset="0"/>
              </a:rPr>
              <a:t>sum</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y</a:t>
            </a:r>
            <a:r>
              <a:rPr lang="nb-NO" sz="1400" b="0" dirty="0">
                <a:solidFill>
                  <a:srgbClr val="000000"/>
                </a:solidFill>
                <a:effectLst/>
                <a:latin typeface="Consolas" panose="020B0609020204030204" pitchFamily="49" charset="0"/>
              </a:rPr>
              <a:t> - </a:t>
            </a:r>
            <a:r>
              <a:rPr lang="nb-NO" sz="1400" b="0" dirty="0" err="1">
                <a:solidFill>
                  <a:srgbClr val="267F99"/>
                </a:solidFill>
                <a:effectLst/>
                <a:latin typeface="Consolas" panose="020B0609020204030204" pitchFamily="49" charset="0"/>
              </a:rPr>
              <a:t>np</a:t>
            </a:r>
            <a:r>
              <a:rPr lang="nb-NO" sz="1400" b="0" dirty="0" err="1">
                <a:solidFill>
                  <a:srgbClr val="000000"/>
                </a:solidFill>
                <a:effectLst/>
                <a:latin typeface="Consolas" panose="020B0609020204030204" pitchFamily="49" charset="0"/>
              </a:rPr>
              <a:t>.</a:t>
            </a:r>
            <a:r>
              <a:rPr lang="nb-NO" sz="1400" b="0" dirty="0" err="1">
                <a:solidFill>
                  <a:srgbClr val="795E26"/>
                </a:solidFill>
                <a:effectLst/>
                <a:latin typeface="Consolas" panose="020B0609020204030204" pitchFamily="49" charset="0"/>
              </a:rPr>
              <a:t>mean</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y</a:t>
            </a:r>
            <a:r>
              <a:rPr lang="nb-NO" sz="1400" b="0" dirty="0">
                <a:solidFill>
                  <a:srgbClr val="000000"/>
                </a:solidFill>
                <a:effectLst/>
                <a:latin typeface="Consolas" panose="020B0609020204030204" pitchFamily="49" charset="0"/>
              </a:rPr>
              <a:t>)) ** </a:t>
            </a:r>
            <a:r>
              <a:rPr lang="nb-NO" sz="1400" b="0" dirty="0">
                <a:solidFill>
                  <a:srgbClr val="098658"/>
                </a:solidFill>
                <a:effectLst/>
                <a:latin typeface="Consolas" panose="020B0609020204030204" pitchFamily="49" charset="0"/>
              </a:rPr>
              <a:t>2</a:t>
            </a:r>
            <a:r>
              <a:rPr lang="nb-NO" sz="1400" b="0" dirty="0">
                <a:solidFill>
                  <a:srgbClr val="000000"/>
                </a:solidFill>
                <a:effectLst/>
                <a:latin typeface="Consolas" panose="020B0609020204030204" pitchFamily="49" charset="0"/>
              </a:rPr>
              <a:t>) </a:t>
            </a:r>
          </a:p>
          <a:p>
            <a:r>
              <a:rPr lang="nb-NO" sz="1400" b="0" dirty="0">
                <a:solidFill>
                  <a:srgbClr val="008000"/>
                </a:solidFill>
                <a:effectLst/>
                <a:latin typeface="Consolas" panose="020B0609020204030204" pitchFamily="49" charset="0"/>
              </a:rPr>
              <a:t># 2168.736140549201</a:t>
            </a:r>
            <a:endParaRPr lang="nb-NO" sz="1400" b="0" dirty="0">
              <a:solidFill>
                <a:srgbClr val="000000"/>
              </a:solidFill>
              <a:effectLst/>
              <a:latin typeface="Consolas" panose="020B0609020204030204" pitchFamily="49" charset="0"/>
            </a:endParaRPr>
          </a:p>
          <a:p>
            <a:r>
              <a:rPr lang="nb-NO" sz="1400" b="0" dirty="0" err="1">
                <a:solidFill>
                  <a:srgbClr val="001080"/>
                </a:solidFill>
                <a:effectLst/>
                <a:latin typeface="Consolas" panose="020B0609020204030204" pitchFamily="49" charset="0"/>
              </a:rPr>
              <a:t>upper</a:t>
            </a:r>
            <a:r>
              <a:rPr lang="nb-NO" sz="1400" b="0" dirty="0">
                <a:solidFill>
                  <a:srgbClr val="000000"/>
                </a:solidFill>
                <a:effectLst/>
                <a:latin typeface="Consolas" panose="020B0609020204030204" pitchFamily="49" charset="0"/>
              </a:rPr>
              <a:t> = </a:t>
            </a:r>
            <a:r>
              <a:rPr lang="nb-NO" sz="1400" b="0" dirty="0" err="1">
                <a:solidFill>
                  <a:srgbClr val="267F99"/>
                </a:solidFill>
                <a:effectLst/>
                <a:latin typeface="Consolas" panose="020B0609020204030204" pitchFamily="49" charset="0"/>
              </a:rPr>
              <a:t>np</a:t>
            </a:r>
            <a:r>
              <a:rPr lang="nb-NO" sz="1400" b="0" dirty="0" err="1">
                <a:solidFill>
                  <a:srgbClr val="000000"/>
                </a:solidFill>
                <a:effectLst/>
                <a:latin typeface="Consolas" panose="020B0609020204030204" pitchFamily="49" charset="0"/>
              </a:rPr>
              <a:t>.</a:t>
            </a:r>
            <a:r>
              <a:rPr lang="nb-NO" sz="1400" b="0" dirty="0" err="1">
                <a:solidFill>
                  <a:srgbClr val="795E26"/>
                </a:solidFill>
                <a:effectLst/>
                <a:latin typeface="Consolas" panose="020B0609020204030204" pitchFamily="49" charset="0"/>
              </a:rPr>
              <a:t>sum</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y</a:t>
            </a:r>
            <a:r>
              <a:rPr lang="nb-NO" sz="1400" b="0" dirty="0">
                <a:solidFill>
                  <a:srgbClr val="000000"/>
                </a:solidFill>
                <a:effectLst/>
                <a:latin typeface="Consolas" panose="020B0609020204030204" pitchFamily="49" charset="0"/>
              </a:rPr>
              <a:t> - (</a:t>
            </a:r>
            <a:r>
              <a:rPr lang="nb-NO" sz="1400" b="0" dirty="0" err="1">
                <a:solidFill>
                  <a:srgbClr val="001080"/>
                </a:solidFill>
                <a:effectLst/>
                <a:latin typeface="Consolas" panose="020B0609020204030204" pitchFamily="49" charset="0"/>
              </a:rPr>
              <a:t>res_ls</a:t>
            </a:r>
            <a:r>
              <a:rPr lang="nb-NO" sz="1400" b="0" dirty="0" err="1">
                <a:solidFill>
                  <a:srgbClr val="000000"/>
                </a:solidFill>
                <a:effectLst/>
                <a:latin typeface="Consolas" panose="020B0609020204030204" pitchFamily="49" charset="0"/>
              </a:rPr>
              <a:t>.params</a:t>
            </a:r>
            <a:r>
              <a:rPr lang="nb-NO" sz="1400" b="0" dirty="0">
                <a:solidFill>
                  <a:srgbClr val="000000"/>
                </a:solidFill>
                <a:effectLst/>
                <a:latin typeface="Consolas" panose="020B0609020204030204" pitchFamily="49" charset="0"/>
              </a:rPr>
              <a:t>[</a:t>
            </a:r>
            <a:r>
              <a:rPr lang="nb-NO" sz="1400" b="0" dirty="0">
                <a:solidFill>
                  <a:srgbClr val="098658"/>
                </a:solidFill>
                <a:effectLst/>
                <a:latin typeface="Consolas" panose="020B0609020204030204" pitchFamily="49" charset="0"/>
              </a:rPr>
              <a:t>0</a:t>
            </a:r>
            <a:r>
              <a:rPr lang="nb-NO" sz="1400" b="0" dirty="0">
                <a:solidFill>
                  <a:srgbClr val="000000"/>
                </a:solidFill>
                <a:effectLst/>
                <a:latin typeface="Consolas" panose="020B0609020204030204" pitchFamily="49" charset="0"/>
              </a:rPr>
              <a:t>] + </a:t>
            </a:r>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 </a:t>
            </a:r>
            <a:r>
              <a:rPr lang="nb-NO" sz="1400" b="0" dirty="0" err="1">
                <a:solidFill>
                  <a:srgbClr val="001080"/>
                </a:solidFill>
                <a:effectLst/>
                <a:latin typeface="Consolas" panose="020B0609020204030204" pitchFamily="49" charset="0"/>
              </a:rPr>
              <a:t>res_ls</a:t>
            </a:r>
            <a:r>
              <a:rPr lang="nb-NO" sz="1400" b="0" dirty="0" err="1">
                <a:solidFill>
                  <a:srgbClr val="000000"/>
                </a:solidFill>
                <a:effectLst/>
                <a:latin typeface="Consolas" panose="020B0609020204030204" pitchFamily="49" charset="0"/>
              </a:rPr>
              <a:t>.params</a:t>
            </a:r>
            <a:r>
              <a:rPr lang="nb-NO" sz="1400" b="0" dirty="0">
                <a:solidFill>
                  <a:srgbClr val="000000"/>
                </a:solidFill>
                <a:effectLst/>
                <a:latin typeface="Consolas" panose="020B0609020204030204" pitchFamily="49" charset="0"/>
              </a:rPr>
              <a:t>[</a:t>
            </a:r>
            <a:r>
              <a:rPr lang="nb-NO" sz="1400" b="0" dirty="0">
                <a:solidFill>
                  <a:srgbClr val="098658"/>
                </a:solidFill>
                <a:effectLst/>
                <a:latin typeface="Consolas" panose="020B0609020204030204" pitchFamily="49" charset="0"/>
              </a:rPr>
              <a:t>1</a:t>
            </a:r>
            <a:r>
              <a:rPr lang="nb-NO" sz="1400" b="0" dirty="0">
                <a:solidFill>
                  <a:srgbClr val="000000"/>
                </a:solidFill>
                <a:effectLst/>
                <a:latin typeface="Consolas" panose="020B0609020204030204" pitchFamily="49" charset="0"/>
              </a:rPr>
              <a:t>])) ** </a:t>
            </a:r>
            <a:r>
              <a:rPr lang="nb-NO" sz="1400" b="0" dirty="0">
                <a:solidFill>
                  <a:srgbClr val="098658"/>
                </a:solidFill>
                <a:effectLst/>
                <a:latin typeface="Consolas" panose="020B0609020204030204" pitchFamily="49" charset="0"/>
              </a:rPr>
              <a:t>2</a:t>
            </a:r>
            <a:r>
              <a:rPr lang="nb-NO" sz="1400" b="0" dirty="0">
                <a:solidFill>
                  <a:srgbClr val="000000"/>
                </a:solidFill>
                <a:effectLst/>
                <a:latin typeface="Consolas" panose="020B0609020204030204" pitchFamily="49" charset="0"/>
              </a:rPr>
              <a:t>) </a:t>
            </a:r>
          </a:p>
          <a:p>
            <a:r>
              <a:rPr lang="nb-NO" sz="1400" b="0" dirty="0">
                <a:solidFill>
                  <a:srgbClr val="008000"/>
                </a:solidFill>
                <a:effectLst/>
                <a:latin typeface="Consolas" panose="020B0609020204030204" pitchFamily="49" charset="0"/>
              </a:rPr>
              <a:t># 747.2527517297256</a:t>
            </a:r>
            <a:endParaRPr lang="nb-NO" sz="1400" b="0" dirty="0">
              <a:solidFill>
                <a:srgbClr val="000000"/>
              </a:solidFill>
              <a:effectLst/>
              <a:latin typeface="Consolas" panose="020B0609020204030204" pitchFamily="49" charset="0"/>
            </a:endParaRPr>
          </a:p>
          <a:p>
            <a:r>
              <a:rPr lang="nb-NO" sz="1400" b="0" dirty="0">
                <a:solidFill>
                  <a:srgbClr val="098658"/>
                </a:solidFill>
                <a:effectLst/>
                <a:latin typeface="Consolas" panose="020B0609020204030204" pitchFamily="49" charset="0"/>
              </a:rPr>
              <a:t>1</a:t>
            </a:r>
            <a:r>
              <a:rPr lang="nb-NO" sz="1400" b="0" dirty="0">
                <a:solidFill>
                  <a:srgbClr val="000000"/>
                </a:solidFill>
                <a:effectLst/>
                <a:latin typeface="Consolas" panose="020B0609020204030204" pitchFamily="49" charset="0"/>
              </a:rPr>
              <a:t> - </a:t>
            </a:r>
            <a:r>
              <a:rPr lang="nb-NO" sz="1400" b="0" dirty="0" err="1">
                <a:solidFill>
                  <a:srgbClr val="001080"/>
                </a:solidFill>
                <a:effectLst/>
                <a:latin typeface="Consolas" panose="020B0609020204030204" pitchFamily="49" charset="0"/>
              </a:rPr>
              <a:t>upper</a:t>
            </a:r>
            <a:r>
              <a:rPr lang="nb-NO" sz="1400" b="0" dirty="0">
                <a:solidFill>
                  <a:srgbClr val="000000"/>
                </a:solidFill>
                <a:effectLst/>
                <a:latin typeface="Consolas" panose="020B0609020204030204" pitchFamily="49" charset="0"/>
              </a:rPr>
              <a:t> / </a:t>
            </a:r>
            <a:r>
              <a:rPr lang="nb-NO" sz="1400" b="0" dirty="0" err="1">
                <a:solidFill>
                  <a:srgbClr val="001080"/>
                </a:solidFill>
                <a:effectLst/>
                <a:latin typeface="Consolas" panose="020B0609020204030204" pitchFamily="49" charset="0"/>
              </a:rPr>
              <a:t>lower</a:t>
            </a:r>
            <a:r>
              <a:rPr lang="nb-NO" sz="1400" b="0" dirty="0">
                <a:solidFill>
                  <a:srgbClr val="000000"/>
                </a:solidFill>
                <a:effectLst/>
                <a:latin typeface="Consolas" panose="020B0609020204030204" pitchFamily="49" charset="0"/>
              </a:rPr>
              <a:t> </a:t>
            </a:r>
            <a:r>
              <a:rPr lang="nb-NO" sz="1400" b="0" dirty="0">
                <a:solidFill>
                  <a:srgbClr val="008000"/>
                </a:solidFill>
                <a:effectLst/>
                <a:latin typeface="Consolas" panose="020B0609020204030204" pitchFamily="49" charset="0"/>
              </a:rPr>
              <a:t># 0.6554432151711667</a:t>
            </a:r>
            <a:endParaRPr lang="nb-NO" sz="1400" b="0" dirty="0">
              <a:solidFill>
                <a:srgbClr val="000000"/>
              </a:solidFill>
              <a:effectLst/>
              <a:latin typeface="Consolas" panose="020B0609020204030204" pitchFamily="49" charset="0"/>
            </a:endParaRPr>
          </a:p>
          <a:p>
            <a:r>
              <a:rPr lang="nb-NO" sz="1400" b="0" dirty="0" err="1">
                <a:solidFill>
                  <a:srgbClr val="001080"/>
                </a:solidFill>
                <a:effectLst/>
                <a:latin typeface="Consolas" panose="020B0609020204030204" pitchFamily="49" charset="0"/>
              </a:rPr>
              <a:t>res_ls</a:t>
            </a:r>
            <a:r>
              <a:rPr lang="nb-NO" sz="1400" b="0" dirty="0" err="1">
                <a:solidFill>
                  <a:srgbClr val="000000"/>
                </a:solidFill>
                <a:effectLst/>
                <a:latin typeface="Consolas" panose="020B0609020204030204" pitchFamily="49" charset="0"/>
              </a:rPr>
              <a:t>.rsquared</a:t>
            </a:r>
            <a:r>
              <a:rPr lang="nb-NO" sz="1400" b="0" dirty="0">
                <a:solidFill>
                  <a:srgbClr val="000000"/>
                </a:solidFill>
                <a:effectLst/>
                <a:latin typeface="Consolas" panose="020B0609020204030204" pitchFamily="49" charset="0"/>
              </a:rPr>
              <a:t> </a:t>
            </a:r>
            <a:r>
              <a:rPr lang="nb-NO" sz="1400" b="0" dirty="0">
                <a:solidFill>
                  <a:srgbClr val="008000"/>
                </a:solidFill>
                <a:effectLst/>
                <a:latin typeface="Consolas" panose="020B0609020204030204" pitchFamily="49" charset="0"/>
              </a:rPr>
              <a:t># 0.6554432151711667</a:t>
            </a:r>
            <a:endParaRPr lang="nb-NO" sz="1400" b="0" dirty="0">
              <a:solidFill>
                <a:srgbClr val="000000"/>
              </a:solidFill>
              <a:effectLst/>
              <a:latin typeface="Consolas" panose="020B0609020204030204" pitchFamily="49" charset="0"/>
            </a:endParaRPr>
          </a:p>
          <a:p>
            <a:r>
              <a:rPr lang="es-ES" sz="1400" b="0" dirty="0" err="1">
                <a:solidFill>
                  <a:srgbClr val="267F99"/>
                </a:solidFill>
                <a:effectLst/>
                <a:latin typeface="Consolas" panose="020B0609020204030204" pitchFamily="49" charset="0"/>
              </a:rPr>
              <a:t>np</a:t>
            </a:r>
            <a:r>
              <a:rPr lang="es-ES" sz="1400" b="0" dirty="0" err="1">
                <a:solidFill>
                  <a:srgbClr val="000000"/>
                </a:solidFill>
                <a:effectLst/>
                <a:latin typeface="Consolas" panose="020B0609020204030204" pitchFamily="49" charset="0"/>
              </a:rPr>
              <a:t>.</a:t>
            </a:r>
            <a:r>
              <a:rPr lang="es-ES" sz="1400" b="0" dirty="0" err="1">
                <a:solidFill>
                  <a:srgbClr val="795E26"/>
                </a:solidFill>
                <a:effectLst/>
                <a:latin typeface="Consolas" panose="020B0609020204030204" pitchFamily="49" charset="0"/>
              </a:rPr>
              <a:t>corrcoef</a:t>
            </a:r>
            <a:r>
              <a:rPr lang="es-ES" sz="1400" b="0" dirty="0">
                <a:solidFill>
                  <a:srgbClr val="000000"/>
                </a:solidFill>
                <a:effectLst/>
                <a:latin typeface="Consolas" panose="020B0609020204030204" pitchFamily="49" charset="0"/>
              </a:rPr>
              <a:t>(</a:t>
            </a:r>
            <a:r>
              <a:rPr lang="es-ES" sz="1400" b="0" dirty="0">
                <a:solidFill>
                  <a:srgbClr val="001080"/>
                </a:solidFill>
                <a:effectLst/>
                <a:latin typeface="Consolas" panose="020B0609020204030204" pitchFamily="49" charset="0"/>
              </a:rPr>
              <a:t>x</a:t>
            </a:r>
            <a:r>
              <a:rPr lang="es-ES" sz="1400" b="0" dirty="0">
                <a:solidFill>
                  <a:srgbClr val="000000"/>
                </a:solidFill>
                <a:effectLst/>
                <a:latin typeface="Consolas" panose="020B0609020204030204" pitchFamily="49" charset="0"/>
              </a:rPr>
              <a:t>, </a:t>
            </a:r>
            <a:r>
              <a:rPr lang="es-ES" sz="1400" b="0" dirty="0">
                <a:solidFill>
                  <a:srgbClr val="001080"/>
                </a:solidFill>
                <a:effectLst/>
                <a:latin typeface="Consolas" panose="020B0609020204030204" pitchFamily="49" charset="0"/>
              </a:rPr>
              <a:t>y</a:t>
            </a:r>
            <a:r>
              <a:rPr lang="es-ES" sz="1400" b="0" dirty="0">
                <a:solidFill>
                  <a:srgbClr val="000000"/>
                </a:solidFill>
                <a:effectLst/>
                <a:latin typeface="Consolas" panose="020B0609020204030204" pitchFamily="49" charset="0"/>
              </a:rPr>
              <a:t>)[</a:t>
            </a:r>
            <a:r>
              <a:rPr lang="es-ES" sz="1400" b="0" dirty="0">
                <a:solidFill>
                  <a:srgbClr val="098658"/>
                </a:solidFill>
                <a:effectLst/>
                <a:latin typeface="Consolas" panose="020B0609020204030204" pitchFamily="49" charset="0"/>
              </a:rPr>
              <a:t>0</a:t>
            </a:r>
            <a:r>
              <a:rPr lang="es-ES" sz="1400" b="0" dirty="0">
                <a:solidFill>
                  <a:srgbClr val="000000"/>
                </a:solidFill>
                <a:effectLst/>
                <a:latin typeface="Consolas" panose="020B0609020204030204" pitchFamily="49" charset="0"/>
              </a:rPr>
              <a:t>, </a:t>
            </a:r>
            <a:r>
              <a:rPr lang="es-ES" sz="1400" b="0" dirty="0">
                <a:solidFill>
                  <a:srgbClr val="098658"/>
                </a:solidFill>
                <a:effectLst/>
                <a:latin typeface="Consolas" panose="020B0609020204030204" pitchFamily="49" charset="0"/>
              </a:rPr>
              <a:t>1</a:t>
            </a:r>
            <a:r>
              <a:rPr lang="es-ES" sz="1400" b="0" dirty="0">
                <a:solidFill>
                  <a:srgbClr val="000000"/>
                </a:solidFill>
                <a:effectLst/>
                <a:latin typeface="Consolas" panose="020B0609020204030204" pitchFamily="49" charset="0"/>
              </a:rPr>
              <a:t>]**</a:t>
            </a:r>
            <a:r>
              <a:rPr lang="es-ES" sz="1400" b="0" dirty="0">
                <a:solidFill>
                  <a:srgbClr val="098658"/>
                </a:solidFill>
                <a:effectLst/>
                <a:latin typeface="Consolas" panose="020B0609020204030204" pitchFamily="49" charset="0"/>
              </a:rPr>
              <a:t>2</a:t>
            </a:r>
            <a:r>
              <a:rPr lang="es-ES" sz="1400" b="0" dirty="0">
                <a:solidFill>
                  <a:srgbClr val="000000"/>
                </a:solidFill>
                <a:effectLst/>
                <a:latin typeface="Consolas" panose="020B0609020204030204" pitchFamily="49" charset="0"/>
              </a:rPr>
              <a:t> </a:t>
            </a:r>
            <a:r>
              <a:rPr lang="es-ES" sz="1400" b="0" dirty="0">
                <a:solidFill>
                  <a:srgbClr val="008000"/>
                </a:solidFill>
                <a:effectLst/>
                <a:latin typeface="Consolas" panose="020B0609020204030204" pitchFamily="49" charset="0"/>
              </a:rPr>
              <a:t># 0.6554432151711672</a:t>
            </a:r>
            <a:endParaRPr lang="es-ES" sz="1400" b="0" dirty="0">
              <a:solidFill>
                <a:srgbClr val="000000"/>
              </a:solidFill>
              <a:effectLst/>
              <a:latin typeface="Consolas" panose="020B0609020204030204" pitchFamily="49" charset="0"/>
            </a:endParaRPr>
          </a:p>
          <a:p>
            <a:br>
              <a:rPr lang="nb-NO" sz="1400" b="0" dirty="0">
                <a:solidFill>
                  <a:srgbClr val="000000"/>
                </a:solidFill>
                <a:effectLst/>
                <a:latin typeface="Consolas" panose="020B0609020204030204" pitchFamily="49" charset="0"/>
              </a:rPr>
            </a:br>
            <a:r>
              <a:rPr lang="nb-NO" sz="1400" b="0" dirty="0" err="1">
                <a:solidFill>
                  <a:srgbClr val="267F99"/>
                </a:solidFill>
                <a:effectLst/>
                <a:latin typeface="Consolas" panose="020B0609020204030204" pitchFamily="49" charset="0"/>
              </a:rPr>
              <a:t>np</a:t>
            </a:r>
            <a:r>
              <a:rPr lang="nb-NO" sz="1400" b="0" dirty="0" err="1">
                <a:solidFill>
                  <a:srgbClr val="000000"/>
                </a:solidFill>
                <a:effectLst/>
                <a:latin typeface="Consolas" panose="020B0609020204030204" pitchFamily="49" charset="0"/>
              </a:rPr>
              <a:t>.</a:t>
            </a:r>
            <a:r>
              <a:rPr lang="nb-NO" sz="1400" b="0" dirty="0" err="1">
                <a:solidFill>
                  <a:srgbClr val="795E26"/>
                </a:solidFill>
                <a:effectLst/>
                <a:latin typeface="Consolas" panose="020B0609020204030204" pitchFamily="49" charset="0"/>
              </a:rPr>
              <a:t>mean</a:t>
            </a:r>
            <a:r>
              <a:rPr lang="nb-NO" sz="1400" b="0" dirty="0">
                <a:solidFill>
                  <a:srgbClr val="000000"/>
                </a:solidFill>
                <a:effectLst/>
                <a:latin typeface="Consolas" panose="020B0609020204030204" pitchFamily="49" charset="0"/>
              </a:rPr>
              <a:t>(y) </a:t>
            </a:r>
            <a:r>
              <a:rPr lang="nb-NO" sz="1400" b="0" dirty="0">
                <a:solidFill>
                  <a:srgbClr val="008000"/>
                </a:solidFill>
                <a:effectLst/>
                <a:latin typeface="Consolas" panose="020B0609020204030204" pitchFamily="49" charset="0"/>
              </a:rPr>
              <a:t># 4.304984335161987</a:t>
            </a:r>
            <a:endParaRPr lang="nb-NO" sz="1400" b="0" dirty="0">
              <a:solidFill>
                <a:srgbClr val="000000"/>
              </a:solidFill>
              <a:effectLst/>
              <a:latin typeface="Consolas" panose="020B0609020204030204" pitchFamily="49" charset="0"/>
            </a:endParaRPr>
          </a:p>
          <a:p>
            <a:r>
              <a:rPr lang="nb-NO" sz="1400" b="0" dirty="0" err="1">
                <a:solidFill>
                  <a:srgbClr val="267F99"/>
                </a:solidFill>
                <a:effectLst/>
                <a:latin typeface="Consolas" panose="020B0609020204030204" pitchFamily="49" charset="0"/>
              </a:rPr>
              <a:t>plt</a:t>
            </a:r>
            <a:r>
              <a:rPr lang="nb-NO" sz="1400" b="0" dirty="0" err="1">
                <a:solidFill>
                  <a:srgbClr val="000000"/>
                </a:solidFill>
                <a:effectLst/>
                <a:latin typeface="Consolas" panose="020B0609020204030204" pitchFamily="49" charset="0"/>
              </a:rPr>
              <a:t>.</a:t>
            </a:r>
            <a:r>
              <a:rPr lang="nb-NO" sz="1400" b="0" dirty="0" err="1">
                <a:solidFill>
                  <a:srgbClr val="795E26"/>
                </a:solidFill>
                <a:effectLst/>
                <a:latin typeface="Consolas" panose="020B0609020204030204" pitchFamily="49" charset="0"/>
              </a:rPr>
              <a:t>scatter</a:t>
            </a:r>
            <a:r>
              <a:rPr lang="nb-NO" sz="1400" b="0" dirty="0">
                <a:solidFill>
                  <a:srgbClr val="000000"/>
                </a:solidFill>
                <a:effectLst/>
                <a:latin typeface="Consolas" panose="020B0609020204030204" pitchFamily="49" charset="0"/>
              </a:rPr>
              <a:t>(x, y)</a:t>
            </a:r>
          </a:p>
          <a:p>
            <a:r>
              <a:rPr lang="nb-NO" sz="1400" b="0" dirty="0" err="1">
                <a:solidFill>
                  <a:srgbClr val="267F99"/>
                </a:solidFill>
                <a:effectLst/>
                <a:latin typeface="Consolas" panose="020B0609020204030204" pitchFamily="49" charset="0"/>
              </a:rPr>
              <a:t>plt</a:t>
            </a:r>
            <a:r>
              <a:rPr lang="nb-NO" sz="1400" b="0" dirty="0" err="1">
                <a:solidFill>
                  <a:srgbClr val="000000"/>
                </a:solidFill>
                <a:effectLst/>
                <a:latin typeface="Consolas" panose="020B0609020204030204" pitchFamily="49" charset="0"/>
              </a:rPr>
              <a:t>.</a:t>
            </a:r>
            <a:r>
              <a:rPr lang="nb-NO" sz="1400" b="0" dirty="0" err="1">
                <a:solidFill>
                  <a:srgbClr val="795E26"/>
                </a:solidFill>
                <a:effectLst/>
                <a:latin typeface="Consolas" panose="020B0609020204030204" pitchFamily="49" charset="0"/>
              </a:rPr>
              <a:t>plot</a:t>
            </a:r>
            <a:r>
              <a:rPr lang="nb-NO" sz="1400" b="0" dirty="0">
                <a:solidFill>
                  <a:srgbClr val="000000"/>
                </a:solidFill>
                <a:effectLst/>
                <a:latin typeface="Consolas" panose="020B0609020204030204" pitchFamily="49" charset="0"/>
              </a:rPr>
              <a:t>(x, </a:t>
            </a:r>
            <a:r>
              <a:rPr lang="nb-NO" sz="1400" b="0" dirty="0" err="1">
                <a:solidFill>
                  <a:srgbClr val="001080"/>
                </a:solidFill>
                <a:effectLst/>
                <a:latin typeface="Consolas" panose="020B0609020204030204" pitchFamily="49" charset="0"/>
              </a:rPr>
              <a:t>res_ls</a:t>
            </a:r>
            <a:r>
              <a:rPr lang="nb-NO" sz="1400" b="0" dirty="0" err="1">
                <a:solidFill>
                  <a:srgbClr val="000000"/>
                </a:solidFill>
                <a:effectLst/>
                <a:latin typeface="Consolas" panose="020B0609020204030204" pitchFamily="49" charset="0"/>
              </a:rPr>
              <a:t>.params</a:t>
            </a:r>
            <a:r>
              <a:rPr lang="nb-NO" sz="1400" b="0" dirty="0">
                <a:solidFill>
                  <a:srgbClr val="000000"/>
                </a:solidFill>
                <a:effectLst/>
                <a:latin typeface="Consolas" panose="020B0609020204030204" pitchFamily="49" charset="0"/>
              </a:rPr>
              <a:t>[</a:t>
            </a:r>
            <a:r>
              <a:rPr lang="nb-NO" sz="1400" b="0" dirty="0">
                <a:solidFill>
                  <a:srgbClr val="098658"/>
                </a:solidFill>
                <a:effectLst/>
                <a:latin typeface="Consolas" panose="020B0609020204030204" pitchFamily="49" charset="0"/>
              </a:rPr>
              <a:t>0</a:t>
            </a:r>
            <a:r>
              <a:rPr lang="nb-NO" sz="1400" b="0" dirty="0">
                <a:solidFill>
                  <a:srgbClr val="000000"/>
                </a:solidFill>
                <a:effectLst/>
                <a:latin typeface="Consolas" panose="020B0609020204030204" pitchFamily="49" charset="0"/>
              </a:rPr>
              <a:t>] + x * </a:t>
            </a:r>
            <a:r>
              <a:rPr lang="nb-NO" sz="1400" b="0" dirty="0" err="1">
                <a:solidFill>
                  <a:srgbClr val="001080"/>
                </a:solidFill>
                <a:effectLst/>
                <a:latin typeface="Consolas" panose="020B0609020204030204" pitchFamily="49" charset="0"/>
              </a:rPr>
              <a:t>res_ls</a:t>
            </a:r>
            <a:r>
              <a:rPr lang="nb-NO" sz="1400" b="0" dirty="0" err="1">
                <a:solidFill>
                  <a:srgbClr val="000000"/>
                </a:solidFill>
                <a:effectLst/>
                <a:latin typeface="Consolas" panose="020B0609020204030204" pitchFamily="49" charset="0"/>
              </a:rPr>
              <a:t>.params</a:t>
            </a:r>
            <a:r>
              <a:rPr lang="nb-NO" sz="1400" b="0" dirty="0">
                <a:solidFill>
                  <a:srgbClr val="000000"/>
                </a:solidFill>
                <a:effectLst/>
                <a:latin typeface="Consolas" panose="020B0609020204030204" pitchFamily="49" charset="0"/>
              </a:rPr>
              <a:t>[</a:t>
            </a:r>
            <a:r>
              <a:rPr lang="nb-NO" sz="1400" b="0" dirty="0">
                <a:solidFill>
                  <a:srgbClr val="098658"/>
                </a:solidFill>
                <a:effectLst/>
                <a:latin typeface="Consolas" panose="020B0609020204030204" pitchFamily="49" charset="0"/>
              </a:rPr>
              <a:t>1</a:t>
            </a:r>
            <a:r>
              <a:rPr lang="nb-NO" sz="1400" b="0" dirty="0">
                <a:solidFill>
                  <a:srgbClr val="000000"/>
                </a:solidFill>
                <a:effectLst/>
                <a:latin typeface="Consolas" panose="020B0609020204030204" pitchFamily="49" charset="0"/>
              </a:rPr>
              <a:t>], </a:t>
            </a:r>
            <a:r>
              <a:rPr lang="nb-NO" sz="1400" b="0" dirty="0" err="1">
                <a:solidFill>
                  <a:srgbClr val="001080"/>
                </a:solidFill>
                <a:effectLst/>
                <a:latin typeface="Consolas" panose="020B0609020204030204" pitchFamily="49" charset="0"/>
              </a:rPr>
              <a:t>color</a:t>
            </a:r>
            <a:r>
              <a:rPr lang="nb-NO" sz="1400" b="0" dirty="0">
                <a:solidFill>
                  <a:srgbClr val="000000"/>
                </a:solidFill>
                <a:effectLst/>
                <a:latin typeface="Consolas" panose="020B0609020204030204" pitchFamily="49" charset="0"/>
              </a:rPr>
              <a:t> = </a:t>
            </a:r>
            <a:r>
              <a:rPr lang="nb-NO" sz="1400" b="0" dirty="0">
                <a:solidFill>
                  <a:srgbClr val="A31515"/>
                </a:solidFill>
                <a:effectLst/>
                <a:latin typeface="Consolas" panose="020B0609020204030204" pitchFamily="49" charset="0"/>
              </a:rPr>
              <a:t>"red"</a:t>
            </a:r>
            <a:r>
              <a:rPr lang="nb-NO" sz="1400" b="0" dirty="0">
                <a:solidFill>
                  <a:srgbClr val="000000"/>
                </a:solidFill>
                <a:effectLst/>
                <a:latin typeface="Consolas" panose="020B0609020204030204" pitchFamily="49" charset="0"/>
              </a:rPr>
              <a:t>)</a:t>
            </a:r>
          </a:p>
          <a:p>
            <a:r>
              <a:rPr lang="nb-NO" sz="1400" b="0" dirty="0" err="1">
                <a:solidFill>
                  <a:srgbClr val="267F99"/>
                </a:solidFill>
                <a:effectLst/>
                <a:latin typeface="Consolas" panose="020B0609020204030204" pitchFamily="49" charset="0"/>
              </a:rPr>
              <a:t>plt</a:t>
            </a:r>
            <a:r>
              <a:rPr lang="nb-NO" sz="1400" b="0" dirty="0" err="1">
                <a:solidFill>
                  <a:srgbClr val="000000"/>
                </a:solidFill>
                <a:effectLst/>
                <a:latin typeface="Consolas" panose="020B0609020204030204" pitchFamily="49" charset="0"/>
              </a:rPr>
              <a:t>.</a:t>
            </a:r>
            <a:r>
              <a:rPr lang="nb-NO" sz="1400" b="0" dirty="0" err="1">
                <a:solidFill>
                  <a:srgbClr val="795E26"/>
                </a:solidFill>
                <a:effectLst/>
                <a:latin typeface="Consolas" panose="020B0609020204030204" pitchFamily="49" charset="0"/>
              </a:rPr>
              <a:t>plot</a:t>
            </a:r>
            <a:r>
              <a:rPr lang="nb-NO" sz="1400" b="0" dirty="0">
                <a:solidFill>
                  <a:srgbClr val="000000"/>
                </a:solidFill>
                <a:effectLst/>
                <a:latin typeface="Consolas" panose="020B0609020204030204" pitchFamily="49" charset="0"/>
              </a:rPr>
              <a:t>(x, </a:t>
            </a:r>
            <a:r>
              <a:rPr lang="nb-NO" sz="1400" b="0" dirty="0" err="1">
                <a:solidFill>
                  <a:srgbClr val="267F99"/>
                </a:solidFill>
                <a:effectLst/>
                <a:latin typeface="Consolas" panose="020B0609020204030204" pitchFamily="49" charset="0"/>
              </a:rPr>
              <a:t>np</a:t>
            </a:r>
            <a:r>
              <a:rPr lang="nb-NO" sz="1400" b="0" dirty="0" err="1">
                <a:solidFill>
                  <a:srgbClr val="000000"/>
                </a:solidFill>
                <a:effectLst/>
                <a:latin typeface="Consolas" panose="020B0609020204030204" pitchFamily="49" charset="0"/>
              </a:rPr>
              <a:t>.</a:t>
            </a:r>
            <a:r>
              <a:rPr lang="nb-NO" sz="1400" b="0" dirty="0" err="1">
                <a:solidFill>
                  <a:srgbClr val="795E26"/>
                </a:solidFill>
                <a:effectLst/>
                <a:latin typeface="Consolas" panose="020B0609020204030204" pitchFamily="49" charset="0"/>
              </a:rPr>
              <a:t>mean</a:t>
            </a:r>
            <a:r>
              <a:rPr lang="nb-NO" sz="1400" b="0" dirty="0">
                <a:solidFill>
                  <a:srgbClr val="000000"/>
                </a:solidFill>
                <a:effectLst/>
                <a:latin typeface="Consolas" panose="020B0609020204030204" pitchFamily="49" charset="0"/>
              </a:rPr>
              <a:t>(y) + </a:t>
            </a:r>
            <a:r>
              <a:rPr lang="nb-NO" sz="1400" b="0" dirty="0">
                <a:solidFill>
                  <a:srgbClr val="098658"/>
                </a:solidFill>
                <a:effectLst/>
                <a:latin typeface="Consolas" panose="020B0609020204030204" pitchFamily="49" charset="0"/>
              </a:rPr>
              <a:t>0</a:t>
            </a:r>
            <a:r>
              <a:rPr lang="nb-NO" sz="1400" b="0" dirty="0">
                <a:solidFill>
                  <a:srgbClr val="000000"/>
                </a:solidFill>
                <a:effectLst/>
                <a:latin typeface="Consolas" panose="020B0609020204030204" pitchFamily="49" charset="0"/>
              </a:rPr>
              <a:t> * x , </a:t>
            </a:r>
            <a:r>
              <a:rPr lang="nb-NO" sz="1400" b="0" dirty="0" err="1">
                <a:solidFill>
                  <a:srgbClr val="001080"/>
                </a:solidFill>
                <a:effectLst/>
                <a:latin typeface="Consolas" panose="020B0609020204030204" pitchFamily="49" charset="0"/>
              </a:rPr>
              <a:t>color</a:t>
            </a:r>
            <a:r>
              <a:rPr lang="nb-NO" sz="1400" b="0" dirty="0">
                <a:solidFill>
                  <a:srgbClr val="000000"/>
                </a:solidFill>
                <a:effectLst/>
                <a:latin typeface="Consolas" panose="020B0609020204030204" pitchFamily="49" charset="0"/>
              </a:rPr>
              <a:t> = </a:t>
            </a:r>
            <a:r>
              <a:rPr lang="nb-NO" sz="1400" b="0" dirty="0">
                <a:solidFill>
                  <a:srgbClr val="A31515"/>
                </a:solidFill>
                <a:effectLst/>
                <a:latin typeface="Consolas" panose="020B0609020204030204" pitchFamily="49" charset="0"/>
              </a:rPr>
              <a:t>"</a:t>
            </a:r>
            <a:r>
              <a:rPr lang="nb-NO" sz="1400" b="0" dirty="0" err="1">
                <a:solidFill>
                  <a:srgbClr val="A31515"/>
                </a:solidFill>
                <a:effectLst/>
                <a:latin typeface="Consolas" panose="020B0609020204030204" pitchFamily="49" charset="0"/>
              </a:rPr>
              <a:t>black</a:t>
            </a:r>
            <a:r>
              <a:rPr lang="nb-NO" sz="1400" b="0" dirty="0">
                <a:solidFill>
                  <a:srgbClr val="A31515"/>
                </a:solidFill>
                <a:effectLst/>
                <a:latin typeface="Consolas" panose="020B0609020204030204" pitchFamily="49" charset="0"/>
              </a:rPr>
              <a:t>"</a:t>
            </a:r>
            <a:r>
              <a:rPr lang="nb-NO" sz="1400" b="0" dirty="0">
                <a:solidFill>
                  <a:srgbClr val="000000"/>
                </a:solidFill>
                <a:effectLst/>
                <a:latin typeface="Consolas" panose="020B0609020204030204" pitchFamily="49" charset="0"/>
              </a:rPr>
              <a:t>)</a:t>
            </a:r>
          </a:p>
          <a:p>
            <a:r>
              <a:rPr lang="nb-NO" sz="1400" b="0" dirty="0" err="1">
                <a:solidFill>
                  <a:srgbClr val="267F99"/>
                </a:solidFill>
                <a:effectLst/>
                <a:latin typeface="Consolas" panose="020B0609020204030204" pitchFamily="49" charset="0"/>
              </a:rPr>
              <a:t>plt</a:t>
            </a:r>
            <a:r>
              <a:rPr lang="nb-NO" sz="1400" b="0" dirty="0" err="1">
                <a:solidFill>
                  <a:srgbClr val="000000"/>
                </a:solidFill>
                <a:effectLst/>
                <a:latin typeface="Consolas" panose="020B0609020204030204" pitchFamily="49" charset="0"/>
              </a:rPr>
              <a:t>.</a:t>
            </a:r>
            <a:r>
              <a:rPr lang="nb-NO" sz="1400" b="0" dirty="0" err="1">
                <a:solidFill>
                  <a:srgbClr val="795E26"/>
                </a:solidFill>
                <a:effectLst/>
                <a:latin typeface="Consolas" panose="020B0609020204030204" pitchFamily="49" charset="0"/>
              </a:rPr>
              <a:t>show</a:t>
            </a:r>
            <a:r>
              <a:rPr lang="nb-NO" sz="1400" b="0" dirty="0">
                <a:solidFill>
                  <a:srgbClr val="000000"/>
                </a:solidFill>
                <a:effectLst/>
                <a:latin typeface="Consolas" panose="020B0609020204030204" pitchFamily="49" charset="0"/>
              </a:rPr>
              <a:t>()</a:t>
            </a:r>
          </a:p>
          <a:p>
            <a:br>
              <a:rPr lang="nb-NO" sz="1400" b="0" dirty="0">
                <a:solidFill>
                  <a:srgbClr val="000000"/>
                </a:solidFill>
                <a:effectLst/>
                <a:latin typeface="Consolas" panose="020B0609020204030204" pitchFamily="49" charset="0"/>
              </a:rPr>
            </a:br>
            <a:endParaRPr lang="nb-NO" sz="1400" b="0" dirty="0">
              <a:solidFill>
                <a:srgbClr val="000000"/>
              </a:solidFill>
              <a:effectLst/>
              <a:latin typeface="Consolas" panose="020B0609020204030204" pitchFamily="49" charset="0"/>
            </a:endParaRPr>
          </a:p>
          <a:p>
            <a:br>
              <a:rPr lang="nb-NO" sz="1400" b="0" dirty="0">
                <a:solidFill>
                  <a:srgbClr val="000000"/>
                </a:solidFill>
                <a:effectLst/>
                <a:latin typeface="Consolas" panose="020B0609020204030204" pitchFamily="49" charset="0"/>
              </a:rPr>
            </a:br>
            <a:endParaRPr lang="nb-NO"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837545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BB915-38E1-4260-A7E9-2AB4C1D3307C}"/>
              </a:ext>
            </a:extLst>
          </p:cNvPr>
          <p:cNvSpPr>
            <a:spLocks noGrp="1"/>
          </p:cNvSpPr>
          <p:nvPr>
            <p:ph type="title"/>
          </p:nvPr>
        </p:nvSpPr>
        <p:spPr/>
        <p:txBody>
          <a:bodyPr/>
          <a:lstStyle/>
          <a:p>
            <a:r>
              <a:rPr lang="nb-NO" dirty="0" err="1"/>
              <a:t>What</a:t>
            </a:r>
            <a:r>
              <a:rPr lang="nb-NO" dirty="0"/>
              <a:t> </a:t>
            </a:r>
            <a:r>
              <a:rPr lang="nb-NO" dirty="0" err="1"/>
              <a:t>about</a:t>
            </a:r>
            <a:r>
              <a:rPr lang="nb-NO" dirty="0"/>
              <a:t> </a:t>
            </a:r>
            <a:r>
              <a:rPr lang="nb-NO" dirty="0" err="1"/>
              <a:t>Least</a:t>
            </a:r>
            <a:r>
              <a:rPr lang="nb-NO" dirty="0"/>
              <a:t> </a:t>
            </a:r>
            <a:r>
              <a:rPr lang="nb-NO" dirty="0" err="1"/>
              <a:t>absolute</a:t>
            </a:r>
            <a:r>
              <a:rPr lang="nb-NO" dirty="0"/>
              <a:t> </a:t>
            </a:r>
            <a:r>
              <a:rPr lang="nb-NO" dirty="0" err="1"/>
              <a:t>deviations</a:t>
            </a:r>
            <a:r>
              <a:rPr lang="nb-NO" dirty="0"/>
              <a:t>?</a:t>
            </a:r>
          </a:p>
        </p:txBody>
      </p:sp>
      <p:pic>
        <p:nvPicPr>
          <p:cNvPr id="5" name="Content Placeholder 4" descr="Chart, scatter chart&#10;&#10;Description automatically generated">
            <a:extLst>
              <a:ext uri="{FF2B5EF4-FFF2-40B4-BE49-F238E27FC236}">
                <a16:creationId xmlns:a16="http://schemas.microsoft.com/office/drawing/2014/main" id="{445AEBC9-774C-4D3F-BCB2-B37E0EE03628}"/>
              </a:ext>
            </a:extLst>
          </p:cNvPr>
          <p:cNvPicPr>
            <a:picLocks noGrp="1" noChangeAspect="1"/>
          </p:cNvPicPr>
          <p:nvPr>
            <p:ph idx="1"/>
          </p:nvPr>
        </p:nvPicPr>
        <p:blipFill>
          <a:blip r:embed="rId2"/>
          <a:stretch>
            <a:fillRect/>
          </a:stretch>
        </p:blipFill>
        <p:spPr>
          <a:xfrm>
            <a:off x="7111870" y="1965782"/>
            <a:ext cx="4845049" cy="3633787"/>
          </a:xfrm>
        </p:spPr>
      </p:pic>
      <p:sp>
        <p:nvSpPr>
          <p:cNvPr id="7" name="TextBox 6">
            <a:extLst>
              <a:ext uri="{FF2B5EF4-FFF2-40B4-BE49-F238E27FC236}">
                <a16:creationId xmlns:a16="http://schemas.microsoft.com/office/drawing/2014/main" id="{55EE74AE-DFB6-4CE6-AC93-5CDEE53CCA49}"/>
              </a:ext>
            </a:extLst>
          </p:cNvPr>
          <p:cNvSpPr txBox="1"/>
          <p:nvPr/>
        </p:nvSpPr>
        <p:spPr>
          <a:xfrm>
            <a:off x="581192" y="1965782"/>
            <a:ext cx="6096000" cy="4493538"/>
          </a:xfrm>
          <a:prstGeom prst="rect">
            <a:avLst/>
          </a:prstGeom>
          <a:noFill/>
        </p:spPr>
        <p:txBody>
          <a:bodyPr wrap="square">
            <a:spAutoFit/>
          </a:bodyPr>
          <a:lstStyle/>
          <a:p>
            <a:r>
              <a:rPr lang="nb-NO" sz="1100" b="0" dirty="0">
                <a:solidFill>
                  <a:srgbClr val="008000"/>
                </a:solidFill>
                <a:effectLst/>
                <a:latin typeface="Consolas" panose="020B0609020204030204" pitchFamily="49" charset="0"/>
              </a:rPr>
              <a:t># </a:t>
            </a:r>
            <a:r>
              <a:rPr lang="nb-NO" sz="1100" b="0" dirty="0" err="1">
                <a:solidFill>
                  <a:srgbClr val="008000"/>
                </a:solidFill>
                <a:effectLst/>
                <a:latin typeface="Consolas" panose="020B0609020204030204" pitchFamily="49" charset="0"/>
              </a:rPr>
              <a:t>rsq</a:t>
            </a:r>
            <a:r>
              <a:rPr lang="nb-NO" sz="1100" b="0" dirty="0">
                <a:solidFill>
                  <a:srgbClr val="008000"/>
                </a:solidFill>
                <a:effectLst/>
                <a:latin typeface="Consolas" panose="020B0609020204030204" pitchFamily="49" charset="0"/>
              </a:rPr>
              <a:t> prototype 1</a:t>
            </a:r>
            <a:endParaRPr lang="nb-NO" sz="1100" b="0" dirty="0">
              <a:solidFill>
                <a:srgbClr val="000000"/>
              </a:solidFill>
              <a:effectLst/>
              <a:latin typeface="Consolas" panose="020B0609020204030204" pitchFamily="49" charset="0"/>
            </a:endParaRPr>
          </a:p>
          <a:p>
            <a:r>
              <a:rPr lang="nb-NO" sz="1100" b="0" dirty="0">
                <a:solidFill>
                  <a:srgbClr val="AF00DB"/>
                </a:solidFill>
                <a:effectLst/>
                <a:latin typeface="Consolas" panose="020B0609020204030204" pitchFamily="49" charset="0"/>
              </a:rPr>
              <a:t>import</a:t>
            </a:r>
            <a:r>
              <a:rPr lang="nb-NO" sz="1100" b="0" dirty="0">
                <a:solidFill>
                  <a:srgbClr val="000000"/>
                </a:solidFill>
                <a:effectLst/>
                <a:latin typeface="Consolas" panose="020B0609020204030204" pitchFamily="49" charset="0"/>
              </a:rPr>
              <a:t> </a:t>
            </a:r>
            <a:r>
              <a:rPr lang="nb-NO" sz="1100" b="0" dirty="0" err="1">
                <a:solidFill>
                  <a:srgbClr val="267F99"/>
                </a:solidFill>
                <a:effectLst/>
                <a:latin typeface="Consolas" panose="020B0609020204030204" pitchFamily="49" charset="0"/>
              </a:rPr>
              <a:t>numpy</a:t>
            </a:r>
            <a:r>
              <a:rPr lang="nb-NO" sz="1100" b="0" dirty="0">
                <a:solidFill>
                  <a:srgbClr val="000000"/>
                </a:solidFill>
                <a:effectLst/>
                <a:latin typeface="Consolas" panose="020B0609020204030204" pitchFamily="49" charset="0"/>
              </a:rPr>
              <a:t> </a:t>
            </a:r>
            <a:r>
              <a:rPr lang="nb-NO" sz="1100" b="0" dirty="0">
                <a:solidFill>
                  <a:srgbClr val="AF00DB"/>
                </a:solidFill>
                <a:effectLst/>
                <a:latin typeface="Consolas" panose="020B0609020204030204" pitchFamily="49" charset="0"/>
              </a:rPr>
              <a:t>as</a:t>
            </a:r>
            <a:r>
              <a:rPr lang="nb-NO" sz="1100" b="0" dirty="0">
                <a:solidFill>
                  <a:srgbClr val="000000"/>
                </a:solidFill>
                <a:effectLst/>
                <a:latin typeface="Consolas" panose="020B0609020204030204" pitchFamily="49" charset="0"/>
              </a:rPr>
              <a:t> </a:t>
            </a:r>
            <a:r>
              <a:rPr lang="nb-NO" sz="1100" b="0" dirty="0" err="1">
                <a:solidFill>
                  <a:srgbClr val="267F99"/>
                </a:solidFill>
                <a:effectLst/>
                <a:latin typeface="Consolas" panose="020B0609020204030204" pitchFamily="49" charset="0"/>
              </a:rPr>
              <a:t>np</a:t>
            </a:r>
            <a:endParaRPr lang="nb-NO" sz="1100" b="0" dirty="0">
              <a:solidFill>
                <a:srgbClr val="000000"/>
              </a:solidFill>
              <a:effectLst/>
              <a:latin typeface="Consolas" panose="020B0609020204030204" pitchFamily="49" charset="0"/>
            </a:endParaRPr>
          </a:p>
          <a:p>
            <a:r>
              <a:rPr lang="nb-NO" sz="1100" b="0" dirty="0">
                <a:solidFill>
                  <a:srgbClr val="AF00DB"/>
                </a:solidFill>
                <a:effectLst/>
                <a:latin typeface="Consolas" panose="020B0609020204030204" pitchFamily="49" charset="0"/>
              </a:rPr>
              <a:t>import</a:t>
            </a:r>
            <a:r>
              <a:rPr lang="nb-NO" sz="1100" b="0" dirty="0">
                <a:solidFill>
                  <a:srgbClr val="000000"/>
                </a:solidFill>
                <a:effectLst/>
                <a:latin typeface="Consolas" panose="020B0609020204030204" pitchFamily="49" charset="0"/>
              </a:rPr>
              <a:t> </a:t>
            </a:r>
            <a:r>
              <a:rPr lang="nb-NO" sz="1100" b="0" dirty="0" err="1">
                <a:solidFill>
                  <a:srgbClr val="267F99"/>
                </a:solidFill>
                <a:effectLst/>
                <a:latin typeface="Consolas" panose="020B0609020204030204" pitchFamily="49" charset="0"/>
              </a:rPr>
              <a:t>statsmodels</a:t>
            </a:r>
            <a:r>
              <a:rPr lang="nb-NO" sz="1100" b="0" dirty="0" err="1">
                <a:solidFill>
                  <a:srgbClr val="000000"/>
                </a:solidFill>
                <a:effectLst/>
                <a:latin typeface="Consolas" panose="020B0609020204030204" pitchFamily="49" charset="0"/>
              </a:rPr>
              <a:t>.</a:t>
            </a:r>
            <a:r>
              <a:rPr lang="nb-NO" sz="1100" b="0" dirty="0" err="1">
                <a:solidFill>
                  <a:srgbClr val="267F99"/>
                </a:solidFill>
                <a:effectLst/>
                <a:latin typeface="Consolas" panose="020B0609020204030204" pitchFamily="49" charset="0"/>
              </a:rPr>
              <a:t>formula</a:t>
            </a:r>
            <a:r>
              <a:rPr lang="nb-NO" sz="1100" b="0" dirty="0" err="1">
                <a:solidFill>
                  <a:srgbClr val="000000"/>
                </a:solidFill>
                <a:effectLst/>
                <a:latin typeface="Consolas" panose="020B0609020204030204" pitchFamily="49" charset="0"/>
              </a:rPr>
              <a:t>.</a:t>
            </a:r>
            <a:r>
              <a:rPr lang="nb-NO" sz="1100" b="0" dirty="0" err="1">
                <a:solidFill>
                  <a:srgbClr val="267F99"/>
                </a:solidFill>
                <a:effectLst/>
                <a:latin typeface="Consolas" panose="020B0609020204030204" pitchFamily="49" charset="0"/>
              </a:rPr>
              <a:t>api</a:t>
            </a:r>
            <a:r>
              <a:rPr lang="nb-NO" sz="1100" b="0" dirty="0">
                <a:solidFill>
                  <a:srgbClr val="000000"/>
                </a:solidFill>
                <a:effectLst/>
                <a:latin typeface="Consolas" panose="020B0609020204030204" pitchFamily="49" charset="0"/>
              </a:rPr>
              <a:t> </a:t>
            </a:r>
            <a:r>
              <a:rPr lang="nb-NO" sz="1100" b="0" dirty="0">
                <a:solidFill>
                  <a:srgbClr val="AF00DB"/>
                </a:solidFill>
                <a:effectLst/>
                <a:latin typeface="Consolas" panose="020B0609020204030204" pitchFamily="49" charset="0"/>
              </a:rPr>
              <a:t>as</a:t>
            </a:r>
            <a:r>
              <a:rPr lang="nb-NO" sz="1100" b="0" dirty="0">
                <a:solidFill>
                  <a:srgbClr val="000000"/>
                </a:solidFill>
                <a:effectLst/>
                <a:latin typeface="Consolas" panose="020B0609020204030204" pitchFamily="49" charset="0"/>
              </a:rPr>
              <a:t> </a:t>
            </a:r>
            <a:r>
              <a:rPr lang="nb-NO" sz="1100" b="0" dirty="0" err="1">
                <a:solidFill>
                  <a:srgbClr val="267F99"/>
                </a:solidFill>
                <a:effectLst/>
                <a:latin typeface="Consolas" panose="020B0609020204030204" pitchFamily="49" charset="0"/>
              </a:rPr>
              <a:t>smf</a:t>
            </a:r>
            <a:endParaRPr lang="nb-NO" sz="1100" b="0" dirty="0">
              <a:solidFill>
                <a:srgbClr val="000000"/>
              </a:solidFill>
              <a:effectLst/>
              <a:latin typeface="Consolas" panose="020B0609020204030204" pitchFamily="49" charset="0"/>
            </a:endParaRPr>
          </a:p>
          <a:p>
            <a:r>
              <a:rPr lang="nb-NO" sz="1100" b="0" dirty="0">
                <a:solidFill>
                  <a:srgbClr val="AF00DB"/>
                </a:solidFill>
                <a:effectLst/>
                <a:latin typeface="Consolas" panose="020B0609020204030204" pitchFamily="49" charset="0"/>
              </a:rPr>
              <a:t>import</a:t>
            </a:r>
            <a:r>
              <a:rPr lang="nb-NO" sz="1100" b="0" dirty="0">
                <a:solidFill>
                  <a:srgbClr val="000000"/>
                </a:solidFill>
                <a:effectLst/>
                <a:latin typeface="Consolas" panose="020B0609020204030204" pitchFamily="49" charset="0"/>
              </a:rPr>
              <a:t> </a:t>
            </a:r>
            <a:r>
              <a:rPr lang="nb-NO" sz="1100" b="0" dirty="0">
                <a:solidFill>
                  <a:srgbClr val="267F99"/>
                </a:solidFill>
                <a:effectLst/>
                <a:latin typeface="Consolas" panose="020B0609020204030204" pitchFamily="49" charset="0"/>
              </a:rPr>
              <a:t>pandas</a:t>
            </a:r>
            <a:r>
              <a:rPr lang="nb-NO" sz="1100" b="0" dirty="0">
                <a:solidFill>
                  <a:srgbClr val="000000"/>
                </a:solidFill>
                <a:effectLst/>
                <a:latin typeface="Consolas" panose="020B0609020204030204" pitchFamily="49" charset="0"/>
              </a:rPr>
              <a:t> </a:t>
            </a:r>
            <a:r>
              <a:rPr lang="nb-NO" sz="1100" b="0" dirty="0">
                <a:solidFill>
                  <a:srgbClr val="AF00DB"/>
                </a:solidFill>
                <a:effectLst/>
                <a:latin typeface="Consolas" panose="020B0609020204030204" pitchFamily="49" charset="0"/>
              </a:rPr>
              <a:t>as</a:t>
            </a:r>
            <a:r>
              <a:rPr lang="nb-NO" sz="1100" b="0" dirty="0">
                <a:solidFill>
                  <a:srgbClr val="000000"/>
                </a:solidFill>
                <a:effectLst/>
                <a:latin typeface="Consolas" panose="020B0609020204030204" pitchFamily="49" charset="0"/>
              </a:rPr>
              <a:t> </a:t>
            </a:r>
            <a:r>
              <a:rPr lang="nb-NO" sz="1100" b="0" dirty="0">
                <a:solidFill>
                  <a:srgbClr val="267F99"/>
                </a:solidFill>
                <a:effectLst/>
                <a:latin typeface="Consolas" panose="020B0609020204030204" pitchFamily="49" charset="0"/>
              </a:rPr>
              <a:t>pd</a:t>
            </a:r>
            <a:endParaRPr lang="nb-NO" sz="1100" b="0" dirty="0">
              <a:solidFill>
                <a:srgbClr val="000000"/>
              </a:solidFill>
              <a:effectLst/>
              <a:latin typeface="Consolas" panose="020B0609020204030204" pitchFamily="49" charset="0"/>
            </a:endParaRPr>
          </a:p>
          <a:p>
            <a:r>
              <a:rPr lang="nb-NO" sz="1100" b="0" dirty="0">
                <a:solidFill>
                  <a:srgbClr val="AF00DB"/>
                </a:solidFill>
                <a:effectLst/>
                <a:latin typeface="Consolas" panose="020B0609020204030204" pitchFamily="49" charset="0"/>
              </a:rPr>
              <a:t>import</a:t>
            </a:r>
            <a:r>
              <a:rPr lang="nb-NO" sz="1100" b="0" dirty="0">
                <a:solidFill>
                  <a:srgbClr val="000000"/>
                </a:solidFill>
                <a:effectLst/>
                <a:latin typeface="Consolas" panose="020B0609020204030204" pitchFamily="49" charset="0"/>
              </a:rPr>
              <a:t> </a:t>
            </a:r>
            <a:r>
              <a:rPr lang="nb-NO" sz="1100" b="0" dirty="0" err="1">
                <a:solidFill>
                  <a:srgbClr val="267F99"/>
                </a:solidFill>
                <a:effectLst/>
                <a:latin typeface="Consolas" panose="020B0609020204030204" pitchFamily="49" charset="0"/>
              </a:rPr>
              <a:t>matplotlib</a:t>
            </a:r>
            <a:r>
              <a:rPr lang="nb-NO" sz="1100" b="0" dirty="0" err="1">
                <a:solidFill>
                  <a:srgbClr val="000000"/>
                </a:solidFill>
                <a:effectLst/>
                <a:latin typeface="Consolas" panose="020B0609020204030204" pitchFamily="49" charset="0"/>
              </a:rPr>
              <a:t>.</a:t>
            </a:r>
            <a:r>
              <a:rPr lang="nb-NO" sz="1100" b="0" dirty="0" err="1">
                <a:solidFill>
                  <a:srgbClr val="267F99"/>
                </a:solidFill>
                <a:effectLst/>
                <a:latin typeface="Consolas" panose="020B0609020204030204" pitchFamily="49" charset="0"/>
              </a:rPr>
              <a:t>pyplot</a:t>
            </a:r>
            <a:r>
              <a:rPr lang="nb-NO" sz="1100" b="0" dirty="0">
                <a:solidFill>
                  <a:srgbClr val="000000"/>
                </a:solidFill>
                <a:effectLst/>
                <a:latin typeface="Consolas" panose="020B0609020204030204" pitchFamily="49" charset="0"/>
              </a:rPr>
              <a:t> </a:t>
            </a:r>
            <a:r>
              <a:rPr lang="nb-NO" sz="1100" b="0" dirty="0">
                <a:solidFill>
                  <a:srgbClr val="AF00DB"/>
                </a:solidFill>
                <a:effectLst/>
                <a:latin typeface="Consolas" panose="020B0609020204030204" pitchFamily="49" charset="0"/>
              </a:rPr>
              <a:t>as</a:t>
            </a:r>
            <a:r>
              <a:rPr lang="nb-NO" sz="1100" b="0" dirty="0">
                <a:solidFill>
                  <a:srgbClr val="000000"/>
                </a:solidFill>
                <a:effectLst/>
                <a:latin typeface="Consolas" panose="020B0609020204030204" pitchFamily="49" charset="0"/>
              </a:rPr>
              <a:t> </a:t>
            </a:r>
            <a:r>
              <a:rPr lang="nb-NO" sz="1100" b="0" dirty="0" err="1">
                <a:solidFill>
                  <a:srgbClr val="267F99"/>
                </a:solidFill>
                <a:effectLst/>
                <a:latin typeface="Consolas" panose="020B0609020204030204" pitchFamily="49" charset="0"/>
              </a:rPr>
              <a:t>plt</a:t>
            </a:r>
            <a:endParaRPr lang="nb-NO" sz="1100" b="0" dirty="0">
              <a:solidFill>
                <a:srgbClr val="000000"/>
              </a:solidFill>
              <a:effectLst/>
              <a:latin typeface="Consolas" panose="020B0609020204030204" pitchFamily="49" charset="0"/>
            </a:endParaRPr>
          </a:p>
          <a:p>
            <a:br>
              <a:rPr lang="nb-NO" sz="1100" b="0" dirty="0">
                <a:solidFill>
                  <a:srgbClr val="000000"/>
                </a:solidFill>
                <a:effectLst/>
                <a:latin typeface="Consolas" panose="020B0609020204030204" pitchFamily="49" charset="0"/>
              </a:rPr>
            </a:br>
            <a:r>
              <a:rPr lang="nb-NO" sz="1100" b="0" dirty="0" err="1">
                <a:solidFill>
                  <a:srgbClr val="001080"/>
                </a:solidFill>
                <a:effectLst/>
                <a:latin typeface="Consolas" panose="020B0609020204030204" pitchFamily="49" charset="0"/>
              </a:rPr>
              <a:t>rng</a:t>
            </a:r>
            <a:r>
              <a:rPr lang="nb-NO" sz="1100" b="0" dirty="0">
                <a:solidFill>
                  <a:srgbClr val="000000"/>
                </a:solidFill>
                <a:effectLst/>
                <a:latin typeface="Consolas" panose="020B0609020204030204" pitchFamily="49" charset="0"/>
              </a:rPr>
              <a:t> = </a:t>
            </a:r>
            <a:r>
              <a:rPr lang="nb-NO" sz="1100" b="0" dirty="0" err="1">
                <a:solidFill>
                  <a:srgbClr val="267F99"/>
                </a:solidFill>
                <a:effectLst/>
                <a:latin typeface="Consolas" panose="020B0609020204030204" pitchFamily="49" charset="0"/>
              </a:rPr>
              <a:t>np</a:t>
            </a:r>
            <a:r>
              <a:rPr lang="nb-NO" sz="1100" b="0" dirty="0" err="1">
                <a:solidFill>
                  <a:srgbClr val="000000"/>
                </a:solidFill>
                <a:effectLst/>
                <a:latin typeface="Consolas" panose="020B0609020204030204" pitchFamily="49" charset="0"/>
              </a:rPr>
              <a:t>.</a:t>
            </a:r>
            <a:r>
              <a:rPr lang="nb-NO" sz="1100" b="0" dirty="0" err="1">
                <a:solidFill>
                  <a:srgbClr val="267F99"/>
                </a:solidFill>
                <a:effectLst/>
                <a:latin typeface="Consolas" panose="020B0609020204030204" pitchFamily="49" charset="0"/>
              </a:rPr>
              <a:t>random</a:t>
            </a:r>
            <a:r>
              <a:rPr lang="nb-NO" sz="1100" b="0" dirty="0" err="1">
                <a:solidFill>
                  <a:srgbClr val="000000"/>
                </a:solidFill>
                <a:effectLst/>
                <a:latin typeface="Consolas" panose="020B0609020204030204" pitchFamily="49" charset="0"/>
              </a:rPr>
              <a:t>.</a:t>
            </a:r>
            <a:r>
              <a:rPr lang="nb-NO" sz="1100" b="0" dirty="0" err="1">
                <a:solidFill>
                  <a:srgbClr val="795E26"/>
                </a:solidFill>
                <a:effectLst/>
                <a:latin typeface="Consolas" panose="020B0609020204030204" pitchFamily="49" charset="0"/>
              </a:rPr>
              <a:t>default_rng</a:t>
            </a:r>
            <a:r>
              <a:rPr lang="nb-NO" sz="1100" b="0" dirty="0">
                <a:solidFill>
                  <a:srgbClr val="000000"/>
                </a:solidFill>
                <a:effectLst/>
                <a:latin typeface="Consolas" panose="020B0609020204030204" pitchFamily="49" charset="0"/>
              </a:rPr>
              <a:t>(</a:t>
            </a:r>
            <a:r>
              <a:rPr lang="nb-NO" sz="1100" b="0" dirty="0">
                <a:solidFill>
                  <a:srgbClr val="001080"/>
                </a:solidFill>
                <a:effectLst/>
                <a:latin typeface="Consolas" panose="020B0609020204030204" pitchFamily="49" charset="0"/>
              </a:rPr>
              <a:t>seed</a:t>
            </a:r>
            <a:r>
              <a:rPr lang="nb-NO" sz="1100" b="0" dirty="0">
                <a:solidFill>
                  <a:srgbClr val="000000"/>
                </a:solidFill>
                <a:effectLst/>
                <a:latin typeface="Consolas" panose="020B0609020204030204" pitchFamily="49" charset="0"/>
              </a:rPr>
              <a:t> = </a:t>
            </a:r>
            <a:r>
              <a:rPr lang="nb-NO" sz="1100" b="0" dirty="0">
                <a:solidFill>
                  <a:srgbClr val="098658"/>
                </a:solidFill>
                <a:effectLst/>
                <a:latin typeface="Consolas" panose="020B0609020204030204" pitchFamily="49" charset="0"/>
              </a:rPr>
              <a:t>313</a:t>
            </a:r>
            <a:r>
              <a:rPr lang="nb-NO" sz="1100" b="0" dirty="0">
                <a:solidFill>
                  <a:srgbClr val="000000"/>
                </a:solidFill>
                <a:effectLst/>
                <a:latin typeface="Consolas" panose="020B0609020204030204" pitchFamily="49" charset="0"/>
              </a:rPr>
              <a:t>)</a:t>
            </a:r>
          </a:p>
          <a:p>
            <a:r>
              <a:rPr lang="nb-NO" sz="1100" b="0" dirty="0">
                <a:solidFill>
                  <a:srgbClr val="001080"/>
                </a:solidFill>
                <a:effectLst/>
                <a:latin typeface="Consolas" panose="020B0609020204030204" pitchFamily="49" charset="0"/>
              </a:rPr>
              <a:t>x</a:t>
            </a:r>
            <a:r>
              <a:rPr lang="nb-NO" sz="1100" b="0" dirty="0">
                <a:solidFill>
                  <a:srgbClr val="000000"/>
                </a:solidFill>
                <a:effectLst/>
                <a:latin typeface="Consolas" panose="020B0609020204030204" pitchFamily="49" charset="0"/>
              </a:rPr>
              <a:t> = </a:t>
            </a:r>
            <a:r>
              <a:rPr lang="nb-NO" sz="1100" b="0" dirty="0" err="1">
                <a:solidFill>
                  <a:srgbClr val="267F99"/>
                </a:solidFill>
                <a:effectLst/>
                <a:latin typeface="Consolas" panose="020B0609020204030204" pitchFamily="49" charset="0"/>
              </a:rPr>
              <a:t>np</a:t>
            </a:r>
            <a:r>
              <a:rPr lang="nb-NO" sz="1100" b="0" dirty="0" err="1">
                <a:solidFill>
                  <a:srgbClr val="000000"/>
                </a:solidFill>
                <a:effectLst/>
                <a:latin typeface="Consolas" panose="020B0609020204030204" pitchFamily="49" charset="0"/>
              </a:rPr>
              <a:t>.</a:t>
            </a:r>
            <a:r>
              <a:rPr lang="nb-NO" sz="1100" b="0" dirty="0" err="1">
                <a:solidFill>
                  <a:srgbClr val="795E26"/>
                </a:solidFill>
                <a:effectLst/>
                <a:latin typeface="Consolas" panose="020B0609020204030204" pitchFamily="49" charset="0"/>
              </a:rPr>
              <a:t>linspace</a:t>
            </a:r>
            <a:r>
              <a:rPr lang="nb-NO" sz="1100" b="0" dirty="0">
                <a:solidFill>
                  <a:srgbClr val="000000"/>
                </a:solidFill>
                <a:effectLst/>
                <a:latin typeface="Consolas" panose="020B0609020204030204" pitchFamily="49" charset="0"/>
              </a:rPr>
              <a:t>(</a:t>
            </a:r>
            <a:r>
              <a:rPr lang="nb-NO" sz="1100" b="0" dirty="0">
                <a:solidFill>
                  <a:srgbClr val="098658"/>
                </a:solidFill>
                <a:effectLst/>
                <a:latin typeface="Consolas" panose="020B0609020204030204" pitchFamily="49" charset="0"/>
              </a:rPr>
              <a:t>0</a:t>
            </a:r>
            <a:r>
              <a:rPr lang="nb-NO" sz="1100" b="0" dirty="0">
                <a:solidFill>
                  <a:srgbClr val="000000"/>
                </a:solidFill>
                <a:effectLst/>
                <a:latin typeface="Consolas" panose="020B0609020204030204" pitchFamily="49" charset="0"/>
              </a:rPr>
              <a:t>, </a:t>
            </a:r>
            <a:r>
              <a:rPr lang="nb-NO" sz="1100" b="0" dirty="0">
                <a:solidFill>
                  <a:srgbClr val="098658"/>
                </a:solidFill>
                <a:effectLst/>
                <a:latin typeface="Consolas" panose="020B0609020204030204" pitchFamily="49" charset="0"/>
              </a:rPr>
              <a:t>1</a:t>
            </a:r>
            <a:r>
              <a:rPr lang="nb-NO" sz="1100" b="0" dirty="0">
                <a:solidFill>
                  <a:srgbClr val="000000"/>
                </a:solidFill>
                <a:effectLst/>
                <a:latin typeface="Consolas" panose="020B0609020204030204" pitchFamily="49" charset="0"/>
              </a:rPr>
              <a:t>, </a:t>
            </a:r>
            <a:r>
              <a:rPr lang="nb-NO" sz="1100" b="0" dirty="0" err="1">
                <a:solidFill>
                  <a:srgbClr val="001080"/>
                </a:solidFill>
                <a:effectLst/>
                <a:latin typeface="Consolas" panose="020B0609020204030204" pitchFamily="49" charset="0"/>
              </a:rPr>
              <a:t>num</a:t>
            </a:r>
            <a:r>
              <a:rPr lang="nb-NO" sz="1100" b="0" dirty="0">
                <a:solidFill>
                  <a:srgbClr val="000000"/>
                </a:solidFill>
                <a:effectLst/>
                <a:latin typeface="Consolas" panose="020B0609020204030204" pitchFamily="49" charset="0"/>
              </a:rPr>
              <a:t> = </a:t>
            </a:r>
            <a:r>
              <a:rPr lang="nb-NO" sz="1100" b="0" dirty="0">
                <a:solidFill>
                  <a:srgbClr val="098658"/>
                </a:solidFill>
                <a:effectLst/>
                <a:latin typeface="Consolas" panose="020B0609020204030204" pitchFamily="49" charset="0"/>
              </a:rPr>
              <a:t>100</a:t>
            </a:r>
            <a:r>
              <a:rPr lang="nb-NO" sz="1100" b="0" dirty="0">
                <a:solidFill>
                  <a:srgbClr val="000000"/>
                </a:solidFill>
                <a:effectLst/>
                <a:latin typeface="Consolas" panose="020B0609020204030204" pitchFamily="49" charset="0"/>
              </a:rPr>
              <a:t>)</a:t>
            </a:r>
          </a:p>
          <a:p>
            <a:r>
              <a:rPr lang="nb-NO" sz="1100" b="0" dirty="0">
                <a:solidFill>
                  <a:srgbClr val="001080"/>
                </a:solidFill>
                <a:effectLst/>
                <a:latin typeface="Consolas" panose="020B0609020204030204" pitchFamily="49" charset="0"/>
              </a:rPr>
              <a:t>y</a:t>
            </a:r>
            <a:r>
              <a:rPr lang="nb-NO" sz="1100" b="0" dirty="0">
                <a:solidFill>
                  <a:srgbClr val="000000"/>
                </a:solidFill>
                <a:effectLst/>
                <a:latin typeface="Consolas" panose="020B0609020204030204" pitchFamily="49" charset="0"/>
              </a:rPr>
              <a:t> = </a:t>
            </a:r>
            <a:r>
              <a:rPr lang="nb-NO" sz="1100" b="0" dirty="0">
                <a:solidFill>
                  <a:srgbClr val="098658"/>
                </a:solidFill>
                <a:effectLst/>
                <a:latin typeface="Consolas" panose="020B0609020204030204" pitchFamily="49" charset="0"/>
              </a:rPr>
              <a:t>2</a:t>
            </a:r>
            <a:r>
              <a:rPr lang="nb-NO" sz="1100" b="0" dirty="0">
                <a:solidFill>
                  <a:srgbClr val="000000"/>
                </a:solidFill>
                <a:effectLst/>
                <a:latin typeface="Consolas" panose="020B0609020204030204" pitchFamily="49" charset="0"/>
              </a:rPr>
              <a:t> + </a:t>
            </a:r>
            <a:r>
              <a:rPr lang="nb-NO" sz="1100" b="0" dirty="0">
                <a:solidFill>
                  <a:srgbClr val="098658"/>
                </a:solidFill>
                <a:effectLst/>
                <a:latin typeface="Consolas" panose="020B0609020204030204" pitchFamily="49" charset="0"/>
              </a:rPr>
              <a:t>3</a:t>
            </a:r>
            <a:r>
              <a:rPr lang="nb-NO" sz="1100" b="0" dirty="0">
                <a:solidFill>
                  <a:srgbClr val="000000"/>
                </a:solidFill>
                <a:effectLst/>
                <a:latin typeface="Consolas" panose="020B0609020204030204" pitchFamily="49" charset="0"/>
              </a:rPr>
              <a:t> * </a:t>
            </a:r>
            <a:r>
              <a:rPr lang="nb-NO" sz="1100" b="0" dirty="0">
                <a:solidFill>
                  <a:srgbClr val="001080"/>
                </a:solidFill>
                <a:effectLst/>
                <a:latin typeface="Consolas" panose="020B0609020204030204" pitchFamily="49" charset="0"/>
              </a:rPr>
              <a:t>x</a:t>
            </a:r>
            <a:r>
              <a:rPr lang="nb-NO" sz="1100" b="0" dirty="0">
                <a:solidFill>
                  <a:srgbClr val="000000"/>
                </a:solidFill>
                <a:effectLst/>
                <a:latin typeface="Consolas" panose="020B0609020204030204" pitchFamily="49" charset="0"/>
              </a:rPr>
              <a:t> + </a:t>
            </a:r>
            <a:r>
              <a:rPr lang="nb-NO" sz="1100" b="0" dirty="0" err="1">
                <a:solidFill>
                  <a:srgbClr val="001080"/>
                </a:solidFill>
                <a:effectLst/>
                <a:latin typeface="Consolas" panose="020B0609020204030204" pitchFamily="49" charset="0"/>
              </a:rPr>
              <a:t>rng</a:t>
            </a:r>
            <a:r>
              <a:rPr lang="nb-NO" sz="1100" b="0" dirty="0" err="1">
                <a:solidFill>
                  <a:srgbClr val="000000"/>
                </a:solidFill>
                <a:effectLst/>
                <a:latin typeface="Consolas" panose="020B0609020204030204" pitchFamily="49" charset="0"/>
              </a:rPr>
              <a:t>.uniform</a:t>
            </a:r>
            <a:r>
              <a:rPr lang="nb-NO" sz="1100" b="0" dirty="0">
                <a:solidFill>
                  <a:srgbClr val="000000"/>
                </a:solidFill>
                <a:effectLst/>
                <a:latin typeface="Consolas" panose="020B0609020204030204" pitchFamily="49" charset="0"/>
              </a:rPr>
              <a:t>(-</a:t>
            </a:r>
            <a:r>
              <a:rPr lang="nb-NO" sz="1100" b="0" dirty="0">
                <a:solidFill>
                  <a:srgbClr val="098658"/>
                </a:solidFill>
                <a:effectLst/>
                <a:latin typeface="Consolas" panose="020B0609020204030204" pitchFamily="49" charset="0"/>
              </a:rPr>
              <a:t>1</a:t>
            </a:r>
            <a:r>
              <a:rPr lang="nb-NO" sz="1100" b="0" dirty="0">
                <a:solidFill>
                  <a:srgbClr val="000000"/>
                </a:solidFill>
                <a:effectLst/>
                <a:latin typeface="Consolas" panose="020B0609020204030204" pitchFamily="49" charset="0"/>
              </a:rPr>
              <a:t>, </a:t>
            </a:r>
            <a:r>
              <a:rPr lang="nb-NO" sz="1100" b="0" dirty="0">
                <a:solidFill>
                  <a:srgbClr val="098658"/>
                </a:solidFill>
                <a:effectLst/>
                <a:latin typeface="Consolas" panose="020B0609020204030204" pitchFamily="49" charset="0"/>
              </a:rPr>
              <a:t>1</a:t>
            </a:r>
            <a:r>
              <a:rPr lang="nb-NO" sz="1100" b="0" dirty="0">
                <a:solidFill>
                  <a:srgbClr val="000000"/>
                </a:solidFill>
                <a:effectLst/>
                <a:latin typeface="Consolas" panose="020B0609020204030204" pitchFamily="49" charset="0"/>
              </a:rPr>
              <a:t>, </a:t>
            </a:r>
            <a:r>
              <a:rPr lang="nb-NO" sz="1100" b="0" dirty="0">
                <a:solidFill>
                  <a:srgbClr val="098658"/>
                </a:solidFill>
                <a:effectLst/>
                <a:latin typeface="Consolas" panose="020B0609020204030204" pitchFamily="49" charset="0"/>
              </a:rPr>
              <a:t>100</a:t>
            </a:r>
            <a:r>
              <a:rPr lang="nb-NO" sz="1100" b="0" dirty="0">
                <a:solidFill>
                  <a:srgbClr val="000000"/>
                </a:solidFill>
                <a:effectLst/>
                <a:latin typeface="Consolas" panose="020B0609020204030204" pitchFamily="49" charset="0"/>
              </a:rPr>
              <a:t>)</a:t>
            </a:r>
          </a:p>
          <a:p>
            <a:br>
              <a:rPr lang="nb-NO" sz="1100" b="0" dirty="0">
                <a:solidFill>
                  <a:srgbClr val="000000"/>
                </a:solidFill>
                <a:effectLst/>
                <a:latin typeface="Consolas" panose="020B0609020204030204" pitchFamily="49" charset="0"/>
              </a:rPr>
            </a:br>
            <a:r>
              <a:rPr lang="nb-NO" sz="1100" b="0" dirty="0" err="1">
                <a:solidFill>
                  <a:srgbClr val="001080"/>
                </a:solidFill>
                <a:effectLst/>
                <a:latin typeface="Consolas" panose="020B0609020204030204" pitchFamily="49" charset="0"/>
              </a:rPr>
              <a:t>res_ls</a:t>
            </a:r>
            <a:r>
              <a:rPr lang="nb-NO" sz="1100" b="0" dirty="0">
                <a:solidFill>
                  <a:srgbClr val="000000"/>
                </a:solidFill>
                <a:effectLst/>
                <a:latin typeface="Consolas" panose="020B0609020204030204" pitchFamily="49" charset="0"/>
              </a:rPr>
              <a:t> = </a:t>
            </a:r>
            <a:r>
              <a:rPr lang="nb-NO" sz="1100" b="0" dirty="0" err="1">
                <a:solidFill>
                  <a:srgbClr val="267F99"/>
                </a:solidFill>
                <a:effectLst/>
                <a:latin typeface="Consolas" panose="020B0609020204030204" pitchFamily="49" charset="0"/>
              </a:rPr>
              <a:t>smf</a:t>
            </a:r>
            <a:r>
              <a:rPr lang="nb-NO" sz="1100" b="0" dirty="0" err="1">
                <a:solidFill>
                  <a:srgbClr val="000000"/>
                </a:solidFill>
                <a:effectLst/>
                <a:latin typeface="Consolas" panose="020B0609020204030204" pitchFamily="49" charset="0"/>
              </a:rPr>
              <a:t>.</a:t>
            </a:r>
            <a:r>
              <a:rPr lang="nb-NO" sz="1100" b="0" dirty="0" err="1">
                <a:solidFill>
                  <a:srgbClr val="001080"/>
                </a:solidFill>
                <a:effectLst/>
                <a:latin typeface="Consolas" panose="020B0609020204030204" pitchFamily="49" charset="0"/>
              </a:rPr>
              <a:t>ols</a:t>
            </a:r>
            <a:r>
              <a:rPr lang="nb-NO" sz="1100" b="0" dirty="0">
                <a:solidFill>
                  <a:srgbClr val="000000"/>
                </a:solidFill>
                <a:effectLst/>
                <a:latin typeface="Consolas" panose="020B0609020204030204" pitchFamily="49" charset="0"/>
              </a:rPr>
              <a:t>(</a:t>
            </a:r>
            <a:r>
              <a:rPr lang="nb-NO" sz="1100" b="0" dirty="0">
                <a:solidFill>
                  <a:srgbClr val="A31515"/>
                </a:solidFill>
                <a:effectLst/>
                <a:latin typeface="Consolas" panose="020B0609020204030204" pitchFamily="49" charset="0"/>
              </a:rPr>
              <a:t>"y ~ x"</a:t>
            </a:r>
            <a:r>
              <a:rPr lang="nb-NO" sz="1100" b="0" dirty="0">
                <a:solidFill>
                  <a:srgbClr val="000000"/>
                </a:solidFill>
                <a:effectLst/>
                <a:latin typeface="Consolas" panose="020B0609020204030204" pitchFamily="49" charset="0"/>
              </a:rPr>
              <a:t>, </a:t>
            </a:r>
            <a:r>
              <a:rPr lang="nb-NO" sz="1100" b="0" dirty="0">
                <a:solidFill>
                  <a:srgbClr val="001080"/>
                </a:solidFill>
                <a:effectLst/>
                <a:latin typeface="Consolas" panose="020B0609020204030204" pitchFamily="49" charset="0"/>
              </a:rPr>
              <a:t>data</a:t>
            </a:r>
            <a:r>
              <a:rPr lang="nb-NO" sz="1100" b="0" dirty="0">
                <a:solidFill>
                  <a:srgbClr val="000000"/>
                </a:solidFill>
                <a:effectLst/>
                <a:latin typeface="Consolas" panose="020B0609020204030204" pitchFamily="49" charset="0"/>
              </a:rPr>
              <a:t> = </a:t>
            </a:r>
            <a:r>
              <a:rPr lang="nb-NO" sz="1100" b="0" dirty="0" err="1">
                <a:solidFill>
                  <a:srgbClr val="267F99"/>
                </a:solidFill>
                <a:effectLst/>
                <a:latin typeface="Consolas" panose="020B0609020204030204" pitchFamily="49" charset="0"/>
              </a:rPr>
              <a:t>pd</a:t>
            </a:r>
            <a:r>
              <a:rPr lang="nb-NO" sz="1100" b="0" dirty="0" err="1">
                <a:solidFill>
                  <a:srgbClr val="000000"/>
                </a:solidFill>
                <a:effectLst/>
                <a:latin typeface="Consolas" panose="020B0609020204030204" pitchFamily="49" charset="0"/>
              </a:rPr>
              <a:t>.</a:t>
            </a:r>
            <a:r>
              <a:rPr lang="nb-NO" sz="1100" b="0" dirty="0" err="1">
                <a:solidFill>
                  <a:srgbClr val="267F99"/>
                </a:solidFill>
                <a:effectLst/>
                <a:latin typeface="Consolas" panose="020B0609020204030204" pitchFamily="49" charset="0"/>
              </a:rPr>
              <a:t>DataFrame</a:t>
            </a:r>
            <a:r>
              <a:rPr lang="nb-NO" sz="1100" b="0" dirty="0">
                <a:solidFill>
                  <a:srgbClr val="000000"/>
                </a:solidFill>
                <a:effectLst/>
                <a:latin typeface="Consolas" panose="020B0609020204030204" pitchFamily="49" charset="0"/>
              </a:rPr>
              <a:t>([</a:t>
            </a:r>
            <a:r>
              <a:rPr lang="nb-NO" sz="1100" b="0" dirty="0">
                <a:solidFill>
                  <a:srgbClr val="001080"/>
                </a:solidFill>
                <a:effectLst/>
                <a:latin typeface="Consolas" panose="020B0609020204030204" pitchFamily="49" charset="0"/>
              </a:rPr>
              <a:t>y</a:t>
            </a:r>
            <a:r>
              <a:rPr lang="nb-NO" sz="1100" b="0" dirty="0">
                <a:solidFill>
                  <a:srgbClr val="000000"/>
                </a:solidFill>
                <a:effectLst/>
                <a:latin typeface="Consolas" panose="020B0609020204030204" pitchFamily="49" charset="0"/>
              </a:rPr>
              <a:t>, </a:t>
            </a:r>
            <a:r>
              <a:rPr lang="nb-NO" sz="1100" b="0" dirty="0">
                <a:solidFill>
                  <a:srgbClr val="001080"/>
                </a:solidFill>
                <a:effectLst/>
                <a:latin typeface="Consolas" panose="020B0609020204030204" pitchFamily="49" charset="0"/>
              </a:rPr>
              <a:t>x</a:t>
            </a:r>
            <a:r>
              <a:rPr lang="nb-NO" sz="1100" b="0" dirty="0">
                <a:solidFill>
                  <a:srgbClr val="000000"/>
                </a:solidFill>
                <a:effectLst/>
                <a:latin typeface="Consolas" panose="020B0609020204030204" pitchFamily="49" charset="0"/>
              </a:rPr>
              <a:t>]).</a:t>
            </a:r>
            <a:r>
              <a:rPr lang="nb-NO" sz="1100" b="0" dirty="0">
                <a:solidFill>
                  <a:srgbClr val="001080"/>
                </a:solidFill>
                <a:effectLst/>
                <a:latin typeface="Consolas" panose="020B0609020204030204" pitchFamily="49" charset="0"/>
              </a:rPr>
              <a:t>T</a:t>
            </a:r>
            <a:r>
              <a:rPr lang="nb-NO" sz="1100" b="0" dirty="0">
                <a:solidFill>
                  <a:srgbClr val="000000"/>
                </a:solidFill>
                <a:effectLst/>
                <a:latin typeface="Consolas" panose="020B0609020204030204" pitchFamily="49" charset="0"/>
              </a:rPr>
              <a:t>).</a:t>
            </a:r>
            <a:r>
              <a:rPr lang="nb-NO" sz="1100" b="0" dirty="0" err="1">
                <a:solidFill>
                  <a:srgbClr val="795E26"/>
                </a:solidFill>
                <a:effectLst/>
                <a:latin typeface="Consolas" panose="020B0609020204030204" pitchFamily="49" charset="0"/>
              </a:rPr>
              <a:t>fit</a:t>
            </a:r>
            <a:r>
              <a:rPr lang="nb-NO" sz="1100" b="0" dirty="0">
                <a:solidFill>
                  <a:srgbClr val="000000"/>
                </a:solidFill>
                <a:effectLst/>
                <a:latin typeface="Consolas" panose="020B0609020204030204" pitchFamily="49" charset="0"/>
              </a:rPr>
              <a:t>()</a:t>
            </a:r>
          </a:p>
          <a:p>
            <a:r>
              <a:rPr lang="nb-NO" sz="1100" b="0" dirty="0" err="1">
                <a:solidFill>
                  <a:srgbClr val="001080"/>
                </a:solidFill>
                <a:effectLst/>
                <a:latin typeface="Consolas" panose="020B0609020204030204" pitchFamily="49" charset="0"/>
              </a:rPr>
              <a:t>res_lad</a:t>
            </a:r>
            <a:r>
              <a:rPr lang="nb-NO" sz="1100" b="0" dirty="0">
                <a:solidFill>
                  <a:srgbClr val="000000"/>
                </a:solidFill>
                <a:effectLst/>
                <a:latin typeface="Consolas" panose="020B0609020204030204" pitchFamily="49" charset="0"/>
              </a:rPr>
              <a:t> = </a:t>
            </a:r>
            <a:r>
              <a:rPr lang="nb-NO" sz="1100" b="0" dirty="0" err="1">
                <a:solidFill>
                  <a:srgbClr val="267F99"/>
                </a:solidFill>
                <a:effectLst/>
                <a:latin typeface="Consolas" panose="020B0609020204030204" pitchFamily="49" charset="0"/>
              </a:rPr>
              <a:t>smf</a:t>
            </a:r>
            <a:r>
              <a:rPr lang="nb-NO" sz="1100" b="0" dirty="0" err="1">
                <a:solidFill>
                  <a:srgbClr val="000000"/>
                </a:solidFill>
                <a:effectLst/>
                <a:latin typeface="Consolas" panose="020B0609020204030204" pitchFamily="49" charset="0"/>
              </a:rPr>
              <a:t>.</a:t>
            </a:r>
            <a:r>
              <a:rPr lang="nb-NO" sz="1100" b="0" dirty="0" err="1">
                <a:solidFill>
                  <a:srgbClr val="001080"/>
                </a:solidFill>
                <a:effectLst/>
                <a:latin typeface="Consolas" panose="020B0609020204030204" pitchFamily="49" charset="0"/>
              </a:rPr>
              <a:t>quantreg</a:t>
            </a:r>
            <a:r>
              <a:rPr lang="nb-NO" sz="1100" b="0" dirty="0">
                <a:solidFill>
                  <a:srgbClr val="000000"/>
                </a:solidFill>
                <a:effectLst/>
                <a:latin typeface="Consolas" panose="020B0609020204030204" pitchFamily="49" charset="0"/>
              </a:rPr>
              <a:t>(</a:t>
            </a:r>
            <a:r>
              <a:rPr lang="nb-NO" sz="1100" b="0" dirty="0">
                <a:solidFill>
                  <a:srgbClr val="A31515"/>
                </a:solidFill>
                <a:effectLst/>
                <a:latin typeface="Consolas" panose="020B0609020204030204" pitchFamily="49" charset="0"/>
              </a:rPr>
              <a:t>"y ~ x"</a:t>
            </a:r>
            <a:r>
              <a:rPr lang="nb-NO" sz="1100" b="0" dirty="0">
                <a:solidFill>
                  <a:srgbClr val="000000"/>
                </a:solidFill>
                <a:effectLst/>
                <a:latin typeface="Consolas" panose="020B0609020204030204" pitchFamily="49" charset="0"/>
              </a:rPr>
              <a:t>, </a:t>
            </a:r>
            <a:r>
              <a:rPr lang="nb-NO" sz="1100" b="0" dirty="0">
                <a:solidFill>
                  <a:srgbClr val="001080"/>
                </a:solidFill>
                <a:effectLst/>
                <a:latin typeface="Consolas" panose="020B0609020204030204" pitchFamily="49" charset="0"/>
              </a:rPr>
              <a:t>data</a:t>
            </a:r>
            <a:r>
              <a:rPr lang="nb-NO" sz="1100" b="0" dirty="0">
                <a:solidFill>
                  <a:srgbClr val="000000"/>
                </a:solidFill>
                <a:effectLst/>
                <a:latin typeface="Consolas" panose="020B0609020204030204" pitchFamily="49" charset="0"/>
              </a:rPr>
              <a:t> = </a:t>
            </a:r>
            <a:r>
              <a:rPr lang="nb-NO" sz="1100" b="0" dirty="0" err="1">
                <a:solidFill>
                  <a:srgbClr val="267F99"/>
                </a:solidFill>
                <a:effectLst/>
                <a:latin typeface="Consolas" panose="020B0609020204030204" pitchFamily="49" charset="0"/>
              </a:rPr>
              <a:t>pd</a:t>
            </a:r>
            <a:r>
              <a:rPr lang="nb-NO" sz="1100" b="0" dirty="0" err="1">
                <a:solidFill>
                  <a:srgbClr val="000000"/>
                </a:solidFill>
                <a:effectLst/>
                <a:latin typeface="Consolas" panose="020B0609020204030204" pitchFamily="49" charset="0"/>
              </a:rPr>
              <a:t>.</a:t>
            </a:r>
            <a:r>
              <a:rPr lang="nb-NO" sz="1100" b="0" dirty="0" err="1">
                <a:solidFill>
                  <a:srgbClr val="267F99"/>
                </a:solidFill>
                <a:effectLst/>
                <a:latin typeface="Consolas" panose="020B0609020204030204" pitchFamily="49" charset="0"/>
              </a:rPr>
              <a:t>DataFrame</a:t>
            </a:r>
            <a:r>
              <a:rPr lang="nb-NO" sz="1100" b="0" dirty="0">
                <a:solidFill>
                  <a:srgbClr val="000000"/>
                </a:solidFill>
                <a:effectLst/>
                <a:latin typeface="Consolas" panose="020B0609020204030204" pitchFamily="49" charset="0"/>
              </a:rPr>
              <a:t>([</a:t>
            </a:r>
            <a:r>
              <a:rPr lang="nb-NO" sz="1100" b="0" dirty="0">
                <a:solidFill>
                  <a:srgbClr val="001080"/>
                </a:solidFill>
                <a:effectLst/>
                <a:latin typeface="Consolas" panose="020B0609020204030204" pitchFamily="49" charset="0"/>
              </a:rPr>
              <a:t>y</a:t>
            </a:r>
            <a:r>
              <a:rPr lang="nb-NO" sz="1100" b="0" dirty="0">
                <a:solidFill>
                  <a:srgbClr val="000000"/>
                </a:solidFill>
                <a:effectLst/>
                <a:latin typeface="Consolas" panose="020B0609020204030204" pitchFamily="49" charset="0"/>
              </a:rPr>
              <a:t>, </a:t>
            </a:r>
            <a:r>
              <a:rPr lang="nb-NO" sz="1100" b="0" dirty="0">
                <a:solidFill>
                  <a:srgbClr val="001080"/>
                </a:solidFill>
                <a:effectLst/>
                <a:latin typeface="Consolas" panose="020B0609020204030204" pitchFamily="49" charset="0"/>
              </a:rPr>
              <a:t>x</a:t>
            </a:r>
            <a:r>
              <a:rPr lang="nb-NO" sz="1100" b="0" dirty="0">
                <a:solidFill>
                  <a:srgbClr val="000000"/>
                </a:solidFill>
                <a:effectLst/>
                <a:latin typeface="Consolas" panose="020B0609020204030204" pitchFamily="49" charset="0"/>
              </a:rPr>
              <a:t>]).</a:t>
            </a:r>
            <a:r>
              <a:rPr lang="nb-NO" sz="1100" b="0" dirty="0">
                <a:solidFill>
                  <a:srgbClr val="001080"/>
                </a:solidFill>
                <a:effectLst/>
                <a:latin typeface="Consolas" panose="020B0609020204030204" pitchFamily="49" charset="0"/>
              </a:rPr>
              <a:t>T</a:t>
            </a:r>
            <a:r>
              <a:rPr lang="nb-NO" sz="1100" b="0" dirty="0">
                <a:solidFill>
                  <a:srgbClr val="000000"/>
                </a:solidFill>
                <a:effectLst/>
                <a:latin typeface="Consolas" panose="020B0609020204030204" pitchFamily="49" charset="0"/>
              </a:rPr>
              <a:t>).</a:t>
            </a:r>
            <a:r>
              <a:rPr lang="nb-NO" sz="1100" b="0" dirty="0" err="1">
                <a:solidFill>
                  <a:srgbClr val="795E26"/>
                </a:solidFill>
                <a:effectLst/>
                <a:latin typeface="Consolas" panose="020B0609020204030204" pitchFamily="49" charset="0"/>
              </a:rPr>
              <a:t>fit</a:t>
            </a:r>
            <a:r>
              <a:rPr lang="nb-NO" sz="1100" b="0" dirty="0">
                <a:solidFill>
                  <a:srgbClr val="000000"/>
                </a:solidFill>
                <a:effectLst/>
                <a:latin typeface="Consolas" panose="020B0609020204030204" pitchFamily="49" charset="0"/>
              </a:rPr>
              <a:t>(</a:t>
            </a:r>
            <a:r>
              <a:rPr lang="nb-NO" sz="1100" b="0" dirty="0">
                <a:solidFill>
                  <a:srgbClr val="001080"/>
                </a:solidFill>
                <a:effectLst/>
                <a:latin typeface="Consolas" panose="020B0609020204030204" pitchFamily="49" charset="0"/>
              </a:rPr>
              <a:t>q</a:t>
            </a:r>
            <a:r>
              <a:rPr lang="nb-NO" sz="1100" b="0" dirty="0">
                <a:solidFill>
                  <a:srgbClr val="000000"/>
                </a:solidFill>
                <a:effectLst/>
                <a:latin typeface="Consolas" panose="020B0609020204030204" pitchFamily="49" charset="0"/>
              </a:rPr>
              <a:t> = </a:t>
            </a:r>
            <a:r>
              <a:rPr lang="nb-NO" sz="1100" b="0" dirty="0">
                <a:solidFill>
                  <a:srgbClr val="098658"/>
                </a:solidFill>
                <a:effectLst/>
                <a:latin typeface="Consolas" panose="020B0609020204030204" pitchFamily="49" charset="0"/>
              </a:rPr>
              <a:t>0.5</a:t>
            </a:r>
            <a:r>
              <a:rPr lang="nb-NO" sz="1100" b="0" dirty="0">
                <a:solidFill>
                  <a:srgbClr val="000000"/>
                </a:solidFill>
                <a:effectLst/>
                <a:latin typeface="Consolas" panose="020B0609020204030204" pitchFamily="49" charset="0"/>
              </a:rPr>
              <a:t>)</a:t>
            </a:r>
          </a:p>
          <a:p>
            <a:br>
              <a:rPr lang="nb-NO" sz="1100" b="0" dirty="0">
                <a:solidFill>
                  <a:srgbClr val="000000"/>
                </a:solidFill>
                <a:effectLst/>
                <a:latin typeface="Consolas" panose="020B0609020204030204" pitchFamily="49" charset="0"/>
              </a:rPr>
            </a:br>
            <a:r>
              <a:rPr lang="nb-NO" sz="1100" b="0" dirty="0" err="1">
                <a:solidFill>
                  <a:srgbClr val="001080"/>
                </a:solidFill>
                <a:effectLst/>
                <a:latin typeface="Consolas" panose="020B0609020204030204" pitchFamily="49" charset="0"/>
              </a:rPr>
              <a:t>lower</a:t>
            </a:r>
            <a:r>
              <a:rPr lang="nb-NO" sz="1100" b="0" dirty="0">
                <a:solidFill>
                  <a:srgbClr val="000000"/>
                </a:solidFill>
                <a:effectLst/>
                <a:latin typeface="Consolas" panose="020B0609020204030204" pitchFamily="49" charset="0"/>
              </a:rPr>
              <a:t> = </a:t>
            </a:r>
            <a:r>
              <a:rPr lang="nb-NO" sz="1100" b="0" dirty="0" err="1">
                <a:solidFill>
                  <a:srgbClr val="267F99"/>
                </a:solidFill>
                <a:effectLst/>
                <a:latin typeface="Consolas" panose="020B0609020204030204" pitchFamily="49" charset="0"/>
              </a:rPr>
              <a:t>np</a:t>
            </a:r>
            <a:r>
              <a:rPr lang="nb-NO" sz="1100" b="0" dirty="0" err="1">
                <a:solidFill>
                  <a:srgbClr val="000000"/>
                </a:solidFill>
                <a:effectLst/>
                <a:latin typeface="Consolas" panose="020B0609020204030204" pitchFamily="49" charset="0"/>
              </a:rPr>
              <a:t>.</a:t>
            </a:r>
            <a:r>
              <a:rPr lang="nb-NO" sz="1100" b="0" dirty="0" err="1">
                <a:solidFill>
                  <a:srgbClr val="795E26"/>
                </a:solidFill>
                <a:effectLst/>
                <a:latin typeface="Consolas" panose="020B0609020204030204" pitchFamily="49" charset="0"/>
              </a:rPr>
              <a:t>sum</a:t>
            </a:r>
            <a:r>
              <a:rPr lang="nb-NO" sz="1100" b="0" dirty="0">
                <a:solidFill>
                  <a:srgbClr val="000000"/>
                </a:solidFill>
                <a:effectLst/>
                <a:latin typeface="Consolas" panose="020B0609020204030204" pitchFamily="49" charset="0"/>
              </a:rPr>
              <a:t>(</a:t>
            </a:r>
            <a:r>
              <a:rPr lang="nb-NO" sz="1100" b="0" dirty="0">
                <a:solidFill>
                  <a:srgbClr val="795E26"/>
                </a:solidFill>
                <a:effectLst/>
                <a:latin typeface="Consolas" panose="020B0609020204030204" pitchFamily="49" charset="0"/>
              </a:rPr>
              <a:t>abs</a:t>
            </a:r>
            <a:r>
              <a:rPr lang="nb-NO" sz="1100" b="0" dirty="0">
                <a:solidFill>
                  <a:srgbClr val="000000"/>
                </a:solidFill>
                <a:effectLst/>
                <a:latin typeface="Consolas" panose="020B0609020204030204" pitchFamily="49" charset="0"/>
              </a:rPr>
              <a:t>(</a:t>
            </a:r>
            <a:r>
              <a:rPr lang="nb-NO" sz="1100" b="0" dirty="0">
                <a:solidFill>
                  <a:srgbClr val="001080"/>
                </a:solidFill>
                <a:effectLst/>
                <a:latin typeface="Consolas" panose="020B0609020204030204" pitchFamily="49" charset="0"/>
              </a:rPr>
              <a:t>y</a:t>
            </a:r>
            <a:r>
              <a:rPr lang="nb-NO" sz="1100" b="0" dirty="0">
                <a:solidFill>
                  <a:srgbClr val="000000"/>
                </a:solidFill>
                <a:effectLst/>
                <a:latin typeface="Consolas" panose="020B0609020204030204" pitchFamily="49" charset="0"/>
              </a:rPr>
              <a:t> - </a:t>
            </a:r>
            <a:r>
              <a:rPr lang="nb-NO" sz="1100" b="0" dirty="0" err="1">
                <a:solidFill>
                  <a:srgbClr val="267F99"/>
                </a:solidFill>
                <a:effectLst/>
                <a:latin typeface="Consolas" panose="020B0609020204030204" pitchFamily="49" charset="0"/>
              </a:rPr>
              <a:t>np</a:t>
            </a:r>
            <a:r>
              <a:rPr lang="nb-NO" sz="1100" b="0" dirty="0" err="1">
                <a:solidFill>
                  <a:srgbClr val="000000"/>
                </a:solidFill>
                <a:effectLst/>
                <a:latin typeface="Consolas" panose="020B0609020204030204" pitchFamily="49" charset="0"/>
              </a:rPr>
              <a:t>.</a:t>
            </a:r>
            <a:r>
              <a:rPr lang="nb-NO" sz="1100" b="0" dirty="0" err="1">
                <a:solidFill>
                  <a:srgbClr val="795E26"/>
                </a:solidFill>
                <a:effectLst/>
                <a:latin typeface="Consolas" panose="020B0609020204030204" pitchFamily="49" charset="0"/>
              </a:rPr>
              <a:t>median</a:t>
            </a:r>
            <a:r>
              <a:rPr lang="nb-NO" sz="1100" b="0" dirty="0">
                <a:solidFill>
                  <a:srgbClr val="000000"/>
                </a:solidFill>
                <a:effectLst/>
                <a:latin typeface="Consolas" panose="020B0609020204030204" pitchFamily="49" charset="0"/>
              </a:rPr>
              <a:t>(</a:t>
            </a:r>
            <a:r>
              <a:rPr lang="nb-NO" sz="1100" b="0" dirty="0">
                <a:solidFill>
                  <a:srgbClr val="001080"/>
                </a:solidFill>
                <a:effectLst/>
                <a:latin typeface="Consolas" panose="020B0609020204030204" pitchFamily="49" charset="0"/>
              </a:rPr>
              <a:t>y</a:t>
            </a:r>
            <a:r>
              <a:rPr lang="nb-NO" sz="1100" b="0" dirty="0">
                <a:solidFill>
                  <a:srgbClr val="000000"/>
                </a:solidFill>
                <a:effectLst/>
                <a:latin typeface="Consolas" panose="020B0609020204030204" pitchFamily="49" charset="0"/>
              </a:rPr>
              <a:t>)))</a:t>
            </a:r>
          </a:p>
          <a:p>
            <a:r>
              <a:rPr lang="nb-NO" sz="1100" b="0" dirty="0" err="1">
                <a:solidFill>
                  <a:srgbClr val="001080"/>
                </a:solidFill>
                <a:effectLst/>
                <a:latin typeface="Consolas" panose="020B0609020204030204" pitchFamily="49" charset="0"/>
              </a:rPr>
              <a:t>upper</a:t>
            </a:r>
            <a:r>
              <a:rPr lang="nb-NO" sz="1100" b="0" dirty="0">
                <a:solidFill>
                  <a:srgbClr val="000000"/>
                </a:solidFill>
                <a:effectLst/>
                <a:latin typeface="Consolas" panose="020B0609020204030204" pitchFamily="49" charset="0"/>
              </a:rPr>
              <a:t> = </a:t>
            </a:r>
            <a:r>
              <a:rPr lang="nb-NO" sz="1100" b="0" dirty="0" err="1">
                <a:solidFill>
                  <a:srgbClr val="267F99"/>
                </a:solidFill>
                <a:effectLst/>
                <a:latin typeface="Consolas" panose="020B0609020204030204" pitchFamily="49" charset="0"/>
              </a:rPr>
              <a:t>np</a:t>
            </a:r>
            <a:r>
              <a:rPr lang="nb-NO" sz="1100" b="0" dirty="0" err="1">
                <a:solidFill>
                  <a:srgbClr val="000000"/>
                </a:solidFill>
                <a:effectLst/>
                <a:latin typeface="Consolas" panose="020B0609020204030204" pitchFamily="49" charset="0"/>
              </a:rPr>
              <a:t>.</a:t>
            </a:r>
            <a:r>
              <a:rPr lang="nb-NO" sz="1100" b="0" dirty="0" err="1">
                <a:solidFill>
                  <a:srgbClr val="795E26"/>
                </a:solidFill>
                <a:effectLst/>
                <a:latin typeface="Consolas" panose="020B0609020204030204" pitchFamily="49" charset="0"/>
              </a:rPr>
              <a:t>sum</a:t>
            </a:r>
            <a:r>
              <a:rPr lang="nb-NO" sz="1100" b="0" dirty="0">
                <a:solidFill>
                  <a:srgbClr val="000000"/>
                </a:solidFill>
                <a:effectLst/>
                <a:latin typeface="Consolas" panose="020B0609020204030204" pitchFamily="49" charset="0"/>
              </a:rPr>
              <a:t>(</a:t>
            </a:r>
            <a:r>
              <a:rPr lang="nb-NO" sz="1100" b="0" dirty="0">
                <a:solidFill>
                  <a:srgbClr val="795E26"/>
                </a:solidFill>
                <a:effectLst/>
                <a:latin typeface="Consolas" panose="020B0609020204030204" pitchFamily="49" charset="0"/>
              </a:rPr>
              <a:t>abs</a:t>
            </a:r>
            <a:r>
              <a:rPr lang="nb-NO" sz="1100" b="0" dirty="0">
                <a:solidFill>
                  <a:srgbClr val="000000"/>
                </a:solidFill>
                <a:effectLst/>
                <a:latin typeface="Consolas" panose="020B0609020204030204" pitchFamily="49" charset="0"/>
              </a:rPr>
              <a:t>(</a:t>
            </a:r>
            <a:r>
              <a:rPr lang="nb-NO" sz="1100" b="0" dirty="0">
                <a:solidFill>
                  <a:srgbClr val="001080"/>
                </a:solidFill>
                <a:effectLst/>
                <a:latin typeface="Consolas" panose="020B0609020204030204" pitchFamily="49" charset="0"/>
              </a:rPr>
              <a:t>y</a:t>
            </a:r>
            <a:r>
              <a:rPr lang="nb-NO" sz="1100" b="0" dirty="0">
                <a:solidFill>
                  <a:srgbClr val="000000"/>
                </a:solidFill>
                <a:effectLst/>
                <a:latin typeface="Consolas" panose="020B0609020204030204" pitchFamily="49" charset="0"/>
              </a:rPr>
              <a:t> - (</a:t>
            </a:r>
            <a:r>
              <a:rPr lang="nb-NO" sz="1100" b="0" dirty="0" err="1">
                <a:solidFill>
                  <a:srgbClr val="001080"/>
                </a:solidFill>
                <a:effectLst/>
                <a:latin typeface="Consolas" panose="020B0609020204030204" pitchFamily="49" charset="0"/>
              </a:rPr>
              <a:t>res_lad</a:t>
            </a:r>
            <a:r>
              <a:rPr lang="nb-NO" sz="1100" b="0" dirty="0" err="1">
                <a:solidFill>
                  <a:srgbClr val="000000"/>
                </a:solidFill>
                <a:effectLst/>
                <a:latin typeface="Consolas" panose="020B0609020204030204" pitchFamily="49" charset="0"/>
              </a:rPr>
              <a:t>.params</a:t>
            </a:r>
            <a:r>
              <a:rPr lang="nb-NO" sz="1100" b="0" dirty="0">
                <a:solidFill>
                  <a:srgbClr val="000000"/>
                </a:solidFill>
                <a:effectLst/>
                <a:latin typeface="Consolas" panose="020B0609020204030204" pitchFamily="49" charset="0"/>
              </a:rPr>
              <a:t>[</a:t>
            </a:r>
            <a:r>
              <a:rPr lang="nb-NO" sz="1100" b="0" dirty="0">
                <a:solidFill>
                  <a:srgbClr val="098658"/>
                </a:solidFill>
                <a:effectLst/>
                <a:latin typeface="Consolas" panose="020B0609020204030204" pitchFamily="49" charset="0"/>
              </a:rPr>
              <a:t>0</a:t>
            </a:r>
            <a:r>
              <a:rPr lang="nb-NO" sz="1100" b="0" dirty="0">
                <a:solidFill>
                  <a:srgbClr val="000000"/>
                </a:solidFill>
                <a:effectLst/>
                <a:latin typeface="Consolas" panose="020B0609020204030204" pitchFamily="49" charset="0"/>
              </a:rPr>
              <a:t>] + </a:t>
            </a:r>
            <a:r>
              <a:rPr lang="nb-NO" sz="1100" b="0" dirty="0">
                <a:solidFill>
                  <a:srgbClr val="001080"/>
                </a:solidFill>
                <a:effectLst/>
                <a:latin typeface="Consolas" panose="020B0609020204030204" pitchFamily="49" charset="0"/>
              </a:rPr>
              <a:t>x</a:t>
            </a:r>
            <a:r>
              <a:rPr lang="nb-NO" sz="1100" b="0" dirty="0">
                <a:solidFill>
                  <a:srgbClr val="000000"/>
                </a:solidFill>
                <a:effectLst/>
                <a:latin typeface="Consolas" panose="020B0609020204030204" pitchFamily="49" charset="0"/>
              </a:rPr>
              <a:t> * </a:t>
            </a:r>
            <a:r>
              <a:rPr lang="nb-NO" sz="1100" b="0" dirty="0" err="1">
                <a:solidFill>
                  <a:srgbClr val="001080"/>
                </a:solidFill>
                <a:effectLst/>
                <a:latin typeface="Consolas" panose="020B0609020204030204" pitchFamily="49" charset="0"/>
              </a:rPr>
              <a:t>res_lad</a:t>
            </a:r>
            <a:r>
              <a:rPr lang="nb-NO" sz="1100" b="0" dirty="0" err="1">
                <a:solidFill>
                  <a:srgbClr val="000000"/>
                </a:solidFill>
                <a:effectLst/>
                <a:latin typeface="Consolas" panose="020B0609020204030204" pitchFamily="49" charset="0"/>
              </a:rPr>
              <a:t>.params</a:t>
            </a:r>
            <a:r>
              <a:rPr lang="nb-NO" sz="1100" b="0" dirty="0">
                <a:solidFill>
                  <a:srgbClr val="000000"/>
                </a:solidFill>
                <a:effectLst/>
                <a:latin typeface="Consolas" panose="020B0609020204030204" pitchFamily="49" charset="0"/>
              </a:rPr>
              <a:t>[</a:t>
            </a:r>
            <a:r>
              <a:rPr lang="nb-NO" sz="1100" b="0" dirty="0">
                <a:solidFill>
                  <a:srgbClr val="098658"/>
                </a:solidFill>
                <a:effectLst/>
                <a:latin typeface="Consolas" panose="020B0609020204030204" pitchFamily="49" charset="0"/>
              </a:rPr>
              <a:t>1</a:t>
            </a:r>
            <a:r>
              <a:rPr lang="nb-NO" sz="1100" b="0" dirty="0">
                <a:solidFill>
                  <a:srgbClr val="000000"/>
                </a:solidFill>
                <a:effectLst/>
                <a:latin typeface="Consolas" panose="020B0609020204030204" pitchFamily="49" charset="0"/>
              </a:rPr>
              <a:t>])))</a:t>
            </a:r>
          </a:p>
          <a:p>
            <a:r>
              <a:rPr lang="nb-NO" sz="1100" b="0" dirty="0">
                <a:solidFill>
                  <a:srgbClr val="098658"/>
                </a:solidFill>
                <a:effectLst/>
                <a:latin typeface="Consolas" panose="020B0609020204030204" pitchFamily="49" charset="0"/>
              </a:rPr>
              <a:t>1</a:t>
            </a:r>
            <a:r>
              <a:rPr lang="nb-NO" sz="1100" b="0" dirty="0">
                <a:solidFill>
                  <a:srgbClr val="000000"/>
                </a:solidFill>
                <a:effectLst/>
                <a:latin typeface="Consolas" panose="020B0609020204030204" pitchFamily="49" charset="0"/>
              </a:rPr>
              <a:t> - </a:t>
            </a:r>
            <a:r>
              <a:rPr lang="nb-NO" sz="1100" b="0" dirty="0" err="1">
                <a:solidFill>
                  <a:srgbClr val="001080"/>
                </a:solidFill>
                <a:effectLst/>
                <a:latin typeface="Consolas" panose="020B0609020204030204" pitchFamily="49" charset="0"/>
              </a:rPr>
              <a:t>upper</a:t>
            </a:r>
            <a:r>
              <a:rPr lang="nb-NO" sz="1100" b="0" dirty="0">
                <a:solidFill>
                  <a:srgbClr val="000000"/>
                </a:solidFill>
                <a:effectLst/>
                <a:latin typeface="Consolas" panose="020B0609020204030204" pitchFamily="49" charset="0"/>
              </a:rPr>
              <a:t> / </a:t>
            </a:r>
            <a:r>
              <a:rPr lang="nb-NO" sz="1100" b="0" dirty="0" err="1">
                <a:solidFill>
                  <a:srgbClr val="001080"/>
                </a:solidFill>
                <a:effectLst/>
                <a:latin typeface="Consolas" panose="020B0609020204030204" pitchFamily="49" charset="0"/>
              </a:rPr>
              <a:t>lower</a:t>
            </a:r>
            <a:r>
              <a:rPr lang="nb-NO" sz="1100" b="0" dirty="0">
                <a:solidFill>
                  <a:srgbClr val="000000"/>
                </a:solidFill>
                <a:effectLst/>
                <a:latin typeface="Consolas" panose="020B0609020204030204" pitchFamily="49" charset="0"/>
              </a:rPr>
              <a:t> </a:t>
            </a:r>
            <a:r>
              <a:rPr lang="nb-NO" sz="1100" b="0" dirty="0">
                <a:solidFill>
                  <a:srgbClr val="008000"/>
                </a:solidFill>
                <a:effectLst/>
                <a:latin typeface="Consolas" panose="020B0609020204030204" pitchFamily="49" charset="0"/>
              </a:rPr>
              <a:t># 0.4282332871090164</a:t>
            </a:r>
            <a:endParaRPr lang="nb-NO" sz="1100" b="0" dirty="0">
              <a:solidFill>
                <a:srgbClr val="000000"/>
              </a:solidFill>
              <a:effectLst/>
              <a:latin typeface="Consolas" panose="020B0609020204030204" pitchFamily="49" charset="0"/>
            </a:endParaRPr>
          </a:p>
          <a:p>
            <a:r>
              <a:rPr lang="nb-NO" sz="1100" b="0" dirty="0" err="1">
                <a:solidFill>
                  <a:srgbClr val="001080"/>
                </a:solidFill>
                <a:effectLst/>
                <a:latin typeface="Consolas" panose="020B0609020204030204" pitchFamily="49" charset="0"/>
              </a:rPr>
              <a:t>res_ls</a:t>
            </a:r>
            <a:r>
              <a:rPr lang="nb-NO" sz="1100" b="0" dirty="0" err="1">
                <a:solidFill>
                  <a:srgbClr val="000000"/>
                </a:solidFill>
                <a:effectLst/>
                <a:latin typeface="Consolas" panose="020B0609020204030204" pitchFamily="49" charset="0"/>
              </a:rPr>
              <a:t>.rsquared</a:t>
            </a:r>
            <a:r>
              <a:rPr lang="nb-NO" sz="1100" b="0" dirty="0">
                <a:solidFill>
                  <a:srgbClr val="000000"/>
                </a:solidFill>
                <a:effectLst/>
                <a:latin typeface="Consolas" panose="020B0609020204030204" pitchFamily="49" charset="0"/>
              </a:rPr>
              <a:t> </a:t>
            </a:r>
            <a:r>
              <a:rPr lang="nb-NO" sz="1100" b="0" dirty="0">
                <a:solidFill>
                  <a:srgbClr val="008000"/>
                </a:solidFill>
                <a:effectLst/>
                <a:latin typeface="Consolas" panose="020B0609020204030204" pitchFamily="49" charset="0"/>
              </a:rPr>
              <a:t># 0.6888118053315937</a:t>
            </a:r>
            <a:endParaRPr lang="nb-NO" sz="1100" b="0" dirty="0">
              <a:solidFill>
                <a:srgbClr val="000000"/>
              </a:solidFill>
              <a:effectLst/>
              <a:latin typeface="Consolas" panose="020B0609020204030204" pitchFamily="49" charset="0"/>
            </a:endParaRPr>
          </a:p>
          <a:p>
            <a:br>
              <a:rPr lang="nb-NO" sz="1100" b="0" dirty="0">
                <a:solidFill>
                  <a:srgbClr val="000000"/>
                </a:solidFill>
                <a:effectLst/>
                <a:latin typeface="Consolas" panose="020B0609020204030204" pitchFamily="49" charset="0"/>
              </a:rPr>
            </a:br>
            <a:r>
              <a:rPr lang="nb-NO" sz="1100" b="0" dirty="0" err="1">
                <a:solidFill>
                  <a:srgbClr val="267F99"/>
                </a:solidFill>
                <a:effectLst/>
                <a:latin typeface="Consolas" panose="020B0609020204030204" pitchFamily="49" charset="0"/>
              </a:rPr>
              <a:t>plt</a:t>
            </a:r>
            <a:r>
              <a:rPr lang="nb-NO" sz="1100" b="0" dirty="0" err="1">
                <a:solidFill>
                  <a:srgbClr val="000000"/>
                </a:solidFill>
                <a:effectLst/>
                <a:latin typeface="Consolas" panose="020B0609020204030204" pitchFamily="49" charset="0"/>
              </a:rPr>
              <a:t>.</a:t>
            </a:r>
            <a:r>
              <a:rPr lang="nb-NO" sz="1100" b="0" dirty="0" err="1">
                <a:solidFill>
                  <a:srgbClr val="795E26"/>
                </a:solidFill>
                <a:effectLst/>
                <a:latin typeface="Consolas" panose="020B0609020204030204" pitchFamily="49" charset="0"/>
              </a:rPr>
              <a:t>scatter</a:t>
            </a:r>
            <a:r>
              <a:rPr lang="nb-NO" sz="1100" b="0" dirty="0">
                <a:solidFill>
                  <a:srgbClr val="000000"/>
                </a:solidFill>
                <a:effectLst/>
                <a:latin typeface="Consolas" panose="020B0609020204030204" pitchFamily="49" charset="0"/>
              </a:rPr>
              <a:t>(</a:t>
            </a:r>
            <a:r>
              <a:rPr lang="nb-NO" sz="1100" b="0" dirty="0">
                <a:solidFill>
                  <a:srgbClr val="001080"/>
                </a:solidFill>
                <a:effectLst/>
                <a:latin typeface="Consolas" panose="020B0609020204030204" pitchFamily="49" charset="0"/>
              </a:rPr>
              <a:t>x</a:t>
            </a:r>
            <a:r>
              <a:rPr lang="nb-NO" sz="1100" b="0" dirty="0">
                <a:solidFill>
                  <a:srgbClr val="000000"/>
                </a:solidFill>
                <a:effectLst/>
                <a:latin typeface="Consolas" panose="020B0609020204030204" pitchFamily="49" charset="0"/>
              </a:rPr>
              <a:t>, </a:t>
            </a:r>
            <a:r>
              <a:rPr lang="nb-NO" sz="1100" b="0" dirty="0">
                <a:solidFill>
                  <a:srgbClr val="001080"/>
                </a:solidFill>
                <a:effectLst/>
                <a:latin typeface="Consolas" panose="020B0609020204030204" pitchFamily="49" charset="0"/>
              </a:rPr>
              <a:t>y</a:t>
            </a:r>
            <a:r>
              <a:rPr lang="nb-NO" sz="1100" b="0" dirty="0">
                <a:solidFill>
                  <a:srgbClr val="000000"/>
                </a:solidFill>
                <a:effectLst/>
                <a:latin typeface="Consolas" panose="020B0609020204030204" pitchFamily="49" charset="0"/>
              </a:rPr>
              <a:t>)</a:t>
            </a:r>
          </a:p>
          <a:p>
            <a:r>
              <a:rPr lang="nb-NO" sz="1100" b="0" dirty="0" err="1">
                <a:solidFill>
                  <a:srgbClr val="267F99"/>
                </a:solidFill>
                <a:effectLst/>
                <a:latin typeface="Consolas" panose="020B0609020204030204" pitchFamily="49" charset="0"/>
              </a:rPr>
              <a:t>plt</a:t>
            </a:r>
            <a:r>
              <a:rPr lang="nb-NO" sz="1100" b="0" dirty="0" err="1">
                <a:solidFill>
                  <a:srgbClr val="000000"/>
                </a:solidFill>
                <a:effectLst/>
                <a:latin typeface="Consolas" panose="020B0609020204030204" pitchFamily="49" charset="0"/>
              </a:rPr>
              <a:t>.</a:t>
            </a:r>
            <a:r>
              <a:rPr lang="nb-NO" sz="1100" b="0" dirty="0" err="1">
                <a:solidFill>
                  <a:srgbClr val="795E26"/>
                </a:solidFill>
                <a:effectLst/>
                <a:latin typeface="Consolas" panose="020B0609020204030204" pitchFamily="49" charset="0"/>
              </a:rPr>
              <a:t>plot</a:t>
            </a:r>
            <a:r>
              <a:rPr lang="nb-NO" sz="1100" b="0" dirty="0">
                <a:solidFill>
                  <a:srgbClr val="000000"/>
                </a:solidFill>
                <a:effectLst/>
                <a:latin typeface="Consolas" panose="020B0609020204030204" pitchFamily="49" charset="0"/>
              </a:rPr>
              <a:t>(</a:t>
            </a:r>
            <a:r>
              <a:rPr lang="nb-NO" sz="1100" b="0" dirty="0">
                <a:solidFill>
                  <a:srgbClr val="001080"/>
                </a:solidFill>
                <a:effectLst/>
                <a:latin typeface="Consolas" panose="020B0609020204030204" pitchFamily="49" charset="0"/>
              </a:rPr>
              <a:t>x</a:t>
            </a:r>
            <a:r>
              <a:rPr lang="nb-NO" sz="1100" b="0" dirty="0">
                <a:solidFill>
                  <a:srgbClr val="000000"/>
                </a:solidFill>
                <a:effectLst/>
                <a:latin typeface="Consolas" panose="020B0609020204030204" pitchFamily="49" charset="0"/>
              </a:rPr>
              <a:t>, </a:t>
            </a:r>
            <a:r>
              <a:rPr lang="nb-NO" sz="1100" b="0" dirty="0" err="1">
                <a:solidFill>
                  <a:srgbClr val="001080"/>
                </a:solidFill>
                <a:effectLst/>
                <a:latin typeface="Consolas" panose="020B0609020204030204" pitchFamily="49" charset="0"/>
              </a:rPr>
              <a:t>res_ls</a:t>
            </a:r>
            <a:r>
              <a:rPr lang="nb-NO" sz="1100" b="0" dirty="0" err="1">
                <a:solidFill>
                  <a:srgbClr val="000000"/>
                </a:solidFill>
                <a:effectLst/>
                <a:latin typeface="Consolas" panose="020B0609020204030204" pitchFamily="49" charset="0"/>
              </a:rPr>
              <a:t>.params</a:t>
            </a:r>
            <a:r>
              <a:rPr lang="nb-NO" sz="1100" b="0" dirty="0">
                <a:solidFill>
                  <a:srgbClr val="000000"/>
                </a:solidFill>
                <a:effectLst/>
                <a:latin typeface="Consolas" panose="020B0609020204030204" pitchFamily="49" charset="0"/>
              </a:rPr>
              <a:t>[</a:t>
            </a:r>
            <a:r>
              <a:rPr lang="nb-NO" sz="1100" b="0" dirty="0">
                <a:solidFill>
                  <a:srgbClr val="098658"/>
                </a:solidFill>
                <a:effectLst/>
                <a:latin typeface="Consolas" panose="020B0609020204030204" pitchFamily="49" charset="0"/>
              </a:rPr>
              <a:t>0</a:t>
            </a:r>
            <a:r>
              <a:rPr lang="nb-NO" sz="1100" b="0" dirty="0">
                <a:solidFill>
                  <a:srgbClr val="000000"/>
                </a:solidFill>
                <a:effectLst/>
                <a:latin typeface="Consolas" panose="020B0609020204030204" pitchFamily="49" charset="0"/>
              </a:rPr>
              <a:t>] + </a:t>
            </a:r>
            <a:r>
              <a:rPr lang="nb-NO" sz="1100" b="0" dirty="0">
                <a:solidFill>
                  <a:srgbClr val="001080"/>
                </a:solidFill>
                <a:effectLst/>
                <a:latin typeface="Consolas" panose="020B0609020204030204" pitchFamily="49" charset="0"/>
              </a:rPr>
              <a:t>x</a:t>
            </a:r>
            <a:r>
              <a:rPr lang="nb-NO" sz="1100" b="0" dirty="0">
                <a:solidFill>
                  <a:srgbClr val="000000"/>
                </a:solidFill>
                <a:effectLst/>
                <a:latin typeface="Consolas" panose="020B0609020204030204" pitchFamily="49" charset="0"/>
              </a:rPr>
              <a:t> * </a:t>
            </a:r>
            <a:r>
              <a:rPr lang="nb-NO" sz="1100" b="0" dirty="0" err="1">
                <a:solidFill>
                  <a:srgbClr val="001080"/>
                </a:solidFill>
                <a:effectLst/>
                <a:latin typeface="Consolas" panose="020B0609020204030204" pitchFamily="49" charset="0"/>
              </a:rPr>
              <a:t>res_ls</a:t>
            </a:r>
            <a:r>
              <a:rPr lang="nb-NO" sz="1100" b="0" dirty="0" err="1">
                <a:solidFill>
                  <a:srgbClr val="000000"/>
                </a:solidFill>
                <a:effectLst/>
                <a:latin typeface="Consolas" panose="020B0609020204030204" pitchFamily="49" charset="0"/>
              </a:rPr>
              <a:t>.params</a:t>
            </a:r>
            <a:r>
              <a:rPr lang="nb-NO" sz="1100" b="0" dirty="0">
                <a:solidFill>
                  <a:srgbClr val="000000"/>
                </a:solidFill>
                <a:effectLst/>
                <a:latin typeface="Consolas" panose="020B0609020204030204" pitchFamily="49" charset="0"/>
              </a:rPr>
              <a:t>[</a:t>
            </a:r>
            <a:r>
              <a:rPr lang="nb-NO" sz="1100" b="0" dirty="0">
                <a:solidFill>
                  <a:srgbClr val="098658"/>
                </a:solidFill>
                <a:effectLst/>
                <a:latin typeface="Consolas" panose="020B0609020204030204" pitchFamily="49" charset="0"/>
              </a:rPr>
              <a:t>1</a:t>
            </a:r>
            <a:r>
              <a:rPr lang="nb-NO" sz="1100" b="0" dirty="0">
                <a:solidFill>
                  <a:srgbClr val="000000"/>
                </a:solidFill>
                <a:effectLst/>
                <a:latin typeface="Consolas" panose="020B0609020204030204" pitchFamily="49" charset="0"/>
              </a:rPr>
              <a:t>], </a:t>
            </a:r>
            <a:r>
              <a:rPr lang="nb-NO" sz="1100" b="0" dirty="0" err="1">
                <a:solidFill>
                  <a:srgbClr val="001080"/>
                </a:solidFill>
                <a:effectLst/>
                <a:latin typeface="Consolas" panose="020B0609020204030204" pitchFamily="49" charset="0"/>
              </a:rPr>
              <a:t>color</a:t>
            </a:r>
            <a:r>
              <a:rPr lang="nb-NO" sz="1100" b="0" dirty="0">
                <a:solidFill>
                  <a:srgbClr val="000000"/>
                </a:solidFill>
                <a:effectLst/>
                <a:latin typeface="Consolas" panose="020B0609020204030204" pitchFamily="49" charset="0"/>
              </a:rPr>
              <a:t> = </a:t>
            </a:r>
            <a:r>
              <a:rPr lang="nb-NO" sz="1100" b="0" dirty="0">
                <a:solidFill>
                  <a:srgbClr val="A31515"/>
                </a:solidFill>
                <a:effectLst/>
                <a:latin typeface="Consolas" panose="020B0609020204030204" pitchFamily="49" charset="0"/>
              </a:rPr>
              <a:t>"red"</a:t>
            </a:r>
            <a:r>
              <a:rPr lang="nb-NO" sz="1100" b="0" dirty="0">
                <a:solidFill>
                  <a:srgbClr val="000000"/>
                </a:solidFill>
                <a:effectLst/>
                <a:latin typeface="Consolas" panose="020B0609020204030204" pitchFamily="49" charset="0"/>
              </a:rPr>
              <a:t>)</a:t>
            </a:r>
          </a:p>
          <a:p>
            <a:r>
              <a:rPr lang="nb-NO" sz="1100" b="0" dirty="0" err="1">
                <a:solidFill>
                  <a:srgbClr val="267F99"/>
                </a:solidFill>
                <a:effectLst/>
                <a:latin typeface="Consolas" panose="020B0609020204030204" pitchFamily="49" charset="0"/>
              </a:rPr>
              <a:t>plt</a:t>
            </a:r>
            <a:r>
              <a:rPr lang="nb-NO" sz="1100" b="0" dirty="0" err="1">
                <a:solidFill>
                  <a:srgbClr val="000000"/>
                </a:solidFill>
                <a:effectLst/>
                <a:latin typeface="Consolas" panose="020B0609020204030204" pitchFamily="49" charset="0"/>
              </a:rPr>
              <a:t>.</a:t>
            </a:r>
            <a:r>
              <a:rPr lang="nb-NO" sz="1100" b="0" dirty="0" err="1">
                <a:solidFill>
                  <a:srgbClr val="795E26"/>
                </a:solidFill>
                <a:effectLst/>
                <a:latin typeface="Consolas" panose="020B0609020204030204" pitchFamily="49" charset="0"/>
              </a:rPr>
              <a:t>plot</a:t>
            </a:r>
            <a:r>
              <a:rPr lang="nb-NO" sz="1100" b="0" dirty="0">
                <a:solidFill>
                  <a:srgbClr val="000000"/>
                </a:solidFill>
                <a:effectLst/>
                <a:latin typeface="Consolas" panose="020B0609020204030204" pitchFamily="49" charset="0"/>
              </a:rPr>
              <a:t>(</a:t>
            </a:r>
            <a:r>
              <a:rPr lang="nb-NO" sz="1100" b="0" dirty="0">
                <a:solidFill>
                  <a:srgbClr val="001080"/>
                </a:solidFill>
                <a:effectLst/>
                <a:latin typeface="Consolas" panose="020B0609020204030204" pitchFamily="49" charset="0"/>
              </a:rPr>
              <a:t>x</a:t>
            </a:r>
            <a:r>
              <a:rPr lang="nb-NO" sz="1100" b="0" dirty="0">
                <a:solidFill>
                  <a:srgbClr val="000000"/>
                </a:solidFill>
                <a:effectLst/>
                <a:latin typeface="Consolas" panose="020B0609020204030204" pitchFamily="49" charset="0"/>
              </a:rPr>
              <a:t>, </a:t>
            </a:r>
            <a:r>
              <a:rPr lang="nb-NO" sz="1100" b="0" dirty="0" err="1">
                <a:solidFill>
                  <a:srgbClr val="001080"/>
                </a:solidFill>
                <a:effectLst/>
                <a:latin typeface="Consolas" panose="020B0609020204030204" pitchFamily="49" charset="0"/>
              </a:rPr>
              <a:t>res_lad</a:t>
            </a:r>
            <a:r>
              <a:rPr lang="nb-NO" sz="1100" b="0" dirty="0" err="1">
                <a:solidFill>
                  <a:srgbClr val="000000"/>
                </a:solidFill>
                <a:effectLst/>
                <a:latin typeface="Consolas" panose="020B0609020204030204" pitchFamily="49" charset="0"/>
              </a:rPr>
              <a:t>.params</a:t>
            </a:r>
            <a:r>
              <a:rPr lang="nb-NO" sz="1100" b="0" dirty="0">
                <a:solidFill>
                  <a:srgbClr val="000000"/>
                </a:solidFill>
                <a:effectLst/>
                <a:latin typeface="Consolas" panose="020B0609020204030204" pitchFamily="49" charset="0"/>
              </a:rPr>
              <a:t>[</a:t>
            </a:r>
            <a:r>
              <a:rPr lang="nb-NO" sz="1100" b="0" dirty="0">
                <a:solidFill>
                  <a:srgbClr val="098658"/>
                </a:solidFill>
                <a:effectLst/>
                <a:latin typeface="Consolas" panose="020B0609020204030204" pitchFamily="49" charset="0"/>
              </a:rPr>
              <a:t>0</a:t>
            </a:r>
            <a:r>
              <a:rPr lang="nb-NO" sz="1100" b="0" dirty="0">
                <a:solidFill>
                  <a:srgbClr val="000000"/>
                </a:solidFill>
                <a:effectLst/>
                <a:latin typeface="Consolas" panose="020B0609020204030204" pitchFamily="49" charset="0"/>
              </a:rPr>
              <a:t>] + </a:t>
            </a:r>
            <a:r>
              <a:rPr lang="nb-NO" sz="1100" b="0" dirty="0">
                <a:solidFill>
                  <a:srgbClr val="001080"/>
                </a:solidFill>
                <a:effectLst/>
                <a:latin typeface="Consolas" panose="020B0609020204030204" pitchFamily="49" charset="0"/>
              </a:rPr>
              <a:t>x</a:t>
            </a:r>
            <a:r>
              <a:rPr lang="nb-NO" sz="1100" b="0" dirty="0">
                <a:solidFill>
                  <a:srgbClr val="000000"/>
                </a:solidFill>
                <a:effectLst/>
                <a:latin typeface="Consolas" panose="020B0609020204030204" pitchFamily="49" charset="0"/>
              </a:rPr>
              <a:t> * </a:t>
            </a:r>
            <a:r>
              <a:rPr lang="nb-NO" sz="1100" b="0" dirty="0" err="1">
                <a:solidFill>
                  <a:srgbClr val="001080"/>
                </a:solidFill>
                <a:effectLst/>
                <a:latin typeface="Consolas" panose="020B0609020204030204" pitchFamily="49" charset="0"/>
              </a:rPr>
              <a:t>res_lad</a:t>
            </a:r>
            <a:r>
              <a:rPr lang="nb-NO" sz="1100" b="0" dirty="0" err="1">
                <a:solidFill>
                  <a:srgbClr val="000000"/>
                </a:solidFill>
                <a:effectLst/>
                <a:latin typeface="Consolas" panose="020B0609020204030204" pitchFamily="49" charset="0"/>
              </a:rPr>
              <a:t>.params</a:t>
            </a:r>
            <a:r>
              <a:rPr lang="nb-NO" sz="1100" b="0" dirty="0">
                <a:solidFill>
                  <a:srgbClr val="000000"/>
                </a:solidFill>
                <a:effectLst/>
                <a:latin typeface="Consolas" panose="020B0609020204030204" pitchFamily="49" charset="0"/>
              </a:rPr>
              <a:t>[</a:t>
            </a:r>
            <a:r>
              <a:rPr lang="nb-NO" sz="1100" b="0" dirty="0">
                <a:solidFill>
                  <a:srgbClr val="098658"/>
                </a:solidFill>
                <a:effectLst/>
                <a:latin typeface="Consolas" panose="020B0609020204030204" pitchFamily="49" charset="0"/>
              </a:rPr>
              <a:t>1</a:t>
            </a:r>
            <a:r>
              <a:rPr lang="nb-NO" sz="1100" b="0" dirty="0">
                <a:solidFill>
                  <a:srgbClr val="000000"/>
                </a:solidFill>
                <a:effectLst/>
                <a:latin typeface="Consolas" panose="020B0609020204030204" pitchFamily="49" charset="0"/>
              </a:rPr>
              <a:t>], </a:t>
            </a:r>
            <a:r>
              <a:rPr lang="nb-NO" sz="1100" b="0" dirty="0" err="1">
                <a:solidFill>
                  <a:srgbClr val="001080"/>
                </a:solidFill>
                <a:effectLst/>
                <a:latin typeface="Consolas" panose="020B0609020204030204" pitchFamily="49" charset="0"/>
              </a:rPr>
              <a:t>color</a:t>
            </a:r>
            <a:r>
              <a:rPr lang="nb-NO" sz="1100" b="0" dirty="0">
                <a:solidFill>
                  <a:srgbClr val="000000"/>
                </a:solidFill>
                <a:effectLst/>
                <a:latin typeface="Consolas" panose="020B0609020204030204" pitchFamily="49" charset="0"/>
              </a:rPr>
              <a:t> = </a:t>
            </a:r>
            <a:r>
              <a:rPr lang="nb-NO" sz="1100" b="0" dirty="0">
                <a:solidFill>
                  <a:srgbClr val="A31515"/>
                </a:solidFill>
                <a:effectLst/>
                <a:latin typeface="Consolas" panose="020B0609020204030204" pitchFamily="49" charset="0"/>
              </a:rPr>
              <a:t>"</a:t>
            </a:r>
            <a:r>
              <a:rPr lang="nb-NO" sz="1100" b="0" dirty="0" err="1">
                <a:solidFill>
                  <a:srgbClr val="A31515"/>
                </a:solidFill>
                <a:effectLst/>
                <a:latin typeface="Consolas" panose="020B0609020204030204" pitchFamily="49" charset="0"/>
              </a:rPr>
              <a:t>black</a:t>
            </a:r>
            <a:r>
              <a:rPr lang="nb-NO" sz="1100" b="0" dirty="0">
                <a:solidFill>
                  <a:srgbClr val="A31515"/>
                </a:solidFill>
                <a:effectLst/>
                <a:latin typeface="Consolas" panose="020B0609020204030204" pitchFamily="49" charset="0"/>
              </a:rPr>
              <a:t>"</a:t>
            </a:r>
            <a:r>
              <a:rPr lang="nb-NO" sz="1100" b="0" dirty="0">
                <a:solidFill>
                  <a:srgbClr val="000000"/>
                </a:solidFill>
                <a:effectLst/>
                <a:latin typeface="Consolas" panose="020B0609020204030204" pitchFamily="49" charset="0"/>
              </a:rPr>
              <a:t>)</a:t>
            </a:r>
          </a:p>
          <a:p>
            <a:r>
              <a:rPr lang="nb-NO" sz="1100" b="0" dirty="0" err="1">
                <a:solidFill>
                  <a:srgbClr val="267F99"/>
                </a:solidFill>
                <a:effectLst/>
                <a:latin typeface="Consolas" panose="020B0609020204030204" pitchFamily="49" charset="0"/>
              </a:rPr>
              <a:t>plt</a:t>
            </a:r>
            <a:r>
              <a:rPr lang="nb-NO" sz="1100" b="0" dirty="0" err="1">
                <a:solidFill>
                  <a:srgbClr val="000000"/>
                </a:solidFill>
                <a:effectLst/>
                <a:latin typeface="Consolas" panose="020B0609020204030204" pitchFamily="49" charset="0"/>
              </a:rPr>
              <a:t>.</a:t>
            </a:r>
            <a:r>
              <a:rPr lang="nb-NO" sz="1100" b="0" dirty="0" err="1">
                <a:solidFill>
                  <a:srgbClr val="795E26"/>
                </a:solidFill>
                <a:effectLst/>
                <a:latin typeface="Consolas" panose="020B0609020204030204" pitchFamily="49" charset="0"/>
              </a:rPr>
              <a:t>plot</a:t>
            </a:r>
            <a:r>
              <a:rPr lang="nb-NO" sz="1100" b="0" dirty="0">
                <a:solidFill>
                  <a:srgbClr val="000000"/>
                </a:solidFill>
                <a:effectLst/>
                <a:latin typeface="Consolas" panose="020B0609020204030204" pitchFamily="49" charset="0"/>
              </a:rPr>
              <a:t>(</a:t>
            </a:r>
            <a:r>
              <a:rPr lang="nb-NO" sz="1100" b="0" dirty="0">
                <a:solidFill>
                  <a:srgbClr val="001080"/>
                </a:solidFill>
                <a:effectLst/>
                <a:latin typeface="Consolas" panose="020B0609020204030204" pitchFamily="49" charset="0"/>
              </a:rPr>
              <a:t>x</a:t>
            </a:r>
            <a:r>
              <a:rPr lang="nb-NO" sz="1100" b="0" dirty="0">
                <a:solidFill>
                  <a:srgbClr val="000000"/>
                </a:solidFill>
                <a:effectLst/>
                <a:latin typeface="Consolas" panose="020B0609020204030204" pitchFamily="49" charset="0"/>
              </a:rPr>
              <a:t>, </a:t>
            </a:r>
            <a:r>
              <a:rPr lang="nb-NO" sz="1100" b="0" dirty="0" err="1">
                <a:solidFill>
                  <a:srgbClr val="267F99"/>
                </a:solidFill>
                <a:effectLst/>
                <a:latin typeface="Consolas" panose="020B0609020204030204" pitchFamily="49" charset="0"/>
              </a:rPr>
              <a:t>np</a:t>
            </a:r>
            <a:r>
              <a:rPr lang="nb-NO" sz="1100" b="0" dirty="0" err="1">
                <a:solidFill>
                  <a:srgbClr val="000000"/>
                </a:solidFill>
                <a:effectLst/>
                <a:latin typeface="Consolas" panose="020B0609020204030204" pitchFamily="49" charset="0"/>
              </a:rPr>
              <a:t>.</a:t>
            </a:r>
            <a:r>
              <a:rPr lang="nb-NO" sz="1100" b="0" dirty="0" err="1">
                <a:solidFill>
                  <a:srgbClr val="795E26"/>
                </a:solidFill>
                <a:effectLst/>
                <a:latin typeface="Consolas" panose="020B0609020204030204" pitchFamily="49" charset="0"/>
              </a:rPr>
              <a:t>mean</a:t>
            </a:r>
            <a:r>
              <a:rPr lang="nb-NO" sz="1100" b="0" dirty="0">
                <a:solidFill>
                  <a:srgbClr val="000000"/>
                </a:solidFill>
                <a:effectLst/>
                <a:latin typeface="Consolas" panose="020B0609020204030204" pitchFamily="49" charset="0"/>
              </a:rPr>
              <a:t>(</a:t>
            </a:r>
            <a:r>
              <a:rPr lang="nb-NO" sz="1100" b="0" dirty="0">
                <a:solidFill>
                  <a:srgbClr val="001080"/>
                </a:solidFill>
                <a:effectLst/>
                <a:latin typeface="Consolas" panose="020B0609020204030204" pitchFamily="49" charset="0"/>
              </a:rPr>
              <a:t>y</a:t>
            </a:r>
            <a:r>
              <a:rPr lang="nb-NO" sz="1100" b="0" dirty="0">
                <a:solidFill>
                  <a:srgbClr val="000000"/>
                </a:solidFill>
                <a:effectLst/>
                <a:latin typeface="Consolas" panose="020B0609020204030204" pitchFamily="49" charset="0"/>
              </a:rPr>
              <a:t>) + </a:t>
            </a:r>
            <a:r>
              <a:rPr lang="nb-NO" sz="1100" b="0" dirty="0">
                <a:solidFill>
                  <a:srgbClr val="098658"/>
                </a:solidFill>
                <a:effectLst/>
                <a:latin typeface="Consolas" panose="020B0609020204030204" pitchFamily="49" charset="0"/>
              </a:rPr>
              <a:t>0</a:t>
            </a:r>
            <a:r>
              <a:rPr lang="nb-NO" sz="1100" b="0" dirty="0">
                <a:solidFill>
                  <a:srgbClr val="000000"/>
                </a:solidFill>
                <a:effectLst/>
                <a:latin typeface="Consolas" panose="020B0609020204030204" pitchFamily="49" charset="0"/>
              </a:rPr>
              <a:t> * </a:t>
            </a:r>
            <a:r>
              <a:rPr lang="nb-NO" sz="1100" b="0" dirty="0">
                <a:solidFill>
                  <a:srgbClr val="001080"/>
                </a:solidFill>
                <a:effectLst/>
                <a:latin typeface="Consolas" panose="020B0609020204030204" pitchFamily="49" charset="0"/>
              </a:rPr>
              <a:t>x</a:t>
            </a:r>
            <a:r>
              <a:rPr lang="nb-NO" sz="1100" b="0" dirty="0">
                <a:solidFill>
                  <a:srgbClr val="000000"/>
                </a:solidFill>
                <a:effectLst/>
                <a:latin typeface="Consolas" panose="020B0609020204030204" pitchFamily="49" charset="0"/>
              </a:rPr>
              <a:t> , </a:t>
            </a:r>
            <a:r>
              <a:rPr lang="nb-NO" sz="1100" b="0" dirty="0" err="1">
                <a:solidFill>
                  <a:srgbClr val="001080"/>
                </a:solidFill>
                <a:effectLst/>
                <a:latin typeface="Consolas" panose="020B0609020204030204" pitchFamily="49" charset="0"/>
              </a:rPr>
              <a:t>color</a:t>
            </a:r>
            <a:r>
              <a:rPr lang="nb-NO" sz="1100" b="0" dirty="0">
                <a:solidFill>
                  <a:srgbClr val="000000"/>
                </a:solidFill>
                <a:effectLst/>
                <a:latin typeface="Consolas" panose="020B0609020204030204" pitchFamily="49" charset="0"/>
              </a:rPr>
              <a:t> = </a:t>
            </a:r>
            <a:r>
              <a:rPr lang="nb-NO" sz="1100" b="0" dirty="0">
                <a:solidFill>
                  <a:srgbClr val="A31515"/>
                </a:solidFill>
                <a:effectLst/>
                <a:latin typeface="Consolas" panose="020B0609020204030204" pitchFamily="49" charset="0"/>
              </a:rPr>
              <a:t>"</a:t>
            </a:r>
            <a:r>
              <a:rPr lang="nb-NO" sz="1100" b="0" dirty="0" err="1">
                <a:solidFill>
                  <a:srgbClr val="A31515"/>
                </a:solidFill>
                <a:effectLst/>
                <a:latin typeface="Consolas" panose="020B0609020204030204" pitchFamily="49" charset="0"/>
              </a:rPr>
              <a:t>black</a:t>
            </a:r>
            <a:r>
              <a:rPr lang="nb-NO" sz="1100" b="0" dirty="0">
                <a:solidFill>
                  <a:srgbClr val="A31515"/>
                </a:solidFill>
                <a:effectLst/>
                <a:latin typeface="Consolas" panose="020B0609020204030204" pitchFamily="49" charset="0"/>
              </a:rPr>
              <a:t>"</a:t>
            </a:r>
            <a:r>
              <a:rPr lang="nb-NO" sz="1100" b="0" dirty="0">
                <a:solidFill>
                  <a:srgbClr val="000000"/>
                </a:solidFill>
                <a:effectLst/>
                <a:latin typeface="Consolas" panose="020B0609020204030204" pitchFamily="49" charset="0"/>
              </a:rPr>
              <a:t>)</a:t>
            </a:r>
          </a:p>
          <a:p>
            <a:r>
              <a:rPr lang="nb-NO" sz="1100" b="0" dirty="0" err="1">
                <a:solidFill>
                  <a:srgbClr val="267F99"/>
                </a:solidFill>
                <a:effectLst/>
                <a:latin typeface="Consolas" panose="020B0609020204030204" pitchFamily="49" charset="0"/>
              </a:rPr>
              <a:t>plt</a:t>
            </a:r>
            <a:r>
              <a:rPr lang="nb-NO" sz="1100" b="0" dirty="0" err="1">
                <a:solidFill>
                  <a:srgbClr val="000000"/>
                </a:solidFill>
                <a:effectLst/>
                <a:latin typeface="Consolas" panose="020B0609020204030204" pitchFamily="49" charset="0"/>
              </a:rPr>
              <a:t>.</a:t>
            </a:r>
            <a:r>
              <a:rPr lang="nb-NO" sz="1100" b="0" dirty="0" err="1">
                <a:solidFill>
                  <a:srgbClr val="795E26"/>
                </a:solidFill>
                <a:effectLst/>
                <a:latin typeface="Consolas" panose="020B0609020204030204" pitchFamily="49" charset="0"/>
              </a:rPr>
              <a:t>plot</a:t>
            </a:r>
            <a:r>
              <a:rPr lang="nb-NO" sz="1100" b="0" dirty="0">
                <a:solidFill>
                  <a:srgbClr val="000000"/>
                </a:solidFill>
                <a:effectLst/>
                <a:latin typeface="Consolas" panose="020B0609020204030204" pitchFamily="49" charset="0"/>
              </a:rPr>
              <a:t>(</a:t>
            </a:r>
            <a:r>
              <a:rPr lang="nb-NO" sz="1100" b="0" dirty="0">
                <a:solidFill>
                  <a:srgbClr val="001080"/>
                </a:solidFill>
                <a:effectLst/>
                <a:latin typeface="Consolas" panose="020B0609020204030204" pitchFamily="49" charset="0"/>
              </a:rPr>
              <a:t>x</a:t>
            </a:r>
            <a:r>
              <a:rPr lang="nb-NO" sz="1100" b="0" dirty="0">
                <a:solidFill>
                  <a:srgbClr val="000000"/>
                </a:solidFill>
                <a:effectLst/>
                <a:latin typeface="Consolas" panose="020B0609020204030204" pitchFamily="49" charset="0"/>
              </a:rPr>
              <a:t>, </a:t>
            </a:r>
            <a:r>
              <a:rPr lang="nb-NO" sz="1100" b="0" dirty="0" err="1">
                <a:solidFill>
                  <a:srgbClr val="267F99"/>
                </a:solidFill>
                <a:effectLst/>
                <a:latin typeface="Consolas" panose="020B0609020204030204" pitchFamily="49" charset="0"/>
              </a:rPr>
              <a:t>np</a:t>
            </a:r>
            <a:r>
              <a:rPr lang="nb-NO" sz="1100" b="0" dirty="0" err="1">
                <a:solidFill>
                  <a:srgbClr val="000000"/>
                </a:solidFill>
                <a:effectLst/>
                <a:latin typeface="Consolas" panose="020B0609020204030204" pitchFamily="49" charset="0"/>
              </a:rPr>
              <a:t>.</a:t>
            </a:r>
            <a:r>
              <a:rPr lang="nb-NO" sz="1100" b="0" dirty="0" err="1">
                <a:solidFill>
                  <a:srgbClr val="795E26"/>
                </a:solidFill>
                <a:effectLst/>
                <a:latin typeface="Consolas" panose="020B0609020204030204" pitchFamily="49" charset="0"/>
              </a:rPr>
              <a:t>median</a:t>
            </a:r>
            <a:r>
              <a:rPr lang="nb-NO" sz="1100" b="0" dirty="0">
                <a:solidFill>
                  <a:srgbClr val="000000"/>
                </a:solidFill>
                <a:effectLst/>
                <a:latin typeface="Consolas" panose="020B0609020204030204" pitchFamily="49" charset="0"/>
              </a:rPr>
              <a:t>(</a:t>
            </a:r>
            <a:r>
              <a:rPr lang="nb-NO" sz="1100" b="0" dirty="0">
                <a:solidFill>
                  <a:srgbClr val="001080"/>
                </a:solidFill>
                <a:effectLst/>
                <a:latin typeface="Consolas" panose="020B0609020204030204" pitchFamily="49" charset="0"/>
              </a:rPr>
              <a:t>y</a:t>
            </a:r>
            <a:r>
              <a:rPr lang="nb-NO" sz="1100" b="0" dirty="0">
                <a:solidFill>
                  <a:srgbClr val="000000"/>
                </a:solidFill>
                <a:effectLst/>
                <a:latin typeface="Consolas" panose="020B0609020204030204" pitchFamily="49" charset="0"/>
              </a:rPr>
              <a:t>) + </a:t>
            </a:r>
            <a:r>
              <a:rPr lang="nb-NO" sz="1100" b="0" dirty="0">
                <a:solidFill>
                  <a:srgbClr val="098658"/>
                </a:solidFill>
                <a:effectLst/>
                <a:latin typeface="Consolas" panose="020B0609020204030204" pitchFamily="49" charset="0"/>
              </a:rPr>
              <a:t>0</a:t>
            </a:r>
            <a:r>
              <a:rPr lang="nb-NO" sz="1100" b="0" dirty="0">
                <a:solidFill>
                  <a:srgbClr val="000000"/>
                </a:solidFill>
                <a:effectLst/>
                <a:latin typeface="Consolas" panose="020B0609020204030204" pitchFamily="49" charset="0"/>
              </a:rPr>
              <a:t> * </a:t>
            </a:r>
            <a:r>
              <a:rPr lang="nb-NO" sz="1100" b="0" dirty="0">
                <a:solidFill>
                  <a:srgbClr val="001080"/>
                </a:solidFill>
                <a:effectLst/>
                <a:latin typeface="Consolas" panose="020B0609020204030204" pitchFamily="49" charset="0"/>
              </a:rPr>
              <a:t>x</a:t>
            </a:r>
            <a:r>
              <a:rPr lang="nb-NO" sz="1100" b="0" dirty="0">
                <a:solidFill>
                  <a:srgbClr val="000000"/>
                </a:solidFill>
                <a:effectLst/>
                <a:latin typeface="Consolas" panose="020B0609020204030204" pitchFamily="49" charset="0"/>
              </a:rPr>
              <a:t> , </a:t>
            </a:r>
            <a:r>
              <a:rPr lang="nb-NO" sz="1100" b="0" dirty="0" err="1">
                <a:solidFill>
                  <a:srgbClr val="001080"/>
                </a:solidFill>
                <a:effectLst/>
                <a:latin typeface="Consolas" panose="020B0609020204030204" pitchFamily="49" charset="0"/>
              </a:rPr>
              <a:t>color</a:t>
            </a:r>
            <a:r>
              <a:rPr lang="nb-NO" sz="1100" b="0" dirty="0">
                <a:solidFill>
                  <a:srgbClr val="000000"/>
                </a:solidFill>
                <a:effectLst/>
                <a:latin typeface="Consolas" panose="020B0609020204030204" pitchFamily="49" charset="0"/>
              </a:rPr>
              <a:t> = </a:t>
            </a:r>
            <a:r>
              <a:rPr lang="nb-NO" sz="1100" b="0" dirty="0">
                <a:solidFill>
                  <a:srgbClr val="A31515"/>
                </a:solidFill>
                <a:effectLst/>
                <a:latin typeface="Consolas" panose="020B0609020204030204" pitchFamily="49" charset="0"/>
              </a:rPr>
              <a:t>"</a:t>
            </a:r>
            <a:r>
              <a:rPr lang="nb-NO" sz="1100" b="0" dirty="0" err="1">
                <a:solidFill>
                  <a:srgbClr val="A31515"/>
                </a:solidFill>
                <a:effectLst/>
                <a:latin typeface="Consolas" panose="020B0609020204030204" pitchFamily="49" charset="0"/>
              </a:rPr>
              <a:t>blue</a:t>
            </a:r>
            <a:r>
              <a:rPr lang="nb-NO" sz="1100" b="0" dirty="0">
                <a:solidFill>
                  <a:srgbClr val="A31515"/>
                </a:solidFill>
                <a:effectLst/>
                <a:latin typeface="Consolas" panose="020B0609020204030204" pitchFamily="49" charset="0"/>
              </a:rPr>
              <a:t>"</a:t>
            </a:r>
            <a:r>
              <a:rPr lang="nb-NO" sz="1100" b="0" dirty="0">
                <a:solidFill>
                  <a:srgbClr val="000000"/>
                </a:solidFill>
                <a:effectLst/>
                <a:latin typeface="Consolas" panose="020B0609020204030204" pitchFamily="49" charset="0"/>
              </a:rPr>
              <a:t>)</a:t>
            </a:r>
          </a:p>
          <a:p>
            <a:r>
              <a:rPr lang="nb-NO" sz="1100" b="0" dirty="0" err="1">
                <a:solidFill>
                  <a:srgbClr val="267F99"/>
                </a:solidFill>
                <a:effectLst/>
                <a:latin typeface="Consolas" panose="020B0609020204030204" pitchFamily="49" charset="0"/>
              </a:rPr>
              <a:t>plt</a:t>
            </a:r>
            <a:r>
              <a:rPr lang="nb-NO" sz="1100" b="0" dirty="0" err="1">
                <a:solidFill>
                  <a:srgbClr val="000000"/>
                </a:solidFill>
                <a:effectLst/>
                <a:latin typeface="Consolas" panose="020B0609020204030204" pitchFamily="49" charset="0"/>
              </a:rPr>
              <a:t>.</a:t>
            </a:r>
            <a:r>
              <a:rPr lang="nb-NO" sz="1100" b="0" dirty="0" err="1">
                <a:solidFill>
                  <a:srgbClr val="795E26"/>
                </a:solidFill>
                <a:effectLst/>
                <a:latin typeface="Consolas" panose="020B0609020204030204" pitchFamily="49" charset="0"/>
              </a:rPr>
              <a:t>show</a:t>
            </a:r>
            <a:r>
              <a:rPr lang="nb-NO" sz="1100" b="0" dirty="0">
                <a:solidFill>
                  <a:srgbClr val="000000"/>
                </a:solidFill>
                <a:effectLst/>
                <a:latin typeface="Consolas" panose="020B0609020204030204" pitchFamily="49" charset="0"/>
              </a:rPr>
              <a:t>()</a:t>
            </a:r>
          </a:p>
          <a:p>
            <a:br>
              <a:rPr lang="nb-NO" sz="1100" b="0" dirty="0">
                <a:solidFill>
                  <a:srgbClr val="000000"/>
                </a:solidFill>
                <a:effectLst/>
                <a:latin typeface="Consolas" panose="020B0609020204030204" pitchFamily="49" charset="0"/>
              </a:rPr>
            </a:br>
            <a:endParaRPr lang="nb-NO" sz="11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299934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16C3531-4B43-49A3-BA23-FE113682F08B}"/>
              </a:ext>
            </a:extLst>
          </p:cNvPr>
          <p:cNvSpPr>
            <a:spLocks noGrp="1"/>
          </p:cNvSpPr>
          <p:nvPr>
            <p:ph type="title"/>
          </p:nvPr>
        </p:nvSpPr>
        <p:spPr>
          <a:xfrm>
            <a:off x="672280" y="944752"/>
            <a:ext cx="3259016" cy="1462692"/>
          </a:xfrm>
        </p:spPr>
        <p:txBody>
          <a:bodyPr vert="horz" lIns="91440" tIns="45720" rIns="91440" bIns="45720" rtlCol="0">
            <a:normAutofit fontScale="90000"/>
          </a:bodyPr>
          <a:lstStyle/>
          <a:p>
            <a:r>
              <a:rPr lang="en-US" dirty="0">
                <a:solidFill>
                  <a:srgbClr val="FFFFFF"/>
                </a:solidFill>
              </a:rPr>
              <a:t>But what’s the best prediction I Can do of Y given X, period?! </a:t>
            </a:r>
          </a:p>
        </p:txBody>
      </p:sp>
      <p:sp>
        <p:nvSpPr>
          <p:cNvPr id="31" name="Rectangle 30">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5" name="Rectangle 34">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Content Placeholder 23">
            <a:extLst>
              <a:ext uri="{FF2B5EF4-FFF2-40B4-BE49-F238E27FC236}">
                <a16:creationId xmlns:a16="http://schemas.microsoft.com/office/drawing/2014/main" id="{A24FC78F-D149-4B3D-875B-BFEFC23AE4AF}"/>
              </a:ext>
            </a:extLst>
          </p:cNvPr>
          <p:cNvSpPr>
            <a:spLocks noGrp="1"/>
          </p:cNvSpPr>
          <p:nvPr>
            <p:ph idx="1"/>
          </p:nvPr>
        </p:nvSpPr>
        <p:spPr>
          <a:xfrm>
            <a:off x="671513" y="2536031"/>
            <a:ext cx="3123783" cy="3671936"/>
          </a:xfrm>
        </p:spPr>
        <p:txBody>
          <a:bodyPr anchor="t">
            <a:normAutofit/>
          </a:bodyPr>
          <a:lstStyle/>
          <a:p>
            <a:r>
              <a:rPr lang="en-US" dirty="0">
                <a:solidFill>
                  <a:srgbClr val="FFFFFF"/>
                </a:solidFill>
              </a:rPr>
              <a:t>You’re not Bob – you don’t believe that the graph below is linear!</a:t>
            </a:r>
          </a:p>
          <a:p>
            <a:pPr marL="0" indent="0">
              <a:buNone/>
            </a:pPr>
            <a:endParaRPr lang="en-US" dirty="0">
              <a:solidFill>
                <a:srgbClr val="FFFFFF"/>
              </a:solidFill>
            </a:endParaRPr>
          </a:p>
        </p:txBody>
      </p:sp>
      <p:pic>
        <p:nvPicPr>
          <p:cNvPr id="5" name="Content Placeholder 4" descr="A picture containing person, young, little, plant&#10;&#10;Description automatically generated">
            <a:extLst>
              <a:ext uri="{FF2B5EF4-FFF2-40B4-BE49-F238E27FC236}">
                <a16:creationId xmlns:a16="http://schemas.microsoft.com/office/drawing/2014/main" id="{D5F23790-68FE-43ED-B72F-3857B0CCD47E}"/>
              </a:ext>
            </a:extLst>
          </p:cNvPr>
          <p:cNvPicPr>
            <a:picLocks noChangeAspect="1"/>
          </p:cNvPicPr>
          <p:nvPr/>
        </p:nvPicPr>
        <p:blipFill rotWithShape="1">
          <a:blip r:embed="rId2"/>
          <a:srcRect l="2742" r="10742"/>
          <a:stretch/>
        </p:blipFill>
        <p:spPr>
          <a:xfrm>
            <a:off x="4241830" y="601200"/>
            <a:ext cx="7503636" cy="5789365"/>
          </a:xfrm>
          <a:prstGeom prst="rect">
            <a:avLst/>
          </a:prstGeom>
        </p:spPr>
      </p:pic>
      <p:pic>
        <p:nvPicPr>
          <p:cNvPr id="19" name="Content Placeholder 4">
            <a:extLst>
              <a:ext uri="{FF2B5EF4-FFF2-40B4-BE49-F238E27FC236}">
                <a16:creationId xmlns:a16="http://schemas.microsoft.com/office/drawing/2014/main" id="{2A7280CA-329B-4448-AFED-D984E293BC34}"/>
              </a:ext>
            </a:extLst>
          </p:cNvPr>
          <p:cNvPicPr>
            <a:picLocks noChangeAspect="1"/>
          </p:cNvPicPr>
          <p:nvPr/>
        </p:nvPicPr>
        <p:blipFill>
          <a:blip r:embed="rId3"/>
          <a:srcRect/>
          <a:stretch/>
        </p:blipFill>
        <p:spPr>
          <a:xfrm>
            <a:off x="446534" y="3613075"/>
            <a:ext cx="3703320" cy="2777490"/>
          </a:xfrm>
          <a:prstGeom prst="rect">
            <a:avLst/>
          </a:prstGeom>
        </p:spPr>
      </p:pic>
    </p:spTree>
    <p:extLst>
      <p:ext uri="{BB962C8B-B14F-4D97-AF65-F5344CB8AC3E}">
        <p14:creationId xmlns:p14="http://schemas.microsoft.com/office/powerpoint/2010/main" val="3980016259"/>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2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3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3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3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47" name="Rectangle 36">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5" name="Content Placeholder 4">
            <a:extLst>
              <a:ext uri="{FF2B5EF4-FFF2-40B4-BE49-F238E27FC236}">
                <a16:creationId xmlns:a16="http://schemas.microsoft.com/office/drawing/2014/main" id="{832EB426-9C2C-411C-A10D-7A3C0FDB33E0}"/>
              </a:ext>
            </a:extLst>
          </p:cNvPr>
          <p:cNvPicPr>
            <a:picLocks noGrp="1" noChangeAspect="1"/>
          </p:cNvPicPr>
          <p:nvPr>
            <p:ph idx="1"/>
          </p:nvPr>
        </p:nvPicPr>
        <p:blipFill rotWithShape="1">
          <a:blip r:embed="rId2"/>
          <a:srcRect l="14138"/>
          <a:stretch/>
        </p:blipFill>
        <p:spPr>
          <a:xfrm>
            <a:off x="453302" y="457200"/>
            <a:ext cx="7588885" cy="5899650"/>
          </a:xfrm>
          <a:prstGeom prst="rect">
            <a:avLst/>
          </a:prstGeom>
        </p:spPr>
      </p:pic>
      <p:sp>
        <p:nvSpPr>
          <p:cNvPr id="48" name="Rectangle 38">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AE661F5-315D-4781-843E-7071F5F33508}"/>
                  </a:ext>
                </a:extLst>
              </p:cNvPr>
              <p:cNvSpPr>
                <a:spLocks noGrp="1"/>
              </p:cNvSpPr>
              <p:nvPr>
                <p:ph type="title"/>
              </p:nvPr>
            </p:nvSpPr>
            <p:spPr>
              <a:xfrm>
                <a:off x="8372723" y="850791"/>
                <a:ext cx="3202016" cy="4198288"/>
              </a:xfrm>
            </p:spPr>
            <p:txBody>
              <a:bodyPr vert="horz" lIns="91440" tIns="45720" rIns="91440" bIns="45720" rtlCol="0" anchor="ctr">
                <a:normAutofit fontScale="90000"/>
              </a:bodyPr>
              <a:lstStyle/>
              <a:p>
                <a:pPr>
                  <a:lnSpc>
                    <a:spcPct val="90000"/>
                  </a:lnSpc>
                </a:pPr>
                <a:r>
                  <a:rPr lang="en-US" sz="3300" dirty="0">
                    <a:solidFill>
                      <a:srgbClr val="FFFFFF"/>
                    </a:solidFill>
                  </a:rPr>
                  <a:t>«Bob, I’m giving you some data on the form </a:t>
                </a:r>
                <a14:m>
                  <m:oMath xmlns:m="http://schemas.openxmlformats.org/officeDocument/2006/math">
                    <m:sSup>
                      <m:sSupPr>
                        <m:ctrlPr>
                          <a:rPr lang="en-US" sz="3300" i="1">
                            <a:solidFill>
                              <a:srgbClr val="FFFFFF"/>
                            </a:solidFill>
                            <a:latin typeface="Cambria Math" panose="02040503050406030204" pitchFamily="18" charset="0"/>
                          </a:rPr>
                        </m:ctrlPr>
                      </m:sSupPr>
                      <m:e>
                        <m:r>
                          <a:rPr lang="en-US" sz="3300" i="1">
                            <a:solidFill>
                              <a:srgbClr val="FFFFFF"/>
                            </a:solidFill>
                            <a:latin typeface="Cambria Math" panose="02040503050406030204" pitchFamily="18" charset="0"/>
                          </a:rPr>
                          <m:t>𝑒</m:t>
                        </m:r>
                      </m:e>
                      <m:sup>
                        <m:r>
                          <a:rPr lang="en-US" sz="3300" i="1">
                            <a:solidFill>
                              <a:srgbClr val="FFFFFF"/>
                            </a:solidFill>
                            <a:latin typeface="Cambria Math" panose="02040503050406030204" pitchFamily="18" charset="0"/>
                          </a:rPr>
                          <m:t>𝑎</m:t>
                        </m:r>
                        <m:sSup>
                          <m:sSupPr>
                            <m:ctrlPr>
                              <a:rPr lang="en-US" sz="3300" i="1">
                                <a:solidFill>
                                  <a:srgbClr val="FFFFFF"/>
                                </a:solidFill>
                                <a:latin typeface="Cambria Math" panose="02040503050406030204" pitchFamily="18" charset="0"/>
                              </a:rPr>
                            </m:ctrlPr>
                          </m:sSupPr>
                          <m:e>
                            <m:r>
                              <a:rPr lang="en-US" sz="3300" i="1">
                                <a:solidFill>
                                  <a:srgbClr val="FFFFFF"/>
                                </a:solidFill>
                                <a:latin typeface="Cambria Math" panose="02040503050406030204" pitchFamily="18" charset="0"/>
                              </a:rPr>
                              <m:t>𝑥</m:t>
                            </m:r>
                          </m:e>
                          <m:sup>
                            <m:r>
                              <a:rPr lang="en-US" sz="3300" i="1">
                                <a:solidFill>
                                  <a:srgbClr val="FFFFFF"/>
                                </a:solidFill>
                                <a:latin typeface="Cambria Math" panose="02040503050406030204" pitchFamily="18" charset="0"/>
                              </a:rPr>
                              <m:t>𝑏</m:t>
                            </m:r>
                          </m:sup>
                        </m:sSup>
                      </m:sup>
                    </m:sSup>
                    <m:r>
                      <a:rPr lang="en-US" sz="3300" i="1">
                        <a:solidFill>
                          <a:srgbClr val="FFFFFF"/>
                        </a:solidFill>
                        <a:latin typeface="Cambria Math" panose="02040503050406030204" pitchFamily="18" charset="0"/>
                      </a:rPr>
                      <m:t>+</m:t>
                    </m:r>
                    <m:r>
                      <a:rPr lang="en-US" sz="3300" i="1">
                        <a:solidFill>
                          <a:srgbClr val="FFFFFF"/>
                        </a:solidFill>
                        <a:latin typeface="Cambria Math" panose="02040503050406030204" pitchFamily="18" charset="0"/>
                      </a:rPr>
                      <m:t>𝑢</m:t>
                    </m:r>
                  </m:oMath>
                </a14:m>
                <a:r>
                  <a:rPr lang="en-US" sz="3300" dirty="0">
                    <a:solidFill>
                      <a:srgbClr val="FFFFFF"/>
                    </a:solidFill>
                  </a:rPr>
                  <a:t>. </a:t>
                </a:r>
                <a:br>
                  <a:rPr lang="en-US" sz="3300" dirty="0">
                    <a:solidFill>
                      <a:srgbClr val="FFFFFF"/>
                    </a:solidFill>
                  </a:rPr>
                </a:br>
                <a:br>
                  <a:rPr lang="en-US" sz="3300" dirty="0">
                    <a:solidFill>
                      <a:srgbClr val="FFFFFF"/>
                    </a:solidFill>
                  </a:rPr>
                </a:br>
                <a:r>
                  <a:rPr lang="en-US" sz="3300" dirty="0">
                    <a:solidFill>
                      <a:srgbClr val="FFFFFF"/>
                    </a:solidFill>
                  </a:rPr>
                  <a:t>I’m dead serious this time!»</a:t>
                </a:r>
                <a:br>
                  <a:rPr lang="en-US" sz="3300" dirty="0">
                    <a:solidFill>
                      <a:srgbClr val="FFFFFF"/>
                    </a:solidFill>
                  </a:rPr>
                </a:br>
                <a:endParaRPr lang="en-US" sz="3300" dirty="0">
                  <a:solidFill>
                    <a:srgbClr val="FFFFFF"/>
                  </a:solidFill>
                </a:endParaRPr>
              </a:p>
            </p:txBody>
          </p:sp>
        </mc:Choice>
        <mc:Fallback xmlns="">
          <p:sp>
            <p:nvSpPr>
              <p:cNvPr id="2" name="Title 1">
                <a:extLst>
                  <a:ext uri="{FF2B5EF4-FFF2-40B4-BE49-F238E27FC236}">
                    <a16:creationId xmlns:a16="http://schemas.microsoft.com/office/drawing/2014/main" id="{DAE661F5-315D-4781-843E-7071F5F33508}"/>
                  </a:ext>
                </a:extLst>
              </p:cNvPr>
              <p:cNvSpPr>
                <a:spLocks noGrp="1" noRot="1" noChangeAspect="1" noMove="1" noResize="1" noEditPoints="1" noAdjustHandles="1" noChangeArrowheads="1" noChangeShapeType="1" noTextEdit="1"/>
              </p:cNvSpPr>
              <p:nvPr>
                <p:ph type="title"/>
              </p:nvPr>
            </p:nvSpPr>
            <p:spPr>
              <a:xfrm>
                <a:off x="8372723" y="850791"/>
                <a:ext cx="3202016" cy="4198288"/>
              </a:xfrm>
              <a:blipFill>
                <a:blip r:embed="rId3"/>
                <a:stretch>
                  <a:fillRect l="-4373" r="-2281"/>
                </a:stretch>
              </a:blipFill>
            </p:spPr>
            <p:txBody>
              <a:bodyPr/>
              <a:lstStyle/>
              <a:p>
                <a:r>
                  <a:rPr lang="nb-NO">
                    <a:noFill/>
                  </a:rPr>
                  <a:t> </a:t>
                </a:r>
              </a:p>
            </p:txBody>
          </p:sp>
        </mc:Fallback>
      </mc:AlternateContent>
      <p:sp>
        <p:nvSpPr>
          <p:cNvPr id="49" name="Rectangle 40">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658853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A800435-858A-45CF-9104-B0088B203BA6}"/>
                  </a:ext>
                </a:extLst>
              </p:cNvPr>
              <p:cNvSpPr>
                <a:spLocks noGrp="1"/>
              </p:cNvSpPr>
              <p:nvPr>
                <p:ph type="title"/>
              </p:nvPr>
            </p:nvSpPr>
            <p:spPr>
              <a:xfrm>
                <a:off x="638620" y="1539002"/>
                <a:ext cx="3511233" cy="3779995"/>
              </a:xfrm>
            </p:spPr>
            <p:txBody>
              <a:bodyPr vert="horz" lIns="91440" tIns="45720" rIns="91440" bIns="45720" rtlCol="0" anchor="ctr">
                <a:normAutofit fontScale="90000"/>
              </a:bodyPr>
              <a:lstStyle/>
              <a:p>
                <a:r>
                  <a:rPr lang="en-US" sz="3600" dirty="0">
                    <a:solidFill>
                      <a:schemeClr val="tx1"/>
                    </a:solidFill>
                  </a:rPr>
                  <a:t>What should Bob do?</a:t>
                </a:r>
                <a:br>
                  <a:rPr lang="en-US" sz="3600" dirty="0">
                    <a:solidFill>
                      <a:schemeClr val="tx1"/>
                    </a:solidFill>
                  </a:rPr>
                </a:br>
                <a:br>
                  <a:rPr lang="en-US" sz="3600" dirty="0">
                    <a:solidFill>
                      <a:schemeClr val="tx1"/>
                    </a:solidFill>
                  </a:rPr>
                </a:br>
                <a:r>
                  <a:rPr lang="nb-NO" sz="3600" dirty="0" err="1"/>
                  <a:t>minimize</a:t>
                </a:r>
                <a:r>
                  <a:rPr lang="nb-NO" sz="3600" dirty="0"/>
                  <a:t> </a:t>
                </a:r>
                <a14:m>
                  <m:oMath xmlns:m="http://schemas.openxmlformats.org/officeDocument/2006/math">
                    <m:r>
                      <a:rPr lang="nb-NO" sz="3600" b="0" i="1" smtClean="0">
                        <a:latin typeface="Cambria Math" panose="02040503050406030204" pitchFamily="18" charset="0"/>
                      </a:rPr>
                      <m:t>∑</m:t>
                    </m:r>
                    <m:r>
                      <a:rPr lang="nb-NO" sz="3600" b="0" i="1" smtClean="0">
                        <a:latin typeface="Cambria Math" panose="02040503050406030204" pitchFamily="18" charset="0"/>
                      </a:rPr>
                      <m:t>𝑑</m:t>
                    </m:r>
                    <m:r>
                      <a:rPr lang="nb-NO" sz="3600" b="0" i="1" smtClean="0">
                        <a:latin typeface="Cambria Math" panose="02040503050406030204" pitchFamily="18" charset="0"/>
                      </a:rPr>
                      <m:t>(</m:t>
                    </m:r>
                    <m:sSub>
                      <m:sSubPr>
                        <m:ctrlPr>
                          <a:rPr lang="nb-NO" sz="3600" b="0" i="1" smtClean="0">
                            <a:latin typeface="Cambria Math" panose="02040503050406030204" pitchFamily="18" charset="0"/>
                          </a:rPr>
                        </m:ctrlPr>
                      </m:sSubPr>
                      <m:e>
                        <m:r>
                          <a:rPr lang="nb-NO" sz="3600" b="0" i="1" smtClean="0">
                            <a:latin typeface="Cambria Math" panose="02040503050406030204" pitchFamily="18" charset="0"/>
                          </a:rPr>
                          <m:t>𝑦</m:t>
                        </m:r>
                      </m:e>
                      <m:sub>
                        <m:r>
                          <a:rPr lang="nb-NO" sz="3600" b="0" i="1" smtClean="0">
                            <a:latin typeface="Cambria Math" panose="02040503050406030204" pitchFamily="18" charset="0"/>
                          </a:rPr>
                          <m:t>𝑖</m:t>
                        </m:r>
                      </m:sub>
                    </m:sSub>
                    <m:r>
                      <a:rPr lang="nb-NO" sz="3600" b="0" i="1" smtClean="0">
                        <a:latin typeface="Cambria Math" panose="02040503050406030204" pitchFamily="18" charset="0"/>
                      </a:rPr>
                      <m:t>,</m:t>
                    </m:r>
                    <m:sSup>
                      <m:sSupPr>
                        <m:ctrlPr>
                          <a:rPr lang="nb-NO" sz="3600" b="0" i="1" smtClean="0">
                            <a:latin typeface="Cambria Math" panose="02040503050406030204" pitchFamily="18" charset="0"/>
                          </a:rPr>
                        </m:ctrlPr>
                      </m:sSupPr>
                      <m:e>
                        <m:r>
                          <a:rPr lang="nb-NO" sz="3600" b="0" i="1" smtClean="0">
                            <a:latin typeface="Cambria Math" panose="02040503050406030204" pitchFamily="18" charset="0"/>
                          </a:rPr>
                          <m:t>𝑒</m:t>
                        </m:r>
                      </m:e>
                      <m:sup>
                        <m:r>
                          <a:rPr lang="nb-NO" sz="3600" b="0" i="1" smtClean="0">
                            <a:latin typeface="Cambria Math" panose="02040503050406030204" pitchFamily="18" charset="0"/>
                          </a:rPr>
                          <m:t>𝑎</m:t>
                        </m:r>
                        <m:sSubSup>
                          <m:sSubSupPr>
                            <m:ctrlPr>
                              <a:rPr lang="nb-NO" sz="3600" b="0" i="1" smtClean="0">
                                <a:latin typeface="Cambria Math" panose="02040503050406030204" pitchFamily="18" charset="0"/>
                              </a:rPr>
                            </m:ctrlPr>
                          </m:sSubSupPr>
                          <m:e>
                            <m:r>
                              <a:rPr lang="nb-NO" sz="3600" b="0" i="1" smtClean="0">
                                <a:latin typeface="Cambria Math" panose="02040503050406030204" pitchFamily="18" charset="0"/>
                              </a:rPr>
                              <m:t>𝑥</m:t>
                            </m:r>
                          </m:e>
                          <m:sub>
                            <m:r>
                              <a:rPr lang="nb-NO" sz="3600" b="0" i="1" smtClean="0">
                                <a:latin typeface="Cambria Math" panose="02040503050406030204" pitchFamily="18" charset="0"/>
                              </a:rPr>
                              <m:t>𝑖</m:t>
                            </m:r>
                          </m:sub>
                          <m:sup>
                            <m:r>
                              <a:rPr lang="nb-NO" sz="3600" b="0" i="1" smtClean="0">
                                <a:latin typeface="Cambria Math" panose="02040503050406030204" pitchFamily="18" charset="0"/>
                              </a:rPr>
                              <m:t>𝑏</m:t>
                            </m:r>
                          </m:sup>
                        </m:sSubSup>
                      </m:sup>
                    </m:sSup>
                    <m:r>
                      <a:rPr lang="nb-NO" sz="3600" b="0" i="1" smtClean="0">
                        <a:latin typeface="Cambria Math" panose="02040503050406030204" pitchFamily="18" charset="0"/>
                      </a:rPr>
                      <m:t>)</m:t>
                    </m:r>
                  </m:oMath>
                </a14:m>
                <a:r>
                  <a:rPr lang="nb-NO" sz="3600" dirty="0"/>
                  <a:t> over </a:t>
                </a:r>
                <a14:m>
                  <m:oMath xmlns:m="http://schemas.openxmlformats.org/officeDocument/2006/math">
                    <m:r>
                      <a:rPr lang="nb-NO" sz="3600" b="0" i="1" smtClean="0">
                        <a:latin typeface="Cambria Math" panose="02040503050406030204" pitchFamily="18" charset="0"/>
                      </a:rPr>
                      <m:t>𝑎</m:t>
                    </m:r>
                  </m:oMath>
                </a14:m>
                <a:r>
                  <a:rPr lang="nb-NO" sz="3600" dirty="0"/>
                  <a:t> and </a:t>
                </a:r>
                <a14:m>
                  <m:oMath xmlns:m="http://schemas.openxmlformats.org/officeDocument/2006/math">
                    <m:r>
                      <a:rPr lang="nb-NO" sz="3600" b="0" i="1" smtClean="0">
                        <a:latin typeface="Cambria Math" panose="02040503050406030204" pitchFamily="18" charset="0"/>
                      </a:rPr>
                      <m:t>𝑏</m:t>
                    </m:r>
                  </m:oMath>
                </a14:m>
                <a:r>
                  <a:rPr lang="en-US" sz="3600" dirty="0">
                    <a:solidFill>
                      <a:schemeClr val="tx1"/>
                    </a:solidFill>
                  </a:rPr>
                  <a:t>!</a:t>
                </a:r>
                <a:br>
                  <a:rPr lang="en-US" sz="3600" dirty="0">
                    <a:solidFill>
                      <a:schemeClr val="tx1"/>
                    </a:solidFill>
                  </a:rPr>
                </a:br>
                <a:br>
                  <a:rPr lang="en-US" sz="3600" dirty="0">
                    <a:solidFill>
                      <a:schemeClr val="tx1"/>
                    </a:solidFill>
                  </a:rPr>
                </a:br>
                <a:endParaRPr lang="en-US" sz="3600" dirty="0">
                  <a:solidFill>
                    <a:schemeClr val="tx1"/>
                  </a:solidFill>
                </a:endParaRPr>
              </a:p>
            </p:txBody>
          </p:sp>
        </mc:Choice>
        <mc:Fallback xmlns="">
          <p:sp>
            <p:nvSpPr>
              <p:cNvPr id="2" name="Title 1">
                <a:extLst>
                  <a:ext uri="{FF2B5EF4-FFF2-40B4-BE49-F238E27FC236}">
                    <a16:creationId xmlns:a16="http://schemas.microsoft.com/office/drawing/2014/main" id="{FA800435-858A-45CF-9104-B0088B203BA6}"/>
                  </a:ext>
                </a:extLst>
              </p:cNvPr>
              <p:cNvSpPr>
                <a:spLocks noGrp="1" noRot="1" noChangeAspect="1" noMove="1" noResize="1" noEditPoints="1" noAdjustHandles="1" noChangeArrowheads="1" noChangeShapeType="1" noTextEdit="1"/>
              </p:cNvSpPr>
              <p:nvPr>
                <p:ph type="title"/>
              </p:nvPr>
            </p:nvSpPr>
            <p:spPr>
              <a:xfrm>
                <a:off x="638620" y="1539002"/>
                <a:ext cx="3511233" cy="3779995"/>
              </a:xfrm>
              <a:blipFill>
                <a:blip r:embed="rId2"/>
                <a:stretch>
                  <a:fillRect l="-4514" t="-6119" r="-4861"/>
                </a:stretch>
              </a:blipFill>
            </p:spPr>
            <p:txBody>
              <a:bodyPr/>
              <a:lstStyle/>
              <a:p>
                <a:r>
                  <a:rPr lang="nb-NO">
                    <a:noFill/>
                  </a:rPr>
                  <a:t> </a:t>
                </a:r>
              </a:p>
            </p:txBody>
          </p:sp>
        </mc:Fallback>
      </mc:AlternateContent>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F2408390-0B2E-4BC4-AC28-5A853821748B}"/>
              </a:ext>
            </a:extLst>
          </p:cNvPr>
          <p:cNvPicPr>
            <a:picLocks noGrp="1" noChangeAspect="1"/>
          </p:cNvPicPr>
          <p:nvPr>
            <p:ph idx="1"/>
          </p:nvPr>
        </p:nvPicPr>
        <p:blipFill rotWithShape="1">
          <a:blip r:embed="rId3"/>
          <a:srcRect t="10382" r="-1" b="-1"/>
          <a:stretch/>
        </p:blipFill>
        <p:spPr>
          <a:xfrm>
            <a:off x="4654295" y="10"/>
            <a:ext cx="7537705" cy="6857990"/>
          </a:xfrm>
          <a:prstGeom prst="rect">
            <a:avLst/>
          </a:prstGeom>
        </p:spPr>
      </p:pic>
    </p:spTree>
    <p:extLst>
      <p:ext uri="{BB962C8B-B14F-4D97-AF65-F5344CB8AC3E}">
        <p14:creationId xmlns:p14="http://schemas.microsoft.com/office/powerpoint/2010/main" val="1658946593"/>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97C89-34F1-47A4-9AE4-E5C906A42BA9}"/>
              </a:ext>
            </a:extLst>
          </p:cNvPr>
          <p:cNvSpPr>
            <a:spLocks noGrp="1"/>
          </p:cNvSpPr>
          <p:nvPr>
            <p:ph type="title"/>
          </p:nvPr>
        </p:nvSpPr>
        <p:spPr/>
        <p:txBody>
          <a:bodyPr>
            <a:normAutofit/>
          </a:bodyPr>
          <a:lstStyle/>
          <a:p>
            <a:r>
              <a:rPr lang="nb-NO" dirty="0" err="1"/>
              <a:t>We</a:t>
            </a:r>
            <a:r>
              <a:rPr lang="nb-NO" dirty="0"/>
              <a:t> </a:t>
            </a:r>
            <a:r>
              <a:rPr lang="nb-NO" dirty="0" err="1"/>
              <a:t>will</a:t>
            </a:r>
            <a:r>
              <a:rPr lang="nb-NO" dirty="0"/>
              <a:t> </a:t>
            </a:r>
            <a:r>
              <a:rPr lang="nb-NO" dirty="0" err="1"/>
              <a:t>use</a:t>
            </a:r>
            <a:r>
              <a:rPr lang="nb-NO" dirty="0"/>
              <a:t> </a:t>
            </a:r>
            <a:r>
              <a:rPr lang="en-US" dirty="0" err="1"/>
              <a:t>curve_fit</a:t>
            </a:r>
            <a:r>
              <a:rPr lang="en-US" dirty="0"/>
              <a:t> from </a:t>
            </a:r>
            <a:r>
              <a:rPr lang="en-US" dirty="0" err="1"/>
              <a:t>scipy.optimize</a:t>
            </a:r>
            <a:br>
              <a:rPr lang="nb-NO" dirty="0"/>
            </a:br>
            <a:r>
              <a:rPr lang="nb-NO" dirty="0"/>
              <a:t> </a:t>
            </a:r>
          </a:p>
        </p:txBody>
      </p:sp>
      <p:sp>
        <p:nvSpPr>
          <p:cNvPr id="5" name="TextBox 4">
            <a:extLst>
              <a:ext uri="{FF2B5EF4-FFF2-40B4-BE49-F238E27FC236}">
                <a16:creationId xmlns:a16="http://schemas.microsoft.com/office/drawing/2014/main" id="{819FFE6D-17E1-4E09-A204-0F11F8CFE225}"/>
              </a:ext>
            </a:extLst>
          </p:cNvPr>
          <p:cNvSpPr txBox="1"/>
          <p:nvPr/>
        </p:nvSpPr>
        <p:spPr>
          <a:xfrm>
            <a:off x="581192" y="1743196"/>
            <a:ext cx="6097044" cy="2308324"/>
          </a:xfrm>
          <a:prstGeom prst="rect">
            <a:avLst/>
          </a:prstGeom>
          <a:noFill/>
        </p:spPr>
        <p:txBody>
          <a:bodyPr wrap="square">
            <a:spAutoFit/>
          </a:bodyPr>
          <a:lstStyle/>
          <a:p>
            <a:r>
              <a:rPr lang="en-US" dirty="0"/>
              <a:t>&gt;&gt;&gt; from </a:t>
            </a:r>
            <a:r>
              <a:rPr lang="en-US" dirty="0" err="1"/>
              <a:t>scipy.optimize</a:t>
            </a:r>
            <a:r>
              <a:rPr lang="en-US" dirty="0"/>
              <a:t> import </a:t>
            </a:r>
            <a:r>
              <a:rPr lang="en-US" dirty="0" err="1"/>
              <a:t>curve_fit</a:t>
            </a:r>
            <a:endParaRPr lang="nb-NO" dirty="0"/>
          </a:p>
          <a:p>
            <a:r>
              <a:rPr lang="nb-NO" dirty="0"/>
              <a:t>&gt;&gt;&gt; </a:t>
            </a:r>
            <a:r>
              <a:rPr lang="nb-NO" dirty="0" err="1"/>
              <a:t>help</a:t>
            </a:r>
            <a:r>
              <a:rPr lang="nb-NO" dirty="0"/>
              <a:t>(</a:t>
            </a:r>
            <a:r>
              <a:rPr lang="nb-NO" dirty="0" err="1"/>
              <a:t>curve_fit</a:t>
            </a:r>
            <a:r>
              <a:rPr lang="nb-NO" dirty="0"/>
              <a:t>)</a:t>
            </a:r>
          </a:p>
          <a:p>
            <a:r>
              <a:rPr lang="nb-NO" dirty="0"/>
              <a:t>Help </a:t>
            </a:r>
            <a:r>
              <a:rPr lang="nb-NO" dirty="0" err="1"/>
              <a:t>on</a:t>
            </a:r>
            <a:r>
              <a:rPr lang="nb-NO" dirty="0"/>
              <a:t> </a:t>
            </a:r>
            <a:r>
              <a:rPr lang="nb-NO" dirty="0" err="1"/>
              <a:t>function</a:t>
            </a:r>
            <a:r>
              <a:rPr lang="nb-NO" dirty="0"/>
              <a:t> </a:t>
            </a:r>
            <a:r>
              <a:rPr lang="nb-NO" dirty="0" err="1"/>
              <a:t>curve_fit</a:t>
            </a:r>
            <a:r>
              <a:rPr lang="nb-NO" dirty="0"/>
              <a:t> in </a:t>
            </a:r>
            <a:r>
              <a:rPr lang="nb-NO" dirty="0" err="1"/>
              <a:t>module</a:t>
            </a:r>
            <a:r>
              <a:rPr lang="nb-NO" dirty="0"/>
              <a:t> </a:t>
            </a:r>
            <a:r>
              <a:rPr lang="nb-NO" dirty="0" err="1"/>
              <a:t>scipy.optimize.minpack</a:t>
            </a:r>
            <a:r>
              <a:rPr lang="nb-NO" dirty="0"/>
              <a:t>:</a:t>
            </a:r>
          </a:p>
          <a:p>
            <a:endParaRPr lang="nb-NO" dirty="0"/>
          </a:p>
          <a:p>
            <a:r>
              <a:rPr lang="nb-NO" dirty="0" err="1"/>
              <a:t>curve_fit</a:t>
            </a:r>
            <a:r>
              <a:rPr lang="nb-NO" dirty="0"/>
              <a:t>(f, </a:t>
            </a:r>
            <a:r>
              <a:rPr lang="nb-NO" dirty="0" err="1"/>
              <a:t>xdata</a:t>
            </a:r>
            <a:r>
              <a:rPr lang="nb-NO" dirty="0"/>
              <a:t>, </a:t>
            </a:r>
            <a:r>
              <a:rPr lang="nb-NO" dirty="0" err="1"/>
              <a:t>ydata</a:t>
            </a:r>
            <a:r>
              <a:rPr lang="nb-NO" dirty="0"/>
              <a:t>, p0=None, sigma=None, </a:t>
            </a:r>
            <a:r>
              <a:rPr lang="nb-NO" dirty="0" err="1"/>
              <a:t>absolute_sigma</a:t>
            </a:r>
            <a:r>
              <a:rPr lang="nb-NO" dirty="0"/>
              <a:t>=False, </a:t>
            </a:r>
            <a:r>
              <a:rPr lang="nb-NO" dirty="0" err="1"/>
              <a:t>check_finite</a:t>
            </a:r>
            <a:r>
              <a:rPr lang="nb-NO" dirty="0"/>
              <a:t>=True, </a:t>
            </a:r>
            <a:r>
              <a:rPr lang="nb-NO" dirty="0" err="1"/>
              <a:t>bounds</a:t>
            </a:r>
            <a:r>
              <a:rPr lang="nb-NO" dirty="0"/>
              <a:t>=(-inf, inf), </a:t>
            </a:r>
            <a:r>
              <a:rPr lang="nb-NO" dirty="0" err="1"/>
              <a:t>method</a:t>
            </a:r>
            <a:r>
              <a:rPr lang="nb-NO" dirty="0"/>
              <a:t>=None, </a:t>
            </a:r>
            <a:r>
              <a:rPr lang="nb-NO" dirty="0" err="1"/>
              <a:t>jac</a:t>
            </a:r>
            <a:r>
              <a:rPr lang="nb-NO" dirty="0"/>
              <a:t>=None, **</a:t>
            </a:r>
            <a:r>
              <a:rPr lang="nb-NO" dirty="0" err="1"/>
              <a:t>kwargs</a:t>
            </a:r>
            <a:r>
              <a:rPr lang="nb-NO" dirty="0"/>
              <a:t>)</a:t>
            </a:r>
          </a:p>
          <a:p>
            <a:r>
              <a:rPr lang="nb-NO" dirty="0"/>
              <a:t>    </a:t>
            </a:r>
            <a:r>
              <a:rPr lang="nb-NO" dirty="0" err="1"/>
              <a:t>Use</a:t>
            </a:r>
            <a:r>
              <a:rPr lang="nb-NO" dirty="0"/>
              <a:t> non-linear </a:t>
            </a:r>
            <a:r>
              <a:rPr lang="nb-NO" dirty="0" err="1"/>
              <a:t>least</a:t>
            </a:r>
            <a:r>
              <a:rPr lang="nb-NO" dirty="0"/>
              <a:t> </a:t>
            </a:r>
            <a:r>
              <a:rPr lang="nb-NO" dirty="0" err="1"/>
              <a:t>squares</a:t>
            </a:r>
            <a:r>
              <a:rPr lang="nb-NO" dirty="0"/>
              <a:t> to </a:t>
            </a:r>
            <a:r>
              <a:rPr lang="nb-NO" dirty="0" err="1"/>
              <a:t>fit</a:t>
            </a:r>
            <a:r>
              <a:rPr lang="nb-NO" dirty="0"/>
              <a:t> a </a:t>
            </a:r>
            <a:r>
              <a:rPr lang="nb-NO" dirty="0" err="1"/>
              <a:t>function</a:t>
            </a:r>
            <a:r>
              <a:rPr lang="nb-NO" dirty="0"/>
              <a:t>, f, to data.</a:t>
            </a:r>
          </a:p>
        </p:txBody>
      </p:sp>
      <p:pic>
        <p:nvPicPr>
          <p:cNvPr id="9" name="Picture 8">
            <a:extLst>
              <a:ext uri="{FF2B5EF4-FFF2-40B4-BE49-F238E27FC236}">
                <a16:creationId xmlns:a16="http://schemas.microsoft.com/office/drawing/2014/main" id="{DE147477-2B95-4C88-8D16-C67BA6D53D53}"/>
              </a:ext>
            </a:extLst>
          </p:cNvPr>
          <p:cNvPicPr>
            <a:picLocks noChangeAspect="1"/>
          </p:cNvPicPr>
          <p:nvPr/>
        </p:nvPicPr>
        <p:blipFill>
          <a:blip r:embed="rId2"/>
          <a:stretch>
            <a:fillRect/>
          </a:stretch>
        </p:blipFill>
        <p:spPr>
          <a:xfrm>
            <a:off x="7239760" y="1392715"/>
            <a:ext cx="3809524" cy="3809524"/>
          </a:xfrm>
          <a:prstGeom prst="rect">
            <a:avLst/>
          </a:prstGeom>
        </p:spPr>
      </p:pic>
      <p:sp>
        <p:nvSpPr>
          <p:cNvPr id="10" name="TextBox 9">
            <a:extLst>
              <a:ext uri="{FF2B5EF4-FFF2-40B4-BE49-F238E27FC236}">
                <a16:creationId xmlns:a16="http://schemas.microsoft.com/office/drawing/2014/main" id="{3B6A984E-D74F-466A-9A0E-FFA4765674BE}"/>
              </a:ext>
            </a:extLst>
          </p:cNvPr>
          <p:cNvSpPr txBox="1"/>
          <p:nvPr/>
        </p:nvSpPr>
        <p:spPr>
          <a:xfrm>
            <a:off x="581192" y="5592726"/>
            <a:ext cx="10333278" cy="92333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nb-NO" sz="5400" dirty="0"/>
              <a:t>This is a </a:t>
            </a:r>
            <a:r>
              <a:rPr lang="nb-NO" sz="5400" dirty="0" err="1"/>
              <a:t>least</a:t>
            </a:r>
            <a:r>
              <a:rPr lang="nb-NO" sz="5400" dirty="0"/>
              <a:t> </a:t>
            </a:r>
            <a:r>
              <a:rPr lang="nb-NO" sz="5400" dirty="0" err="1"/>
              <a:t>squares</a:t>
            </a:r>
            <a:r>
              <a:rPr lang="nb-NO" sz="5400" dirty="0"/>
              <a:t> </a:t>
            </a:r>
            <a:r>
              <a:rPr lang="nb-NO" sz="5400" dirty="0" err="1"/>
              <a:t>procedure</a:t>
            </a:r>
            <a:r>
              <a:rPr lang="nb-NO" sz="5400" dirty="0"/>
              <a:t>!  </a:t>
            </a:r>
          </a:p>
        </p:txBody>
      </p:sp>
      <p:sp>
        <p:nvSpPr>
          <p:cNvPr id="12" name="TextBox 11">
            <a:extLst>
              <a:ext uri="{FF2B5EF4-FFF2-40B4-BE49-F238E27FC236}">
                <a16:creationId xmlns:a16="http://schemas.microsoft.com/office/drawing/2014/main" id="{88401A9C-014C-4516-8E50-1BF65202476D}"/>
              </a:ext>
            </a:extLst>
          </p:cNvPr>
          <p:cNvSpPr txBox="1"/>
          <p:nvPr/>
        </p:nvSpPr>
        <p:spPr>
          <a:xfrm>
            <a:off x="582236" y="4555908"/>
            <a:ext cx="6096000" cy="646331"/>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You must use a computer routine; there's typically no closed form solution!</a:t>
            </a:r>
            <a:endParaRPr lang="nb-NO"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470906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gnifying glass on clear background">
            <a:extLst>
              <a:ext uri="{FF2B5EF4-FFF2-40B4-BE49-F238E27FC236}">
                <a16:creationId xmlns:a16="http://schemas.microsoft.com/office/drawing/2014/main" id="{11B3E64D-0DFF-4C6E-A1A1-F5126C567F49}"/>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FE09D1A-02F0-4CE0-A136-BE92CBF475A6}"/>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3200" dirty="0">
                <a:solidFill>
                  <a:schemeClr val="bg1"/>
                </a:solidFill>
              </a:rPr>
              <a:t>The case of Alice and Bob</a:t>
            </a:r>
          </a:p>
        </p:txBody>
      </p:sp>
    </p:spTree>
    <p:extLst>
      <p:ext uri="{BB962C8B-B14F-4D97-AF65-F5344CB8AC3E}">
        <p14:creationId xmlns:p14="http://schemas.microsoft.com/office/powerpoint/2010/main" val="1142587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4B45F-7C3D-4C7D-8C4A-9D79AB55C4D4}"/>
              </a:ext>
            </a:extLst>
          </p:cNvPr>
          <p:cNvSpPr>
            <a:spLocks noGrp="1"/>
          </p:cNvSpPr>
          <p:nvPr>
            <p:ph type="title"/>
          </p:nvPr>
        </p:nvSpPr>
        <p:spPr/>
        <p:txBody>
          <a:bodyPr/>
          <a:lstStyle/>
          <a:p>
            <a:r>
              <a:rPr lang="nb-NO" dirty="0"/>
              <a:t>Using </a:t>
            </a:r>
            <a:r>
              <a:rPr lang="nb-NO" dirty="0" err="1"/>
              <a:t>the</a:t>
            </a:r>
            <a:r>
              <a:rPr lang="nb-NO" dirty="0"/>
              <a:t> </a:t>
            </a:r>
            <a:r>
              <a:rPr lang="nb-NO" dirty="0" err="1"/>
              <a:t>function</a:t>
            </a:r>
            <a:endParaRPr lang="nb-NO" dirty="0"/>
          </a:p>
        </p:txBody>
      </p:sp>
      <p:sp>
        <p:nvSpPr>
          <p:cNvPr id="5" name="TextBox 4">
            <a:extLst>
              <a:ext uri="{FF2B5EF4-FFF2-40B4-BE49-F238E27FC236}">
                <a16:creationId xmlns:a16="http://schemas.microsoft.com/office/drawing/2014/main" id="{F26D9455-EB65-4099-A082-E9581522B32D}"/>
              </a:ext>
            </a:extLst>
          </p:cNvPr>
          <p:cNvSpPr txBox="1"/>
          <p:nvPr/>
        </p:nvSpPr>
        <p:spPr>
          <a:xfrm>
            <a:off x="581192" y="2027015"/>
            <a:ext cx="6097044" cy="4801314"/>
          </a:xfrm>
          <a:prstGeom prst="rect">
            <a:avLst/>
          </a:prstGeom>
          <a:noFill/>
        </p:spPr>
        <p:txBody>
          <a:bodyPr wrap="square">
            <a:spAutoFit/>
          </a:bodyPr>
          <a:lstStyle/>
          <a:p>
            <a:r>
              <a:rPr lang="nb-NO" b="0" dirty="0">
                <a:solidFill>
                  <a:srgbClr val="AF00DB"/>
                </a:solidFill>
                <a:effectLst/>
                <a:latin typeface="Consolas" panose="020B0609020204030204" pitchFamily="49" charset="0"/>
              </a:rPr>
              <a:t>from</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scipy</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optimize</a:t>
            </a:r>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import</a:t>
            </a:r>
            <a:r>
              <a:rPr lang="nb-NO" b="0" dirty="0">
                <a:solidFill>
                  <a:srgbClr val="000000"/>
                </a:solidFill>
                <a:effectLst/>
                <a:latin typeface="Consolas" panose="020B0609020204030204" pitchFamily="49" charset="0"/>
              </a:rPr>
              <a:t> </a:t>
            </a:r>
            <a:r>
              <a:rPr lang="nb-NO" b="0" dirty="0" err="1">
                <a:solidFill>
                  <a:srgbClr val="795E26"/>
                </a:solidFill>
                <a:effectLst/>
                <a:latin typeface="Consolas" panose="020B0609020204030204" pitchFamily="49" charset="0"/>
              </a:rPr>
              <a:t>curve_fit</a:t>
            </a:r>
            <a:endParaRPr lang="nb-NO" b="0" dirty="0">
              <a:solidFill>
                <a:srgbClr val="000000"/>
              </a:solidFill>
              <a:effectLst/>
              <a:latin typeface="Consolas" panose="020B0609020204030204" pitchFamily="49" charset="0"/>
            </a:endParaRPr>
          </a:p>
          <a:p>
            <a:br>
              <a:rPr lang="nb-NO" b="0" dirty="0">
                <a:solidFill>
                  <a:srgbClr val="000000"/>
                </a:solidFill>
                <a:effectLst/>
                <a:latin typeface="Consolas" panose="020B0609020204030204" pitchFamily="49" charset="0"/>
              </a:rPr>
            </a:br>
            <a:br>
              <a:rPr lang="nb-NO" b="0" dirty="0">
                <a:solidFill>
                  <a:srgbClr val="000000"/>
                </a:solidFill>
                <a:effectLst/>
                <a:latin typeface="Consolas" panose="020B0609020204030204" pitchFamily="49" charset="0"/>
              </a:rPr>
            </a:br>
            <a:r>
              <a:rPr lang="nb-NO" b="0" dirty="0" err="1">
                <a:solidFill>
                  <a:srgbClr val="001080"/>
                </a:solidFill>
                <a:effectLst/>
                <a:latin typeface="Consolas" panose="020B0609020204030204" pitchFamily="49" charset="0"/>
              </a:rPr>
              <a:t>rng</a:t>
            </a:r>
            <a:r>
              <a:rPr lang="nb-NO" b="0" dirty="0">
                <a:solidFill>
                  <a:srgbClr val="000000"/>
                </a:solidFill>
                <a:effectLst/>
                <a:latin typeface="Consolas" panose="020B0609020204030204" pitchFamily="49" charset="0"/>
              </a:rPr>
              <a:t> = </a:t>
            </a:r>
            <a:r>
              <a:rPr lang="nb-NO" b="0" dirty="0" err="1">
                <a:solidFill>
                  <a:srgbClr val="000000"/>
                </a:solidFill>
                <a:effectLst/>
                <a:latin typeface="Consolas" panose="020B0609020204030204" pitchFamily="49" charset="0"/>
              </a:rPr>
              <a:t>np.random.default_rng</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seed</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313</a:t>
            </a:r>
            <a:r>
              <a:rPr lang="nb-NO" b="0" dirty="0">
                <a:solidFill>
                  <a:srgbClr val="000000"/>
                </a:solidFill>
                <a:effectLst/>
                <a:latin typeface="Consolas" panose="020B0609020204030204" pitchFamily="49" charset="0"/>
              </a:rPr>
              <a:t>)</a:t>
            </a:r>
          </a:p>
          <a:p>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sort(</a:t>
            </a:r>
            <a:r>
              <a:rPr lang="nb-NO" b="0" dirty="0" err="1">
                <a:solidFill>
                  <a:srgbClr val="000000"/>
                </a:solidFill>
                <a:effectLst/>
                <a:latin typeface="Consolas" panose="020B0609020204030204" pitchFamily="49" charset="0"/>
              </a:rPr>
              <a:t>np.linspace</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num</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100</a:t>
            </a:r>
            <a:r>
              <a:rPr lang="nb-NO" b="0" dirty="0">
                <a:solidFill>
                  <a:srgbClr val="000000"/>
                </a:solidFill>
                <a:effectLst/>
                <a:latin typeface="Consolas" panose="020B0609020204030204" pitchFamily="49" charset="0"/>
              </a:rPr>
              <a:t>))</a:t>
            </a:r>
          </a:p>
          <a:p>
            <a:r>
              <a:rPr lang="nb-NO" b="0" dirty="0">
                <a:solidFill>
                  <a:srgbClr val="001080"/>
                </a:solidFill>
                <a:effectLst/>
                <a:latin typeface="Consolas" panose="020B0609020204030204" pitchFamily="49" charset="0"/>
              </a:rPr>
              <a:t>u</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rng</a:t>
            </a:r>
            <a:r>
              <a:rPr lang="nb-NO" b="0" dirty="0" err="1">
                <a:solidFill>
                  <a:srgbClr val="000000"/>
                </a:solidFill>
                <a:effectLst/>
                <a:latin typeface="Consolas" panose="020B0609020204030204" pitchFamily="49" charset="0"/>
              </a:rPr>
              <a:t>.uniform</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100</a:t>
            </a:r>
            <a:r>
              <a:rPr lang="nb-NO" b="0" dirty="0">
                <a:solidFill>
                  <a:srgbClr val="000000"/>
                </a:solidFill>
                <a:effectLst/>
                <a:latin typeface="Consolas" panose="020B0609020204030204" pitchFamily="49" charset="0"/>
              </a:rPr>
              <a:t>)</a:t>
            </a:r>
          </a:p>
          <a:p>
            <a:r>
              <a:rPr lang="nb-NO" b="0" dirty="0">
                <a:solidFill>
                  <a:srgbClr val="001080"/>
                </a:solidFill>
                <a:effectLst/>
                <a:latin typeface="Consolas" panose="020B0609020204030204" pitchFamily="49" charset="0"/>
              </a:rPr>
              <a:t>y1</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3</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u</a:t>
            </a:r>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prototype 1</a:t>
            </a:r>
            <a:endParaRPr lang="nb-NO" b="0" dirty="0">
              <a:solidFill>
                <a:srgbClr val="000000"/>
              </a:solidFill>
              <a:effectLst/>
              <a:latin typeface="Consolas" panose="020B0609020204030204" pitchFamily="49" charset="0"/>
            </a:endParaRPr>
          </a:p>
          <a:p>
            <a:r>
              <a:rPr lang="nb-NO" b="0" dirty="0">
                <a:solidFill>
                  <a:srgbClr val="001080"/>
                </a:solidFill>
                <a:effectLst/>
                <a:latin typeface="Consolas" panose="020B0609020204030204" pitchFamily="49" charset="0"/>
              </a:rPr>
              <a:t>y2</a:t>
            </a:r>
            <a:r>
              <a:rPr lang="nb-NO" b="0" dirty="0">
                <a:solidFill>
                  <a:srgbClr val="000000"/>
                </a:solidFill>
                <a:effectLst/>
                <a:latin typeface="Consolas" panose="020B0609020204030204" pitchFamily="49" charset="0"/>
              </a:rPr>
              <a:t> = </a:t>
            </a:r>
            <a:r>
              <a:rPr lang="nb-NO" b="0" dirty="0" err="1">
                <a:solidFill>
                  <a:srgbClr val="000000"/>
                </a:solidFill>
                <a:effectLst/>
                <a:latin typeface="Consolas" panose="020B0609020204030204" pitchFamily="49" charset="0"/>
              </a:rPr>
              <a:t>np.exp</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3</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u</a:t>
            </a:r>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prototype 2</a:t>
            </a:r>
            <a:endParaRPr lang="nb-NO" b="0" dirty="0">
              <a:solidFill>
                <a:srgbClr val="000000"/>
              </a:solidFill>
              <a:effectLst/>
              <a:latin typeface="Consolas" panose="020B0609020204030204" pitchFamily="49" charset="0"/>
            </a:endParaRPr>
          </a:p>
          <a:p>
            <a:br>
              <a:rPr lang="nb-NO" b="0" dirty="0">
                <a:solidFill>
                  <a:srgbClr val="000000"/>
                </a:solidFill>
                <a:effectLst/>
                <a:latin typeface="Consolas" panose="020B0609020204030204" pitchFamily="49" charset="0"/>
              </a:rPr>
            </a:br>
            <a:r>
              <a:rPr lang="nb-NO" b="0" dirty="0">
                <a:solidFill>
                  <a:srgbClr val="008000"/>
                </a:solidFill>
                <a:effectLst/>
                <a:latin typeface="Consolas" panose="020B0609020204030204" pitchFamily="49" charset="0"/>
              </a:rPr>
              <a:t># The </a:t>
            </a:r>
            <a:r>
              <a:rPr lang="nb-NO" b="0" dirty="0" err="1">
                <a:solidFill>
                  <a:srgbClr val="008000"/>
                </a:solidFill>
                <a:effectLst/>
                <a:latin typeface="Consolas" panose="020B0609020204030204" pitchFamily="49" charset="0"/>
              </a:rPr>
              <a:t>function</a:t>
            </a:r>
            <a:r>
              <a:rPr lang="nb-NO" b="0" dirty="0">
                <a:solidFill>
                  <a:srgbClr val="008000"/>
                </a:solidFill>
                <a:effectLst/>
                <a:latin typeface="Consolas" panose="020B0609020204030204" pitchFamily="49" charset="0"/>
              </a:rPr>
              <a:t> Alice gave Bob!</a:t>
            </a:r>
            <a:endParaRPr lang="nb-NO" b="0" dirty="0">
              <a:solidFill>
                <a:srgbClr val="000000"/>
              </a:solidFill>
              <a:effectLst/>
              <a:latin typeface="Consolas" panose="020B0609020204030204" pitchFamily="49" charset="0"/>
            </a:endParaRPr>
          </a:p>
          <a:p>
            <a:r>
              <a:rPr lang="nb-NO" b="0" dirty="0" err="1">
                <a:solidFill>
                  <a:srgbClr val="001080"/>
                </a:solidFill>
                <a:effectLst/>
                <a:latin typeface="Consolas" panose="020B0609020204030204" pitchFamily="49" charset="0"/>
              </a:rPr>
              <a:t>func</a:t>
            </a:r>
            <a:r>
              <a:rPr lang="nb-NO" b="0" dirty="0">
                <a:solidFill>
                  <a:srgbClr val="000000"/>
                </a:solidFill>
                <a:effectLst/>
                <a:latin typeface="Consolas" panose="020B0609020204030204" pitchFamily="49" charset="0"/>
              </a:rPr>
              <a:t> = </a:t>
            </a:r>
            <a:r>
              <a:rPr lang="nb-NO" b="0" dirty="0">
                <a:solidFill>
                  <a:srgbClr val="0000FF"/>
                </a:solidFill>
                <a:effectLst/>
                <a:latin typeface="Consolas" panose="020B0609020204030204" pitchFamily="49" charset="0"/>
              </a:rPr>
              <a:t>lambda</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a</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b</a:t>
            </a:r>
            <a:r>
              <a:rPr lang="nb-NO" b="0" dirty="0">
                <a:solidFill>
                  <a:srgbClr val="000000"/>
                </a:solidFill>
                <a:effectLst/>
                <a:latin typeface="Consolas" panose="020B0609020204030204" pitchFamily="49" charset="0"/>
              </a:rPr>
              <a:t>: </a:t>
            </a:r>
            <a:r>
              <a:rPr lang="nb-NO" b="0" dirty="0" err="1">
                <a:solidFill>
                  <a:srgbClr val="000000"/>
                </a:solidFill>
                <a:effectLst/>
                <a:latin typeface="Consolas" panose="020B0609020204030204" pitchFamily="49" charset="0"/>
              </a:rPr>
              <a:t>np.exp</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a</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b</a:t>
            </a:r>
            <a:r>
              <a:rPr lang="nb-NO" b="0" dirty="0">
                <a:solidFill>
                  <a:srgbClr val="000000"/>
                </a:solidFill>
                <a:effectLst/>
                <a:latin typeface="Consolas" panose="020B0609020204030204" pitchFamily="49" charset="0"/>
              </a:rPr>
              <a:t>)</a:t>
            </a:r>
          </a:p>
          <a:p>
            <a:endParaRPr lang="nb-NO" dirty="0">
              <a:solidFill>
                <a:srgbClr val="000000"/>
              </a:solidFill>
              <a:latin typeface="Consolas" panose="020B0609020204030204" pitchFamily="49" charset="0"/>
            </a:endParaRPr>
          </a:p>
          <a:p>
            <a:r>
              <a:rPr lang="en-US" b="0" dirty="0">
                <a:solidFill>
                  <a:srgbClr val="000000"/>
                </a:solidFill>
                <a:effectLst/>
                <a:latin typeface="Consolas" panose="020B0609020204030204" pitchFamily="49" charset="0"/>
              </a:rPr>
              <a:t>&gt;&gt;&gt; </a:t>
            </a:r>
            <a:r>
              <a:rPr lang="en-US" b="0" dirty="0" err="1">
                <a:solidFill>
                  <a:srgbClr val="000000"/>
                </a:solidFill>
                <a:effectLst/>
                <a:latin typeface="Consolas" panose="020B0609020204030204" pitchFamily="49" charset="0"/>
              </a:rPr>
              <a:t>curve_fit</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func</a:t>
            </a:r>
            <a:r>
              <a:rPr lang="en-US" b="0" dirty="0">
                <a:solidFill>
                  <a:srgbClr val="000000"/>
                </a:solidFill>
                <a:effectLst/>
                <a:latin typeface="Consolas" panose="020B0609020204030204" pitchFamily="49" charset="0"/>
              </a:rPr>
              <a:t>, x, y2)</a:t>
            </a:r>
          </a:p>
          <a:p>
            <a:r>
              <a:rPr lang="en-US" b="0" dirty="0">
                <a:solidFill>
                  <a:srgbClr val="000000"/>
                </a:solidFill>
                <a:effectLst/>
                <a:latin typeface="Consolas" panose="020B0609020204030204" pitchFamily="49" charset="0"/>
              </a:rPr>
              <a:t>(array([3.01678888, 2.04035717]), array([[0.00019554, 0.00040825],</a:t>
            </a:r>
          </a:p>
          <a:p>
            <a:r>
              <a:rPr lang="en-US" b="0" dirty="0">
                <a:solidFill>
                  <a:srgbClr val="000000"/>
                </a:solidFill>
                <a:effectLst/>
                <a:latin typeface="Consolas" panose="020B0609020204030204" pitchFamily="49" charset="0"/>
              </a:rPr>
              <a:t>       [0.00040825, 0.00209514]]))</a:t>
            </a:r>
            <a:br>
              <a:rPr lang="nb-NO" b="0" dirty="0">
                <a:solidFill>
                  <a:srgbClr val="000000"/>
                </a:solidFill>
                <a:effectLst/>
                <a:latin typeface="Consolas" panose="020B0609020204030204" pitchFamily="49" charset="0"/>
              </a:rPr>
            </a:br>
            <a:endParaRPr lang="nb-NO" b="0" dirty="0">
              <a:solidFill>
                <a:srgbClr val="000000"/>
              </a:solidFill>
              <a:effectLst/>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BAB95BD-C81A-4FE3-AA75-42D6E81361BD}"/>
                  </a:ext>
                </a:extLst>
              </p:cNvPr>
              <p:cNvSpPr txBox="1"/>
              <p:nvPr/>
            </p:nvSpPr>
            <p:spPr>
              <a:xfrm>
                <a:off x="6037544" y="2292263"/>
                <a:ext cx="5655503" cy="3693319"/>
              </a:xfrm>
              <a:prstGeom prst="rect">
                <a:avLst/>
              </a:prstGeom>
              <a:noFill/>
            </p:spPr>
            <p:txBody>
              <a:bodyPr wrap="square" rtlCol="0">
                <a:spAutoFit/>
              </a:bodyPr>
              <a:lstStyle/>
              <a:p>
                <a:pPr marL="285750" indent="-285750">
                  <a:buFont typeface="Arial" panose="020B0604020202020204" pitchFamily="34" charset="0"/>
                  <a:buChar char="•"/>
                </a:pPr>
                <a:r>
                  <a:rPr lang="nb-NO" dirty="0"/>
                  <a:t>The first </a:t>
                </a:r>
                <a:r>
                  <a:rPr lang="nb-NO" dirty="0" err="1"/>
                  <a:t>component</a:t>
                </a:r>
                <a:r>
                  <a:rPr lang="nb-NO" dirty="0"/>
                  <a:t>, </a:t>
                </a:r>
                <a:r>
                  <a:rPr lang="en-US" dirty="0">
                    <a:solidFill>
                      <a:srgbClr val="000000"/>
                    </a:solidFill>
                    <a:latin typeface="Consolas" panose="020B0609020204030204" pitchFamily="49" charset="0"/>
                  </a:rPr>
                  <a:t>([3.01678888, 2.04035717])</a:t>
                </a:r>
                <a:r>
                  <a:rPr lang="nb-NO" dirty="0"/>
                  <a:t>, </a:t>
                </a:r>
                <a:r>
                  <a:rPr lang="nb-NO" dirty="0" err="1"/>
                  <a:t>are</a:t>
                </a:r>
                <a:r>
                  <a:rPr lang="nb-NO" dirty="0"/>
                  <a:t> </a:t>
                </a:r>
                <a:r>
                  <a:rPr lang="nb-NO" dirty="0" err="1"/>
                  <a:t>out</a:t>
                </a:r>
                <a:r>
                  <a:rPr lang="nb-NO" dirty="0"/>
                  <a:t> </a:t>
                </a:r>
                <a14:m>
                  <m:oMath xmlns:m="http://schemas.openxmlformats.org/officeDocument/2006/math">
                    <m:r>
                      <a:rPr lang="nb-NO" i="1" dirty="0" smtClean="0">
                        <a:latin typeface="Cambria Math" panose="02040503050406030204" pitchFamily="18" charset="0"/>
                      </a:rPr>
                      <m:t>𝑎</m:t>
                    </m:r>
                  </m:oMath>
                </a14:m>
                <a:r>
                  <a:rPr lang="nb-NO" dirty="0"/>
                  <a:t> and </a:t>
                </a:r>
                <a14:m>
                  <m:oMath xmlns:m="http://schemas.openxmlformats.org/officeDocument/2006/math">
                    <m:r>
                      <a:rPr lang="nb-NO" i="1" dirty="0" smtClean="0">
                        <a:latin typeface="Cambria Math" panose="02040503050406030204" pitchFamily="18" charset="0"/>
                      </a:rPr>
                      <m:t>𝑏</m:t>
                    </m:r>
                  </m:oMath>
                </a14:m>
                <a:r>
                  <a:rPr lang="nb-NO" dirty="0"/>
                  <a:t>. </a:t>
                </a:r>
              </a:p>
              <a:p>
                <a:pPr marL="285750" indent="-285750">
                  <a:buFont typeface="Arial" panose="020B0604020202020204" pitchFamily="34" charset="0"/>
                  <a:buChar char="•"/>
                </a:pPr>
                <a:r>
                  <a:rPr lang="nb-NO" dirty="0"/>
                  <a:t>The </a:t>
                </a:r>
                <a:r>
                  <a:rPr lang="nb-NO" dirty="0" err="1"/>
                  <a:t>second</a:t>
                </a:r>
                <a:r>
                  <a:rPr lang="nb-NO" dirty="0"/>
                  <a:t> is </a:t>
                </a:r>
                <a:r>
                  <a:rPr lang="nb-NO" dirty="0" err="1"/>
                  <a:t>the</a:t>
                </a:r>
                <a:r>
                  <a:rPr lang="nb-NO" dirty="0"/>
                  <a:t> </a:t>
                </a:r>
                <a:r>
                  <a:rPr lang="nb-NO" dirty="0" err="1"/>
                  <a:t>variance-covariance</a:t>
                </a:r>
                <a:r>
                  <a:rPr lang="nb-NO" dirty="0"/>
                  <a:t> </a:t>
                </a:r>
                <a:r>
                  <a:rPr lang="nb-NO" dirty="0" err="1"/>
                  <a:t>matrix</a:t>
                </a:r>
                <a:r>
                  <a:rPr lang="nb-NO" dirty="0"/>
                  <a:t>, </a:t>
                </a:r>
                <a:r>
                  <a:rPr lang="nb-NO" dirty="0" err="1"/>
                  <a:t>which</a:t>
                </a:r>
                <a:r>
                  <a:rPr lang="nb-NO" dirty="0"/>
                  <a:t> </a:t>
                </a:r>
                <a:r>
                  <a:rPr lang="nb-NO" dirty="0" err="1"/>
                  <a:t>may</a:t>
                </a:r>
                <a:r>
                  <a:rPr lang="nb-NO" dirty="0"/>
                  <a:t> be used for </a:t>
                </a:r>
                <a:r>
                  <a:rPr lang="nb-NO" dirty="0" err="1"/>
                  <a:t>inference</a:t>
                </a:r>
                <a:r>
                  <a:rPr lang="nb-NO" dirty="0"/>
                  <a:t>.</a:t>
                </a:r>
              </a:p>
              <a:p>
                <a:pPr marL="285750" indent="-285750">
                  <a:buFont typeface="Arial" panose="020B0604020202020204" pitchFamily="34" charset="0"/>
                  <a:buChar char="•"/>
                </a:pPr>
                <a:endParaRPr lang="nb-NO" dirty="0"/>
              </a:p>
              <a:p>
                <a:pPr marL="285750" indent="-285750">
                  <a:buFont typeface="Arial" panose="020B0604020202020204" pitchFamily="34" charset="0"/>
                  <a:buChar char="•"/>
                </a:pPr>
                <a:r>
                  <a:rPr lang="nb-NO" dirty="0"/>
                  <a:t>The </a:t>
                </a:r>
                <a:r>
                  <a:rPr lang="nb-NO" dirty="0" err="1"/>
                  <a:t>function</a:t>
                </a:r>
                <a:r>
                  <a:rPr lang="nb-NO" dirty="0"/>
                  <a:t> is a </a:t>
                </a:r>
                <a:r>
                  <a:rPr lang="nb-NO" dirty="0" err="1"/>
                  <a:t>function</a:t>
                </a:r>
                <a:r>
                  <a:rPr lang="nb-NO" dirty="0"/>
                  <a:t> </a:t>
                </a:r>
                <a:r>
                  <a:rPr lang="nb-NO" dirty="0" err="1"/>
                  <a:t>of</a:t>
                </a:r>
                <a:r>
                  <a:rPr lang="nb-NO" dirty="0"/>
                  <a:t> </a:t>
                </a:r>
                <a:r>
                  <a:rPr lang="nb-NO" dirty="0" err="1"/>
                  <a:t>the</a:t>
                </a:r>
                <a:r>
                  <a:rPr lang="nb-NO" dirty="0"/>
                  <a:t> data x and as </a:t>
                </a:r>
                <a:r>
                  <a:rPr lang="nb-NO" dirty="0" err="1"/>
                  <a:t>many</a:t>
                </a:r>
                <a:r>
                  <a:rPr lang="nb-NO" dirty="0"/>
                  <a:t> parameters as </a:t>
                </a:r>
                <a:r>
                  <a:rPr lang="nb-NO" dirty="0" err="1"/>
                  <a:t>we</a:t>
                </a:r>
                <a:r>
                  <a:rPr lang="nb-NO" dirty="0"/>
                  <a:t> </a:t>
                </a:r>
                <a:r>
                  <a:rPr lang="nb-NO" dirty="0" err="1"/>
                  <a:t>want</a:t>
                </a:r>
                <a:r>
                  <a:rPr lang="nb-NO" dirty="0"/>
                  <a:t>.</a:t>
                </a:r>
              </a:p>
              <a:p>
                <a:pPr marL="285750" indent="-285750">
                  <a:buFont typeface="Arial" panose="020B0604020202020204" pitchFamily="34" charset="0"/>
                  <a:buChar char="•"/>
                </a:pPr>
                <a:endParaRPr lang="nb-NO" dirty="0"/>
              </a:p>
              <a:p>
                <a:pPr marL="285750" indent="-285750">
                  <a:buFont typeface="Arial" panose="020B0604020202020204" pitchFamily="34" charset="0"/>
                  <a:buChar char="•"/>
                </a:pPr>
                <a:r>
                  <a:rPr lang="nb-NO" dirty="0" err="1"/>
                  <a:t>Notice</a:t>
                </a:r>
                <a:r>
                  <a:rPr lang="nb-NO" dirty="0"/>
                  <a:t> </a:t>
                </a:r>
                <a:r>
                  <a:rPr lang="nb-NO" dirty="0" err="1"/>
                  <a:t>how</a:t>
                </a:r>
                <a:r>
                  <a:rPr lang="nb-NO" dirty="0"/>
                  <a:t> </a:t>
                </a:r>
                <a:r>
                  <a:rPr lang="nb-NO" dirty="0" err="1"/>
                  <a:t>well</a:t>
                </a:r>
                <a:r>
                  <a:rPr lang="nb-NO" dirty="0"/>
                  <a:t> it </a:t>
                </a:r>
                <a:r>
                  <a:rPr lang="nb-NO" dirty="0" err="1"/>
                  <a:t>approximates</a:t>
                </a:r>
                <a:r>
                  <a:rPr lang="nb-NO" dirty="0"/>
                  <a:t> </a:t>
                </a:r>
                <a:r>
                  <a:rPr lang="nb-NO" dirty="0" err="1"/>
                  <a:t>the</a:t>
                </a:r>
                <a:r>
                  <a:rPr lang="nb-NO" dirty="0"/>
                  <a:t> </a:t>
                </a:r>
                <a:r>
                  <a:rPr lang="nb-NO" dirty="0" err="1"/>
                  <a:t>correct</a:t>
                </a:r>
                <a:r>
                  <a:rPr lang="nb-NO" dirty="0"/>
                  <a:t> parameters, 3 and 2!</a:t>
                </a:r>
              </a:p>
              <a:p>
                <a:pPr marL="285750" indent="-285750">
                  <a:buFont typeface="Arial" panose="020B0604020202020204" pitchFamily="34" charset="0"/>
                  <a:buChar char="•"/>
                </a:pPr>
                <a:endParaRPr lang="nb-NO" dirty="0"/>
              </a:p>
              <a:p>
                <a:pPr marL="285750" indent="-285750">
                  <a:buFont typeface="Arial" panose="020B0604020202020204" pitchFamily="34" charset="0"/>
                  <a:buChar char="•"/>
                </a:pPr>
                <a:endParaRPr lang="nb-NO" dirty="0"/>
              </a:p>
              <a:p>
                <a:pPr marL="285750" indent="-285750">
                  <a:buFont typeface="Arial" panose="020B0604020202020204" pitchFamily="34" charset="0"/>
                  <a:buChar char="•"/>
                </a:pPr>
                <a:endParaRPr lang="nb-NO" dirty="0"/>
              </a:p>
            </p:txBody>
          </p:sp>
        </mc:Choice>
        <mc:Fallback xmlns="">
          <p:sp>
            <p:nvSpPr>
              <p:cNvPr id="6" name="TextBox 5">
                <a:extLst>
                  <a:ext uri="{FF2B5EF4-FFF2-40B4-BE49-F238E27FC236}">
                    <a16:creationId xmlns:a16="http://schemas.microsoft.com/office/drawing/2014/main" id="{2BAB95BD-C81A-4FE3-AA75-42D6E81361BD}"/>
                  </a:ext>
                </a:extLst>
              </p:cNvPr>
              <p:cNvSpPr txBox="1">
                <a:spLocks noRot="1" noChangeAspect="1" noMove="1" noResize="1" noEditPoints="1" noAdjustHandles="1" noChangeArrowheads="1" noChangeShapeType="1" noTextEdit="1"/>
              </p:cNvSpPr>
              <p:nvPr/>
            </p:nvSpPr>
            <p:spPr>
              <a:xfrm>
                <a:off x="6037544" y="2292263"/>
                <a:ext cx="5655503" cy="3693319"/>
              </a:xfrm>
              <a:prstGeom prst="rect">
                <a:avLst/>
              </a:prstGeom>
              <a:blipFill>
                <a:blip r:embed="rId2"/>
                <a:stretch>
                  <a:fillRect l="-647" t="-825"/>
                </a:stretch>
              </a:blipFill>
            </p:spPr>
            <p:txBody>
              <a:bodyPr/>
              <a:lstStyle/>
              <a:p>
                <a:r>
                  <a:rPr lang="nb-NO">
                    <a:noFill/>
                  </a:rPr>
                  <a:t> </a:t>
                </a:r>
              </a:p>
            </p:txBody>
          </p:sp>
        </mc:Fallback>
      </mc:AlternateContent>
    </p:spTree>
    <p:extLst>
      <p:ext uri="{BB962C8B-B14F-4D97-AF65-F5344CB8AC3E}">
        <p14:creationId xmlns:p14="http://schemas.microsoft.com/office/powerpoint/2010/main" val="72005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8D90A8A-B5B5-4BED-88AC-B89949B409ED}"/>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Can you spot the black line?</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2BA3E442-EFA4-4944-BA4E-472AFE81C084}"/>
              </a:ext>
            </a:extLst>
          </p:cNvPr>
          <p:cNvPicPr>
            <a:picLocks noGrp="1" noChangeAspect="1"/>
          </p:cNvPicPr>
          <p:nvPr>
            <p:ph idx="1"/>
          </p:nvPr>
        </p:nvPicPr>
        <p:blipFill>
          <a:blip r:embed="rId2"/>
          <a:srcRect l="8783" r="8783"/>
          <a:stretch/>
        </p:blipFill>
        <p:spPr>
          <a:xfrm>
            <a:off x="4654295" y="10"/>
            <a:ext cx="7537705" cy="6857990"/>
          </a:xfrm>
          <a:prstGeom prst="rect">
            <a:avLst/>
          </a:prstGeom>
        </p:spPr>
      </p:pic>
      <p:sp>
        <p:nvSpPr>
          <p:cNvPr id="15" name="TextBox 14">
            <a:extLst>
              <a:ext uri="{FF2B5EF4-FFF2-40B4-BE49-F238E27FC236}">
                <a16:creationId xmlns:a16="http://schemas.microsoft.com/office/drawing/2014/main" id="{A13B7404-7E31-4167-830F-FE6D49C10419}"/>
              </a:ext>
            </a:extLst>
          </p:cNvPr>
          <p:cNvSpPr txBox="1"/>
          <p:nvPr/>
        </p:nvSpPr>
        <p:spPr>
          <a:xfrm>
            <a:off x="4989126" y="548639"/>
            <a:ext cx="6096000" cy="1231106"/>
          </a:xfrm>
          <a:prstGeom prst="rect">
            <a:avLst/>
          </a:prstGeom>
          <a:noFill/>
        </p:spPr>
        <p:txBody>
          <a:bodyPr wrap="square">
            <a:spAutoFit/>
          </a:bodyPr>
          <a:lstStyle/>
          <a:p>
            <a:br>
              <a:rPr lang="nb-NO" b="0" dirty="0">
                <a:solidFill>
                  <a:srgbClr val="000000"/>
                </a:solidFill>
                <a:effectLst/>
                <a:latin typeface="Consolas" panose="020B0609020204030204" pitchFamily="49" charset="0"/>
              </a:rPr>
            </a:br>
            <a:r>
              <a:rPr lang="nb-NO" sz="1400" b="0" dirty="0" err="1">
                <a:solidFill>
                  <a:srgbClr val="000000"/>
                </a:solidFill>
                <a:effectLst/>
                <a:latin typeface="Consolas" panose="020B0609020204030204" pitchFamily="49" charset="0"/>
              </a:rPr>
              <a:t>plt.scatter</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a:t>
            </a:r>
            <a:r>
              <a:rPr lang="nb-NO" sz="1400" b="0" dirty="0">
                <a:solidFill>
                  <a:srgbClr val="001080"/>
                </a:solidFill>
                <a:effectLst/>
                <a:latin typeface="Consolas" panose="020B0609020204030204" pitchFamily="49" charset="0"/>
              </a:rPr>
              <a:t>y2</a:t>
            </a:r>
            <a:r>
              <a:rPr lang="nb-NO" sz="1400" b="0" dirty="0">
                <a:solidFill>
                  <a:srgbClr val="000000"/>
                </a:solidFill>
                <a:effectLst/>
                <a:latin typeface="Consolas" panose="020B0609020204030204" pitchFamily="49" charset="0"/>
              </a:rPr>
              <a:t>)</a:t>
            </a:r>
          </a:p>
          <a:p>
            <a:r>
              <a:rPr lang="nb-NO" sz="1400" b="0" dirty="0" err="1">
                <a:solidFill>
                  <a:srgbClr val="000000"/>
                </a:solidFill>
                <a:effectLst/>
                <a:latin typeface="Consolas" panose="020B0609020204030204" pitchFamily="49" charset="0"/>
              </a:rPr>
              <a:t>plt.plot</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a:t>
            </a:r>
            <a:r>
              <a:rPr lang="nb-NO" sz="1400" b="0" dirty="0" err="1">
                <a:solidFill>
                  <a:srgbClr val="001080"/>
                </a:solidFill>
                <a:effectLst/>
                <a:latin typeface="Consolas" panose="020B0609020204030204" pitchFamily="49" charset="0"/>
              </a:rPr>
              <a:t>func</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a:t>
            </a:r>
            <a:r>
              <a:rPr lang="nb-NO" sz="1400" b="0" dirty="0">
                <a:solidFill>
                  <a:srgbClr val="098658"/>
                </a:solidFill>
                <a:effectLst/>
                <a:latin typeface="Consolas" panose="020B0609020204030204" pitchFamily="49" charset="0"/>
              </a:rPr>
              <a:t>3</a:t>
            </a:r>
            <a:r>
              <a:rPr lang="nb-NO" sz="1400" b="0" dirty="0">
                <a:solidFill>
                  <a:srgbClr val="000000"/>
                </a:solidFill>
                <a:effectLst/>
                <a:latin typeface="Consolas" panose="020B0609020204030204" pitchFamily="49" charset="0"/>
              </a:rPr>
              <a:t>, </a:t>
            </a:r>
            <a:r>
              <a:rPr lang="nb-NO" sz="1400" b="0" dirty="0">
                <a:solidFill>
                  <a:srgbClr val="098658"/>
                </a:solidFill>
                <a:effectLst/>
                <a:latin typeface="Consolas" panose="020B0609020204030204" pitchFamily="49" charset="0"/>
              </a:rPr>
              <a:t>2</a:t>
            </a:r>
            <a:r>
              <a:rPr lang="nb-NO" sz="1400" b="0" dirty="0">
                <a:solidFill>
                  <a:srgbClr val="000000"/>
                </a:solidFill>
                <a:effectLst/>
                <a:latin typeface="Consolas" panose="020B0609020204030204" pitchFamily="49" charset="0"/>
              </a:rPr>
              <a:t>), </a:t>
            </a:r>
            <a:r>
              <a:rPr lang="nb-NO" sz="1400" b="0" dirty="0" err="1">
                <a:solidFill>
                  <a:srgbClr val="001080"/>
                </a:solidFill>
                <a:effectLst/>
                <a:latin typeface="Consolas" panose="020B0609020204030204" pitchFamily="49" charset="0"/>
              </a:rPr>
              <a:t>color</a:t>
            </a:r>
            <a:r>
              <a:rPr lang="nb-NO" sz="1400" b="0" dirty="0">
                <a:solidFill>
                  <a:srgbClr val="000000"/>
                </a:solidFill>
                <a:effectLst/>
                <a:latin typeface="Consolas" panose="020B0609020204030204" pitchFamily="49" charset="0"/>
              </a:rPr>
              <a:t> = </a:t>
            </a:r>
            <a:r>
              <a:rPr lang="nb-NO" sz="1400" b="0" dirty="0">
                <a:solidFill>
                  <a:srgbClr val="A31515"/>
                </a:solidFill>
                <a:effectLst/>
                <a:latin typeface="Consolas" panose="020B0609020204030204" pitchFamily="49" charset="0"/>
              </a:rPr>
              <a:t>"</a:t>
            </a:r>
            <a:r>
              <a:rPr lang="nb-NO" sz="1400" b="0" dirty="0" err="1">
                <a:solidFill>
                  <a:srgbClr val="A31515"/>
                </a:solidFill>
                <a:effectLst/>
                <a:latin typeface="Consolas" panose="020B0609020204030204" pitchFamily="49" charset="0"/>
              </a:rPr>
              <a:t>black</a:t>
            </a:r>
            <a:r>
              <a:rPr lang="nb-NO" sz="1400" b="0" dirty="0">
                <a:solidFill>
                  <a:srgbClr val="A31515"/>
                </a:solidFill>
                <a:effectLst/>
                <a:latin typeface="Consolas" panose="020B0609020204030204" pitchFamily="49" charset="0"/>
              </a:rPr>
              <a:t>"</a:t>
            </a:r>
            <a:r>
              <a:rPr lang="nb-NO" sz="1400" b="0" dirty="0">
                <a:solidFill>
                  <a:srgbClr val="000000"/>
                </a:solidFill>
                <a:effectLst/>
                <a:latin typeface="Consolas" panose="020B0609020204030204" pitchFamily="49" charset="0"/>
              </a:rPr>
              <a:t>)</a:t>
            </a:r>
          </a:p>
          <a:p>
            <a:r>
              <a:rPr lang="nb-NO" sz="1400" b="0" dirty="0" err="1">
                <a:solidFill>
                  <a:srgbClr val="000000"/>
                </a:solidFill>
                <a:effectLst/>
                <a:latin typeface="Consolas" panose="020B0609020204030204" pitchFamily="49" charset="0"/>
              </a:rPr>
              <a:t>plt.plot</a:t>
            </a:r>
            <a:r>
              <a:rPr lang="nb-NO" sz="1400" b="0" dirty="0">
                <a:solidFill>
                  <a:srgbClr val="000000"/>
                </a:solidFill>
                <a:effectLst/>
                <a:latin typeface="Consolas" panose="020B0609020204030204" pitchFamily="49" charset="0"/>
              </a:rPr>
              <a:t>(x, </a:t>
            </a:r>
            <a:r>
              <a:rPr lang="nb-NO" sz="1400" b="0" dirty="0" err="1">
                <a:solidFill>
                  <a:srgbClr val="000000"/>
                </a:solidFill>
                <a:effectLst/>
                <a:latin typeface="Consolas" panose="020B0609020204030204" pitchFamily="49" charset="0"/>
              </a:rPr>
              <a:t>func</a:t>
            </a:r>
            <a:r>
              <a:rPr lang="nb-NO" sz="1400" b="0" dirty="0">
                <a:solidFill>
                  <a:srgbClr val="000000"/>
                </a:solidFill>
                <a:effectLst/>
                <a:latin typeface="Consolas" panose="020B0609020204030204" pitchFamily="49" charset="0"/>
              </a:rPr>
              <a:t>(x, param2[</a:t>
            </a:r>
            <a:r>
              <a:rPr lang="nb-NO" sz="1400" b="0" dirty="0">
                <a:solidFill>
                  <a:srgbClr val="098658"/>
                </a:solidFill>
                <a:effectLst/>
                <a:latin typeface="Consolas" panose="020B0609020204030204" pitchFamily="49" charset="0"/>
              </a:rPr>
              <a:t>0</a:t>
            </a:r>
            <a:r>
              <a:rPr lang="nb-NO" sz="1400" b="0" dirty="0">
                <a:solidFill>
                  <a:srgbClr val="000000"/>
                </a:solidFill>
                <a:effectLst/>
                <a:latin typeface="Consolas" panose="020B0609020204030204" pitchFamily="49" charset="0"/>
              </a:rPr>
              <a:t>], param2[</a:t>
            </a:r>
            <a:r>
              <a:rPr lang="nb-NO" sz="1400" b="0" dirty="0">
                <a:solidFill>
                  <a:srgbClr val="098658"/>
                </a:solidFill>
                <a:effectLst/>
                <a:latin typeface="Consolas" panose="020B0609020204030204" pitchFamily="49" charset="0"/>
              </a:rPr>
              <a:t>1</a:t>
            </a:r>
            <a:r>
              <a:rPr lang="nb-NO" sz="1400" b="0" dirty="0">
                <a:solidFill>
                  <a:srgbClr val="000000"/>
                </a:solidFill>
                <a:effectLst/>
                <a:latin typeface="Consolas" panose="020B0609020204030204" pitchFamily="49" charset="0"/>
              </a:rPr>
              <a:t>]), </a:t>
            </a:r>
            <a:r>
              <a:rPr lang="nb-NO" sz="1400" b="0" dirty="0" err="1">
                <a:solidFill>
                  <a:srgbClr val="001080"/>
                </a:solidFill>
                <a:effectLst/>
                <a:latin typeface="Consolas" panose="020B0609020204030204" pitchFamily="49" charset="0"/>
              </a:rPr>
              <a:t>color</a:t>
            </a:r>
            <a:r>
              <a:rPr lang="nb-NO" sz="1400" b="0" dirty="0">
                <a:solidFill>
                  <a:srgbClr val="000000"/>
                </a:solidFill>
                <a:effectLst/>
                <a:latin typeface="Consolas" panose="020B0609020204030204" pitchFamily="49" charset="0"/>
              </a:rPr>
              <a:t> = </a:t>
            </a:r>
            <a:r>
              <a:rPr lang="nb-NO" sz="1400" b="0" dirty="0">
                <a:solidFill>
                  <a:srgbClr val="A31515"/>
                </a:solidFill>
                <a:effectLst/>
                <a:latin typeface="Consolas" panose="020B0609020204030204" pitchFamily="49" charset="0"/>
              </a:rPr>
              <a:t>"red"</a:t>
            </a:r>
            <a:r>
              <a:rPr lang="nb-NO" sz="1400" b="0" dirty="0">
                <a:solidFill>
                  <a:srgbClr val="000000"/>
                </a:solidFill>
                <a:effectLst/>
                <a:latin typeface="Consolas" panose="020B0609020204030204" pitchFamily="49" charset="0"/>
              </a:rPr>
              <a:t>)</a:t>
            </a:r>
          </a:p>
          <a:p>
            <a:r>
              <a:rPr lang="nb-NO" sz="1400" b="0" dirty="0" err="1">
                <a:solidFill>
                  <a:srgbClr val="000000"/>
                </a:solidFill>
                <a:effectLst/>
                <a:latin typeface="Consolas" panose="020B0609020204030204" pitchFamily="49" charset="0"/>
              </a:rPr>
              <a:t>plt.show</a:t>
            </a:r>
            <a:r>
              <a:rPr lang="nb-NO" sz="1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772170301"/>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3DBE876-1F90-4AF7-B4E2-EFCC2B82366C}"/>
                  </a:ext>
                </a:extLst>
              </p:cNvPr>
              <p:cNvSpPr>
                <a:spLocks noGrp="1"/>
              </p:cNvSpPr>
              <p:nvPr>
                <p:ph type="title"/>
              </p:nvPr>
            </p:nvSpPr>
            <p:spPr/>
            <p:txBody>
              <a:bodyPr/>
              <a:lstStyle/>
              <a:p>
                <a:r>
                  <a:rPr lang="nb-NO" dirty="0"/>
                  <a:t>And </a:t>
                </a:r>
                <a:r>
                  <a:rPr lang="nb-NO" dirty="0" err="1"/>
                  <a:t>we</a:t>
                </a:r>
                <a:r>
                  <a:rPr lang="nb-NO" dirty="0"/>
                  <a:t> </a:t>
                </a:r>
                <a:r>
                  <a:rPr lang="nb-NO" dirty="0" err="1"/>
                  <a:t>can</a:t>
                </a:r>
                <a:r>
                  <a:rPr lang="nb-NO" dirty="0"/>
                  <a:t> </a:t>
                </a:r>
                <a:r>
                  <a:rPr lang="nb-NO" dirty="0" err="1"/>
                  <a:t>calculate</a:t>
                </a:r>
                <a:r>
                  <a:rPr lang="nb-NO" dirty="0"/>
                  <a:t> </a:t>
                </a:r>
                <a:r>
                  <a:rPr lang="nb-NO" dirty="0" err="1"/>
                  <a:t>the</a:t>
                </a:r>
                <a:r>
                  <a:rPr lang="nb-NO" dirty="0"/>
                  <a:t> non-linear </a:t>
                </a:r>
                <a14:m>
                  <m:oMath xmlns:m="http://schemas.openxmlformats.org/officeDocument/2006/math">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𝑅</m:t>
                        </m:r>
                      </m:e>
                      <m:sub>
                        <m:r>
                          <a:rPr lang="nb-NO" b="0" i="1" smtClean="0">
                            <a:latin typeface="Cambria Math" panose="02040503050406030204" pitchFamily="18" charset="0"/>
                          </a:rPr>
                          <m:t>𝑛𝑙𝑠</m:t>
                        </m:r>
                      </m:sub>
                      <m:sup>
                        <m:r>
                          <a:rPr lang="nb-NO" b="0" i="1" smtClean="0">
                            <a:latin typeface="Cambria Math" panose="02040503050406030204" pitchFamily="18" charset="0"/>
                          </a:rPr>
                          <m:t>2</m:t>
                        </m:r>
                      </m:sup>
                    </m:sSubSup>
                  </m:oMath>
                </a14:m>
                <a:endParaRPr lang="nb-NO" dirty="0"/>
              </a:p>
            </p:txBody>
          </p:sp>
        </mc:Choice>
        <mc:Fallback xmlns="">
          <p:sp>
            <p:nvSpPr>
              <p:cNvPr id="2" name="Title 1">
                <a:extLst>
                  <a:ext uri="{FF2B5EF4-FFF2-40B4-BE49-F238E27FC236}">
                    <a16:creationId xmlns:a16="http://schemas.microsoft.com/office/drawing/2014/main" id="{C3DBE876-1F90-4AF7-B4E2-EFCC2B82366C}"/>
                  </a:ext>
                </a:extLst>
              </p:cNvPr>
              <p:cNvSpPr>
                <a:spLocks noGrp="1" noRot="1" noChangeAspect="1" noMove="1" noResize="1" noEditPoints="1" noAdjustHandles="1" noChangeArrowheads="1" noChangeShapeType="1" noTextEdit="1"/>
              </p:cNvSpPr>
              <p:nvPr>
                <p:ph type="title"/>
              </p:nvPr>
            </p:nvSpPr>
            <p:spPr>
              <a:blipFill>
                <a:blip r:embed="rId2"/>
                <a:stretch>
                  <a:fillRect l="-1105" b="-14359"/>
                </a:stretch>
              </a:blipFill>
            </p:spPr>
            <p:txBody>
              <a:bodyPr/>
              <a:lstStyle/>
              <a:p>
                <a:r>
                  <a:rPr lang="nb-NO">
                    <a:noFill/>
                  </a:rPr>
                  <a:t> </a:t>
                </a:r>
              </a:p>
            </p:txBody>
          </p:sp>
        </mc:Fallback>
      </mc:AlternateContent>
      <p:sp>
        <p:nvSpPr>
          <p:cNvPr id="5" name="TextBox 4">
            <a:extLst>
              <a:ext uri="{FF2B5EF4-FFF2-40B4-BE49-F238E27FC236}">
                <a16:creationId xmlns:a16="http://schemas.microsoft.com/office/drawing/2014/main" id="{4D0477BF-4D88-4977-9382-0862B1007777}"/>
              </a:ext>
            </a:extLst>
          </p:cNvPr>
          <p:cNvSpPr txBox="1"/>
          <p:nvPr/>
        </p:nvSpPr>
        <p:spPr>
          <a:xfrm>
            <a:off x="1270000" y="2505670"/>
            <a:ext cx="10464800" cy="2585323"/>
          </a:xfrm>
          <a:prstGeom prst="rect">
            <a:avLst/>
          </a:prstGeom>
          <a:noFill/>
        </p:spPr>
        <p:txBody>
          <a:bodyPr wrap="square">
            <a:spAutoFit/>
          </a:bodyPr>
          <a:lstStyle/>
          <a:p>
            <a:r>
              <a:rPr lang="nb-NO" b="0" dirty="0" err="1">
                <a:solidFill>
                  <a:srgbClr val="001080"/>
                </a:solidFill>
                <a:effectLst/>
                <a:latin typeface="Consolas" panose="020B0609020204030204" pitchFamily="49" charset="0"/>
              </a:rPr>
              <a:t>lower</a:t>
            </a:r>
            <a:r>
              <a:rPr lang="nb-NO" b="0" dirty="0">
                <a:solidFill>
                  <a:srgbClr val="000000"/>
                </a:solidFill>
                <a:effectLst/>
                <a:latin typeface="Consolas" panose="020B0609020204030204" pitchFamily="49" charset="0"/>
              </a:rPr>
              <a:t> = </a:t>
            </a:r>
            <a:r>
              <a:rPr lang="nb-NO" b="0" dirty="0" err="1">
                <a:solidFill>
                  <a:srgbClr val="000000"/>
                </a:solidFill>
                <a:effectLst/>
                <a:latin typeface="Consolas" panose="020B0609020204030204" pitchFamily="49" charset="0"/>
              </a:rPr>
              <a:t>np.sum</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y2</a:t>
            </a:r>
            <a:r>
              <a:rPr lang="nb-NO" b="0" dirty="0">
                <a:solidFill>
                  <a:srgbClr val="000000"/>
                </a:solidFill>
                <a:effectLst/>
                <a:latin typeface="Consolas" panose="020B0609020204030204" pitchFamily="49" charset="0"/>
              </a:rPr>
              <a:t> - </a:t>
            </a:r>
            <a:r>
              <a:rPr lang="nb-NO" b="0" dirty="0" err="1">
                <a:solidFill>
                  <a:srgbClr val="000000"/>
                </a:solidFill>
                <a:effectLst/>
                <a:latin typeface="Consolas" panose="020B0609020204030204" pitchFamily="49" charset="0"/>
              </a:rPr>
              <a:t>np.mean</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y2</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2168.736140549201</a:t>
            </a:r>
            <a:endParaRPr lang="nb-NO" b="0" dirty="0">
              <a:solidFill>
                <a:srgbClr val="000000"/>
              </a:solidFill>
              <a:effectLst/>
              <a:latin typeface="Consolas" panose="020B0609020204030204" pitchFamily="49" charset="0"/>
            </a:endParaRPr>
          </a:p>
          <a:p>
            <a:r>
              <a:rPr lang="nb-NO" b="0" dirty="0" err="1">
                <a:solidFill>
                  <a:srgbClr val="001080"/>
                </a:solidFill>
                <a:effectLst/>
                <a:latin typeface="Consolas" panose="020B0609020204030204" pitchFamily="49" charset="0"/>
              </a:rPr>
              <a:t>upper</a:t>
            </a:r>
            <a:r>
              <a:rPr lang="nb-NO" b="0" dirty="0">
                <a:solidFill>
                  <a:srgbClr val="000000"/>
                </a:solidFill>
                <a:effectLst/>
                <a:latin typeface="Consolas" panose="020B0609020204030204" pitchFamily="49" charset="0"/>
              </a:rPr>
              <a:t> = </a:t>
            </a:r>
            <a:r>
              <a:rPr lang="nb-NO" b="0" dirty="0" err="1">
                <a:solidFill>
                  <a:srgbClr val="000000"/>
                </a:solidFill>
                <a:effectLst/>
                <a:latin typeface="Consolas" panose="020B0609020204030204" pitchFamily="49" charset="0"/>
              </a:rPr>
              <a:t>np.sum</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y2</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func</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param2</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param2</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32.016818192175435</a:t>
            </a:r>
            <a:endParaRPr lang="nb-NO" b="0" dirty="0">
              <a:solidFill>
                <a:srgbClr val="000000"/>
              </a:solidFill>
              <a:effectLst/>
              <a:latin typeface="Consolas" panose="020B0609020204030204" pitchFamily="49" charset="0"/>
            </a:endParaRPr>
          </a:p>
          <a:p>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 </a:t>
            </a:r>
            <a:r>
              <a:rPr lang="nb-NO" b="0" dirty="0" err="1">
                <a:solidFill>
                  <a:srgbClr val="000000"/>
                </a:solidFill>
                <a:effectLst/>
                <a:latin typeface="Consolas" panose="020B0609020204030204" pitchFamily="49" charset="0"/>
              </a:rPr>
              <a:t>upper</a:t>
            </a:r>
            <a:r>
              <a:rPr lang="nb-NO" b="0" dirty="0">
                <a:solidFill>
                  <a:srgbClr val="000000"/>
                </a:solidFill>
                <a:effectLst/>
                <a:latin typeface="Consolas" panose="020B0609020204030204" pitchFamily="49" charset="0"/>
              </a:rPr>
              <a:t> / </a:t>
            </a:r>
            <a:r>
              <a:rPr lang="nb-NO" b="0" dirty="0" err="1">
                <a:solidFill>
                  <a:srgbClr val="000000"/>
                </a:solidFill>
                <a:effectLst/>
                <a:latin typeface="Consolas" panose="020B0609020204030204" pitchFamily="49" charset="0"/>
              </a:rPr>
              <a:t>lower</a:t>
            </a:r>
            <a:endParaRPr lang="nb-NO" b="0" dirty="0">
              <a:solidFill>
                <a:srgbClr val="000000"/>
              </a:solidFill>
              <a:effectLst/>
              <a:latin typeface="Consolas" panose="020B0609020204030204" pitchFamily="49" charset="0"/>
            </a:endParaRPr>
          </a:p>
          <a:p>
            <a:endParaRPr lang="nb-NO" dirty="0">
              <a:solidFill>
                <a:srgbClr val="000000"/>
              </a:solidFill>
              <a:latin typeface="Consolas" panose="020B0609020204030204" pitchFamily="49" charset="0"/>
            </a:endParaRPr>
          </a:p>
          <a:p>
            <a:r>
              <a:rPr lang="nb-NO" b="0" dirty="0">
                <a:solidFill>
                  <a:srgbClr val="000000"/>
                </a:solidFill>
                <a:effectLst/>
                <a:latin typeface="Consolas" panose="020B0609020204030204" pitchFamily="49" charset="0"/>
              </a:rPr>
              <a:t>&gt;&gt;&gt; 1 - </a:t>
            </a:r>
            <a:r>
              <a:rPr lang="nb-NO" b="0" dirty="0" err="1">
                <a:solidFill>
                  <a:srgbClr val="000000"/>
                </a:solidFill>
                <a:effectLst/>
                <a:latin typeface="Consolas" panose="020B0609020204030204" pitchFamily="49" charset="0"/>
              </a:rPr>
              <a:t>upper</a:t>
            </a:r>
            <a:r>
              <a:rPr lang="nb-NO" b="0" dirty="0">
                <a:solidFill>
                  <a:srgbClr val="000000"/>
                </a:solidFill>
                <a:effectLst/>
                <a:latin typeface="Consolas" panose="020B0609020204030204" pitchFamily="49" charset="0"/>
              </a:rPr>
              <a:t> / </a:t>
            </a:r>
            <a:r>
              <a:rPr lang="nb-NO" b="0" dirty="0" err="1">
                <a:solidFill>
                  <a:srgbClr val="000000"/>
                </a:solidFill>
                <a:effectLst/>
                <a:latin typeface="Consolas" panose="020B0609020204030204" pitchFamily="49" charset="0"/>
              </a:rPr>
              <a:t>lower</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0.9852371076436861</a:t>
            </a:r>
          </a:p>
          <a:p>
            <a:endParaRPr lang="nb-NO"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&gt;&gt;&gt; </a:t>
            </a:r>
            <a:r>
              <a:rPr lang="es-ES" dirty="0" err="1">
                <a:solidFill>
                  <a:srgbClr val="000000"/>
                </a:solidFill>
                <a:latin typeface="Consolas" panose="020B0609020204030204" pitchFamily="49" charset="0"/>
              </a:rPr>
              <a:t>np.corrcoef</a:t>
            </a:r>
            <a:r>
              <a:rPr lang="es-ES" dirty="0">
                <a:solidFill>
                  <a:srgbClr val="000000"/>
                </a:solidFill>
                <a:latin typeface="Consolas" panose="020B0609020204030204" pitchFamily="49" charset="0"/>
              </a:rPr>
              <a:t>(x, y2)[1, 0] ** 2</a:t>
            </a:r>
          </a:p>
          <a:p>
            <a:r>
              <a:rPr lang="es-ES" dirty="0">
                <a:solidFill>
                  <a:srgbClr val="000000"/>
                </a:solidFill>
                <a:latin typeface="Consolas" panose="020B0609020204030204" pitchFamily="49" charset="0"/>
              </a:rPr>
              <a:t>0.6554432151711672</a:t>
            </a:r>
            <a:endParaRPr lang="nb-NO" b="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1ED0C8E9-A2D3-4E47-AE94-AB033895819E}"/>
              </a:ext>
            </a:extLst>
          </p:cNvPr>
          <p:cNvSpPr txBox="1"/>
          <p:nvPr/>
        </p:nvSpPr>
        <p:spPr>
          <a:xfrm>
            <a:off x="6235480" y="3489795"/>
            <a:ext cx="5893240" cy="1200329"/>
          </a:xfrm>
          <a:prstGeom prst="rect">
            <a:avLst/>
          </a:prstGeom>
          <a:noFill/>
        </p:spPr>
        <p:txBody>
          <a:bodyPr wrap="square" rtlCol="0">
            <a:spAutoFit/>
          </a:bodyPr>
          <a:lstStyle/>
          <a:p>
            <a:r>
              <a:rPr lang="nb-NO" sz="3600" dirty="0" err="1">
                <a:ln w="0"/>
                <a:effectLst>
                  <a:outerShdw blurRad="38100" dist="19050" dir="2700000" algn="tl" rotWithShape="0">
                    <a:schemeClr val="dk1">
                      <a:alpha val="40000"/>
                    </a:schemeClr>
                  </a:outerShdw>
                </a:effectLst>
              </a:rPr>
              <a:t>Much</a:t>
            </a:r>
            <a:r>
              <a:rPr lang="nb-NO" sz="3600" dirty="0">
                <a:ln w="0"/>
                <a:effectLst>
                  <a:outerShdw blurRad="38100" dist="19050" dir="2700000" algn="tl" rotWithShape="0">
                    <a:schemeClr val="dk1">
                      <a:alpha val="40000"/>
                    </a:schemeClr>
                  </a:outerShdw>
                </a:effectLst>
              </a:rPr>
              <a:t> more impressive </a:t>
            </a:r>
            <a:r>
              <a:rPr lang="nb-NO" sz="3600" dirty="0" err="1">
                <a:ln w="0"/>
                <a:effectLst>
                  <a:outerShdw blurRad="38100" dist="19050" dir="2700000" algn="tl" rotWithShape="0">
                    <a:schemeClr val="dk1">
                      <a:alpha val="40000"/>
                    </a:schemeClr>
                  </a:outerShdw>
                </a:effectLst>
              </a:rPr>
              <a:t>than</a:t>
            </a:r>
            <a:r>
              <a:rPr lang="nb-NO" sz="3600" dirty="0">
                <a:ln w="0"/>
                <a:effectLst>
                  <a:outerShdw blurRad="38100" dist="19050" dir="2700000" algn="tl" rotWithShape="0">
                    <a:schemeClr val="dk1">
                      <a:alpha val="40000"/>
                    </a:schemeClr>
                  </a:outerShdw>
                </a:effectLst>
              </a:rPr>
              <a:t> 0.66 from </a:t>
            </a:r>
            <a:r>
              <a:rPr lang="nb-NO" sz="3600" dirty="0" err="1">
                <a:ln w="0"/>
                <a:effectLst>
                  <a:outerShdw blurRad="38100" dist="19050" dir="2700000" algn="tl" rotWithShape="0">
                    <a:schemeClr val="dk1">
                      <a:alpha val="40000"/>
                    </a:schemeClr>
                  </a:outerShdw>
                </a:effectLst>
              </a:rPr>
              <a:t>the</a:t>
            </a:r>
            <a:r>
              <a:rPr lang="nb-NO" sz="3600" dirty="0">
                <a:ln w="0"/>
                <a:effectLst>
                  <a:outerShdw blurRad="38100" dist="19050" dir="2700000" algn="tl" rotWithShape="0">
                    <a:schemeClr val="dk1">
                      <a:alpha val="40000"/>
                    </a:schemeClr>
                  </a:outerShdw>
                </a:effectLst>
              </a:rPr>
              <a:t> linear </a:t>
            </a:r>
            <a:r>
              <a:rPr lang="nb-NO" sz="3600" dirty="0" err="1">
                <a:ln w="0"/>
                <a:effectLst>
                  <a:outerShdw blurRad="38100" dist="19050" dir="2700000" algn="tl" rotWithShape="0">
                    <a:schemeClr val="dk1">
                      <a:alpha val="40000"/>
                    </a:schemeClr>
                  </a:outerShdw>
                </a:effectLst>
              </a:rPr>
              <a:t>model</a:t>
            </a:r>
            <a:r>
              <a:rPr lang="nb-NO" sz="3600" dirty="0">
                <a:ln w="0"/>
                <a:effectLst>
                  <a:outerShdw blurRad="38100" dist="19050" dir="2700000" algn="tl" rotWithShape="0">
                    <a:schemeClr val="dk1">
                      <a:alpha val="40000"/>
                    </a:schemeClr>
                  </a:outerShdw>
                </a:effectLst>
              </a:rPr>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ECB311-7129-4594-9991-5B3A842027EA}"/>
                  </a:ext>
                </a:extLst>
              </p:cNvPr>
              <p:cNvSpPr txBox="1"/>
              <p:nvPr/>
            </p:nvSpPr>
            <p:spPr>
              <a:xfrm>
                <a:off x="1714499" y="5489584"/>
                <a:ext cx="9344025" cy="668260"/>
              </a:xfrm>
              <a:prstGeom prst="rect">
                <a:avLst/>
              </a:prstGeom>
              <a:noFill/>
            </p:spPr>
            <p:txBody>
              <a:bodyPr wrap="square" rtlCol="0">
                <a:spAutoFit/>
              </a:bodyPr>
              <a:lstStyle/>
              <a:p>
                <a:r>
                  <a:rPr lang="nb-NO" sz="3600" dirty="0">
                    <a:ln w="0"/>
                    <a:solidFill>
                      <a:schemeClr val="accent1"/>
                    </a:solidFill>
                    <a:effectLst>
                      <a:outerShdw blurRad="38100" dist="25400" dir="5400000" algn="ctr" rotWithShape="0">
                        <a:srgbClr val="6E747A">
                          <a:alpha val="43000"/>
                        </a:srgbClr>
                      </a:outerShdw>
                    </a:effectLst>
                  </a:rPr>
                  <a:t>(</a:t>
                </a:r>
                <a:r>
                  <a:rPr lang="nb-NO" sz="3600" dirty="0" err="1">
                    <a:ln w="0"/>
                    <a:solidFill>
                      <a:schemeClr val="accent1"/>
                    </a:solidFill>
                    <a:effectLst>
                      <a:outerShdw blurRad="38100" dist="25400" dir="5400000" algn="ctr" rotWithShape="0">
                        <a:srgbClr val="6E747A">
                          <a:alpha val="43000"/>
                        </a:srgbClr>
                      </a:outerShdw>
                    </a:effectLst>
                  </a:rPr>
                  <a:t>Such</a:t>
                </a:r>
                <a:r>
                  <a:rPr lang="nb-NO" sz="3600" dirty="0">
                    <a:ln w="0"/>
                    <a:solidFill>
                      <a:schemeClr val="accent1"/>
                    </a:solidFill>
                    <a:effectLst>
                      <a:outerShdw blurRad="38100" dist="25400" dir="5400000" algn="ctr" rotWithShape="0">
                        <a:srgbClr val="6E747A">
                          <a:alpha val="43000"/>
                        </a:srgbClr>
                      </a:outerShdw>
                    </a:effectLst>
                  </a:rPr>
                  <a:t> a </a:t>
                </a:r>
                <a:r>
                  <a:rPr lang="nb-NO" sz="3600" dirty="0" err="1">
                    <a:ln w="0"/>
                    <a:solidFill>
                      <a:schemeClr val="accent1"/>
                    </a:solidFill>
                    <a:effectLst>
                      <a:outerShdw blurRad="38100" dist="25400" dir="5400000" algn="ctr" rotWithShape="0">
                        <a:srgbClr val="6E747A">
                          <a:alpha val="43000"/>
                        </a:srgbClr>
                      </a:outerShdw>
                    </a:effectLst>
                  </a:rPr>
                  <a:t>high</a:t>
                </a:r>
                <a:r>
                  <a:rPr lang="nb-NO" sz="3600" dirty="0">
                    <a:ln w="0"/>
                    <a:solidFill>
                      <a:schemeClr val="accent1"/>
                    </a:solidFill>
                    <a:effectLst>
                      <a:outerShdw blurRad="38100" dist="25400" dir="5400000" algn="ctr" rotWithShape="0">
                        <a:srgbClr val="6E747A">
                          <a:alpha val="43000"/>
                        </a:srgbClr>
                      </a:outerShdw>
                    </a:effectLst>
                  </a:rPr>
                  <a:t> </a:t>
                </a:r>
                <a14:m>
                  <m:oMath xmlns:m="http://schemas.openxmlformats.org/officeDocument/2006/math">
                    <m:sSubSup>
                      <m:sSubSupPr>
                        <m:ctrlPr>
                          <a:rPr lang="nb-NO" sz="3600" b="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ctrlPr>
                      </m:sSubSupPr>
                      <m:e>
                        <m:r>
                          <a:rPr lang="nb-NO" sz="36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𝑅</m:t>
                        </m:r>
                      </m:e>
                      <m:sub>
                        <m:r>
                          <a:rPr lang="nb-NO" sz="3600" b="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𝑛𝑙𝑠</m:t>
                        </m:r>
                      </m:sub>
                      <m:sup>
                        <m:r>
                          <a:rPr lang="nb-NO" sz="36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2</m:t>
                        </m:r>
                      </m:sup>
                    </m:sSubSup>
                  </m:oMath>
                </a14:m>
                <a:r>
                  <a:rPr lang="nb-NO" sz="3600" dirty="0">
                    <a:ln w="0"/>
                    <a:solidFill>
                      <a:schemeClr val="accent1"/>
                    </a:solidFill>
                    <a:effectLst>
                      <a:outerShdw blurRad="38100" dist="25400" dir="5400000" algn="ctr" rotWithShape="0">
                        <a:srgbClr val="6E747A">
                          <a:alpha val="43000"/>
                        </a:srgbClr>
                      </a:outerShdw>
                    </a:effectLst>
                  </a:rPr>
                  <a:t> is </a:t>
                </a:r>
                <a:r>
                  <a:rPr lang="nb-NO" sz="3600" dirty="0" err="1">
                    <a:ln w="0"/>
                    <a:solidFill>
                      <a:schemeClr val="accent1"/>
                    </a:solidFill>
                    <a:effectLst>
                      <a:outerShdw blurRad="38100" dist="25400" dir="5400000" algn="ctr" rotWithShape="0">
                        <a:srgbClr val="6E747A">
                          <a:alpha val="43000"/>
                        </a:srgbClr>
                      </a:outerShdw>
                    </a:effectLst>
                  </a:rPr>
                  <a:t>quite</a:t>
                </a:r>
                <a:r>
                  <a:rPr lang="nb-NO" sz="3600" dirty="0">
                    <a:ln w="0"/>
                    <a:solidFill>
                      <a:schemeClr val="accent1"/>
                    </a:solidFill>
                    <a:effectLst>
                      <a:outerShdw blurRad="38100" dist="25400" dir="5400000" algn="ctr" rotWithShape="0">
                        <a:srgbClr val="6E747A">
                          <a:alpha val="43000"/>
                        </a:srgbClr>
                      </a:outerShdw>
                    </a:effectLst>
                  </a:rPr>
                  <a:t> rare </a:t>
                </a:r>
                <a:r>
                  <a:rPr lang="nb-NO" sz="3600" dirty="0" err="1">
                    <a:ln w="0"/>
                    <a:solidFill>
                      <a:schemeClr val="accent1"/>
                    </a:solidFill>
                    <a:effectLst>
                      <a:outerShdw blurRad="38100" dist="25400" dir="5400000" algn="ctr" rotWithShape="0">
                        <a:srgbClr val="6E747A">
                          <a:alpha val="43000"/>
                        </a:srgbClr>
                      </a:outerShdw>
                    </a:effectLst>
                  </a:rPr>
                  <a:t>though</a:t>
                </a:r>
                <a:r>
                  <a:rPr lang="nb-NO" sz="3600" dirty="0">
                    <a:ln w="0"/>
                    <a:solidFill>
                      <a:schemeClr val="accent1"/>
                    </a:solidFill>
                    <a:effectLst>
                      <a:outerShdw blurRad="38100" dist="25400" dir="5400000" algn="ctr" rotWithShape="0">
                        <a:srgbClr val="6E747A">
                          <a:alpha val="43000"/>
                        </a:srgbClr>
                      </a:outerShdw>
                    </a:effectLst>
                  </a:rPr>
                  <a:t>.)</a:t>
                </a:r>
              </a:p>
            </p:txBody>
          </p:sp>
        </mc:Choice>
        <mc:Fallback xmlns="">
          <p:sp>
            <p:nvSpPr>
              <p:cNvPr id="9" name="TextBox 8">
                <a:extLst>
                  <a:ext uri="{FF2B5EF4-FFF2-40B4-BE49-F238E27FC236}">
                    <a16:creationId xmlns:a16="http://schemas.microsoft.com/office/drawing/2014/main" id="{EFECB311-7129-4594-9991-5B3A842027EA}"/>
                  </a:ext>
                </a:extLst>
              </p:cNvPr>
              <p:cNvSpPr txBox="1">
                <a:spLocks noRot="1" noChangeAspect="1" noMove="1" noResize="1" noEditPoints="1" noAdjustHandles="1" noChangeArrowheads="1" noChangeShapeType="1" noTextEdit="1"/>
              </p:cNvSpPr>
              <p:nvPr/>
            </p:nvSpPr>
            <p:spPr>
              <a:xfrm>
                <a:off x="1714499" y="5489584"/>
                <a:ext cx="9344025" cy="668260"/>
              </a:xfrm>
              <a:prstGeom prst="rect">
                <a:avLst/>
              </a:prstGeom>
              <a:blipFill>
                <a:blip r:embed="rId3"/>
                <a:stretch>
                  <a:fillRect l="-2218" t="-13761" b="-38532"/>
                </a:stretch>
              </a:blipFill>
            </p:spPr>
            <p:txBody>
              <a:bodyPr/>
              <a:lstStyle/>
              <a:p>
                <a:r>
                  <a:rPr lang="nb-NO">
                    <a:noFill/>
                  </a:rPr>
                  <a:t> </a:t>
                </a:r>
              </a:p>
            </p:txBody>
          </p:sp>
        </mc:Fallback>
      </mc:AlternateContent>
    </p:spTree>
    <p:extLst>
      <p:ext uri="{BB962C8B-B14F-4D97-AF65-F5344CB8AC3E}">
        <p14:creationId xmlns:p14="http://schemas.microsoft.com/office/powerpoint/2010/main" val="1578744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Rectangle 11">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3">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861D6C8-2E70-41A7-9F58-040A830106B5}"/>
              </a:ext>
            </a:extLst>
          </p:cNvPr>
          <p:cNvSpPr>
            <a:spLocks noGrp="1"/>
          </p:cNvSpPr>
          <p:nvPr>
            <p:ph type="title"/>
          </p:nvPr>
        </p:nvSpPr>
        <p:spPr>
          <a:xfrm>
            <a:off x="672280" y="944752"/>
            <a:ext cx="3259016" cy="1462692"/>
          </a:xfrm>
        </p:spPr>
        <p:txBody>
          <a:bodyPr>
            <a:normAutofit/>
          </a:bodyPr>
          <a:lstStyle/>
          <a:p>
            <a:r>
              <a:rPr lang="nb-NO">
                <a:solidFill>
                  <a:srgbClr val="FFFFFF"/>
                </a:solidFill>
              </a:rPr>
              <a:t>What about the linear model?</a:t>
            </a:r>
          </a:p>
        </p:txBody>
      </p:sp>
      <p:sp>
        <p:nvSpPr>
          <p:cNvPr id="33" name="Rectangle 15">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17">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5" name="Rectangle 19">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Chart, scatter chart&#10;&#10;Description automatically generated">
            <a:extLst>
              <a:ext uri="{FF2B5EF4-FFF2-40B4-BE49-F238E27FC236}">
                <a16:creationId xmlns:a16="http://schemas.microsoft.com/office/drawing/2014/main" id="{50CAD588-BCC5-4745-A084-727B87021061}"/>
              </a:ext>
            </a:extLst>
          </p:cNvPr>
          <p:cNvPicPr>
            <a:picLocks noChangeAspect="1"/>
          </p:cNvPicPr>
          <p:nvPr/>
        </p:nvPicPr>
        <p:blipFill rotWithShape="1">
          <a:blip r:embed="rId2"/>
          <a:srcRect l="2090" r="702" b="1"/>
          <a:stretch/>
        </p:blipFill>
        <p:spPr>
          <a:xfrm>
            <a:off x="4241830" y="601200"/>
            <a:ext cx="7503636" cy="5789365"/>
          </a:xfrm>
          <a:prstGeom prst="rect">
            <a:avLst/>
          </a:prstGeom>
        </p:spPr>
      </p:pic>
      <p:sp>
        <p:nvSpPr>
          <p:cNvPr id="30" name="TextBox 29">
            <a:extLst>
              <a:ext uri="{FF2B5EF4-FFF2-40B4-BE49-F238E27FC236}">
                <a16:creationId xmlns:a16="http://schemas.microsoft.com/office/drawing/2014/main" id="{7AAD66BD-7D66-4C07-84FB-B04DF33E5A7B}"/>
              </a:ext>
            </a:extLst>
          </p:cNvPr>
          <p:cNvSpPr txBox="1"/>
          <p:nvPr/>
        </p:nvSpPr>
        <p:spPr>
          <a:xfrm>
            <a:off x="5136148" y="1169380"/>
            <a:ext cx="6096000" cy="1061829"/>
          </a:xfrm>
          <a:prstGeom prst="rect">
            <a:avLst/>
          </a:prstGeom>
          <a:noFill/>
        </p:spPr>
        <p:txBody>
          <a:bodyPr wrap="square">
            <a:spAutoFit/>
          </a:bodyPr>
          <a:lstStyle/>
          <a:p>
            <a:br>
              <a:rPr lang="nb-NO" sz="1050" b="0" dirty="0">
                <a:solidFill>
                  <a:srgbClr val="000000"/>
                </a:solidFill>
                <a:effectLst/>
                <a:latin typeface="Consolas" panose="020B0609020204030204" pitchFamily="49" charset="0"/>
              </a:rPr>
            </a:br>
            <a:r>
              <a:rPr lang="nb-NO" sz="1050" b="0" dirty="0">
                <a:solidFill>
                  <a:srgbClr val="000000"/>
                </a:solidFill>
                <a:effectLst/>
                <a:latin typeface="Consolas" panose="020B0609020204030204" pitchFamily="49" charset="0"/>
              </a:rPr>
              <a:t>param1 = </a:t>
            </a:r>
            <a:r>
              <a:rPr lang="nb-NO" sz="1050" b="0" dirty="0" err="1">
                <a:solidFill>
                  <a:srgbClr val="000000"/>
                </a:solidFill>
                <a:effectLst/>
                <a:latin typeface="Consolas" panose="020B0609020204030204" pitchFamily="49" charset="0"/>
              </a:rPr>
              <a:t>curve_fit</a:t>
            </a:r>
            <a:r>
              <a:rPr lang="nb-NO" sz="1050" b="0" dirty="0">
                <a:solidFill>
                  <a:srgbClr val="000000"/>
                </a:solidFill>
                <a:effectLst/>
                <a:latin typeface="Consolas" panose="020B0609020204030204" pitchFamily="49" charset="0"/>
              </a:rPr>
              <a:t>(</a:t>
            </a:r>
            <a:r>
              <a:rPr lang="nb-NO" sz="1050" b="0" dirty="0" err="1">
                <a:solidFill>
                  <a:srgbClr val="000000"/>
                </a:solidFill>
                <a:effectLst/>
                <a:latin typeface="Consolas" panose="020B0609020204030204" pitchFamily="49" charset="0"/>
              </a:rPr>
              <a:t>func</a:t>
            </a:r>
            <a:r>
              <a:rPr lang="nb-NO" sz="1050" b="0" dirty="0">
                <a:solidFill>
                  <a:srgbClr val="000000"/>
                </a:solidFill>
                <a:effectLst/>
                <a:latin typeface="Consolas" panose="020B0609020204030204" pitchFamily="49" charset="0"/>
              </a:rPr>
              <a:t>, x, y1)[</a:t>
            </a:r>
            <a:r>
              <a:rPr lang="nb-NO" sz="1050" b="0" dirty="0">
                <a:solidFill>
                  <a:srgbClr val="098658"/>
                </a:solidFill>
                <a:effectLst/>
                <a:latin typeface="Consolas" panose="020B0609020204030204" pitchFamily="49" charset="0"/>
              </a:rPr>
              <a:t>0</a:t>
            </a:r>
            <a:r>
              <a:rPr lang="nb-NO" sz="1050" b="0" dirty="0">
                <a:solidFill>
                  <a:srgbClr val="000000"/>
                </a:solidFill>
                <a:effectLst/>
                <a:latin typeface="Consolas" panose="020B0609020204030204" pitchFamily="49" charset="0"/>
              </a:rPr>
              <a:t>]</a:t>
            </a:r>
          </a:p>
          <a:p>
            <a:r>
              <a:rPr lang="nb-NO" sz="1050" b="0" dirty="0" err="1">
                <a:solidFill>
                  <a:srgbClr val="000000"/>
                </a:solidFill>
                <a:effectLst/>
                <a:latin typeface="Consolas" panose="020B0609020204030204" pitchFamily="49" charset="0"/>
              </a:rPr>
              <a:t>plt.scatter</a:t>
            </a:r>
            <a:r>
              <a:rPr lang="nb-NO" sz="1050" b="0" dirty="0">
                <a:solidFill>
                  <a:srgbClr val="000000"/>
                </a:solidFill>
                <a:effectLst/>
                <a:latin typeface="Consolas" panose="020B0609020204030204" pitchFamily="49" charset="0"/>
              </a:rPr>
              <a:t>(</a:t>
            </a:r>
            <a:r>
              <a:rPr lang="nb-NO" sz="1050" b="0" dirty="0">
                <a:solidFill>
                  <a:srgbClr val="001080"/>
                </a:solidFill>
                <a:effectLst/>
                <a:latin typeface="Consolas" panose="020B0609020204030204" pitchFamily="49" charset="0"/>
              </a:rPr>
              <a:t>x</a:t>
            </a:r>
            <a:r>
              <a:rPr lang="nb-NO" sz="1050" b="0" dirty="0">
                <a:solidFill>
                  <a:srgbClr val="000000"/>
                </a:solidFill>
                <a:effectLst/>
                <a:latin typeface="Consolas" panose="020B0609020204030204" pitchFamily="49" charset="0"/>
              </a:rPr>
              <a:t>, </a:t>
            </a:r>
            <a:r>
              <a:rPr lang="nb-NO" sz="1050" b="0" dirty="0">
                <a:solidFill>
                  <a:srgbClr val="001080"/>
                </a:solidFill>
                <a:effectLst/>
                <a:latin typeface="Consolas" panose="020B0609020204030204" pitchFamily="49" charset="0"/>
              </a:rPr>
              <a:t>y1</a:t>
            </a:r>
            <a:r>
              <a:rPr lang="nb-NO" sz="1050" b="0" dirty="0">
                <a:solidFill>
                  <a:srgbClr val="000000"/>
                </a:solidFill>
                <a:effectLst/>
                <a:latin typeface="Consolas" panose="020B0609020204030204" pitchFamily="49" charset="0"/>
              </a:rPr>
              <a:t>)</a:t>
            </a:r>
          </a:p>
          <a:p>
            <a:r>
              <a:rPr lang="nb-NO" sz="1050" b="0" dirty="0" err="1">
                <a:solidFill>
                  <a:srgbClr val="000000"/>
                </a:solidFill>
                <a:effectLst/>
                <a:latin typeface="Consolas" panose="020B0609020204030204" pitchFamily="49" charset="0"/>
              </a:rPr>
              <a:t>plt.plot</a:t>
            </a:r>
            <a:r>
              <a:rPr lang="nb-NO" sz="1050" b="0" dirty="0">
                <a:solidFill>
                  <a:srgbClr val="000000"/>
                </a:solidFill>
                <a:effectLst/>
                <a:latin typeface="Consolas" panose="020B0609020204030204" pitchFamily="49" charset="0"/>
              </a:rPr>
              <a:t>(</a:t>
            </a:r>
            <a:r>
              <a:rPr lang="nb-NO" sz="1050" b="0" dirty="0">
                <a:solidFill>
                  <a:srgbClr val="001080"/>
                </a:solidFill>
                <a:effectLst/>
                <a:latin typeface="Consolas" panose="020B0609020204030204" pitchFamily="49" charset="0"/>
              </a:rPr>
              <a:t>x</a:t>
            </a:r>
            <a:r>
              <a:rPr lang="nb-NO" sz="1050" b="0" dirty="0">
                <a:solidFill>
                  <a:srgbClr val="000000"/>
                </a:solidFill>
                <a:effectLst/>
                <a:latin typeface="Consolas" panose="020B0609020204030204" pitchFamily="49" charset="0"/>
              </a:rPr>
              <a:t>, </a:t>
            </a:r>
            <a:r>
              <a:rPr lang="nb-NO" sz="1050" b="0" dirty="0">
                <a:solidFill>
                  <a:srgbClr val="098658"/>
                </a:solidFill>
                <a:effectLst/>
                <a:latin typeface="Consolas" panose="020B0609020204030204" pitchFamily="49" charset="0"/>
              </a:rPr>
              <a:t>2</a:t>
            </a:r>
            <a:r>
              <a:rPr lang="nb-NO" sz="1050" b="0" dirty="0">
                <a:solidFill>
                  <a:srgbClr val="000000"/>
                </a:solidFill>
                <a:effectLst/>
                <a:latin typeface="Consolas" panose="020B0609020204030204" pitchFamily="49" charset="0"/>
              </a:rPr>
              <a:t> + </a:t>
            </a:r>
            <a:r>
              <a:rPr lang="nb-NO" sz="1050" b="0" dirty="0">
                <a:solidFill>
                  <a:srgbClr val="098658"/>
                </a:solidFill>
                <a:effectLst/>
                <a:latin typeface="Consolas" panose="020B0609020204030204" pitchFamily="49" charset="0"/>
              </a:rPr>
              <a:t>3</a:t>
            </a:r>
            <a:r>
              <a:rPr lang="nb-NO" sz="1050" b="0" dirty="0">
                <a:solidFill>
                  <a:srgbClr val="000000"/>
                </a:solidFill>
                <a:effectLst/>
                <a:latin typeface="Consolas" panose="020B0609020204030204" pitchFamily="49" charset="0"/>
              </a:rPr>
              <a:t> * x, </a:t>
            </a:r>
            <a:r>
              <a:rPr lang="nb-NO" sz="1050" b="0" dirty="0" err="1">
                <a:solidFill>
                  <a:srgbClr val="001080"/>
                </a:solidFill>
                <a:effectLst/>
                <a:latin typeface="Consolas" panose="020B0609020204030204" pitchFamily="49" charset="0"/>
              </a:rPr>
              <a:t>color</a:t>
            </a:r>
            <a:r>
              <a:rPr lang="nb-NO" sz="1050" b="0" dirty="0">
                <a:solidFill>
                  <a:srgbClr val="000000"/>
                </a:solidFill>
                <a:effectLst/>
                <a:latin typeface="Consolas" panose="020B0609020204030204" pitchFamily="49" charset="0"/>
              </a:rPr>
              <a:t> = </a:t>
            </a:r>
            <a:r>
              <a:rPr lang="nb-NO" sz="1050" b="0" dirty="0">
                <a:solidFill>
                  <a:srgbClr val="A31515"/>
                </a:solidFill>
                <a:effectLst/>
                <a:latin typeface="Consolas" panose="020B0609020204030204" pitchFamily="49" charset="0"/>
              </a:rPr>
              <a:t>"</a:t>
            </a:r>
            <a:r>
              <a:rPr lang="nb-NO" sz="1050" b="0" dirty="0" err="1">
                <a:solidFill>
                  <a:srgbClr val="A31515"/>
                </a:solidFill>
                <a:effectLst/>
                <a:latin typeface="Consolas" panose="020B0609020204030204" pitchFamily="49" charset="0"/>
              </a:rPr>
              <a:t>black</a:t>
            </a:r>
            <a:r>
              <a:rPr lang="nb-NO" sz="1050" b="0" dirty="0">
                <a:solidFill>
                  <a:srgbClr val="A31515"/>
                </a:solidFill>
                <a:effectLst/>
                <a:latin typeface="Consolas" panose="020B0609020204030204" pitchFamily="49" charset="0"/>
              </a:rPr>
              <a:t>"</a:t>
            </a:r>
            <a:r>
              <a:rPr lang="nb-NO" sz="1050" b="0" dirty="0">
                <a:solidFill>
                  <a:srgbClr val="000000"/>
                </a:solidFill>
                <a:effectLst/>
                <a:latin typeface="Consolas" panose="020B0609020204030204" pitchFamily="49" charset="0"/>
              </a:rPr>
              <a:t>)</a:t>
            </a:r>
          </a:p>
          <a:p>
            <a:r>
              <a:rPr lang="nb-NO" sz="1050" b="0" dirty="0" err="1">
                <a:solidFill>
                  <a:srgbClr val="000000"/>
                </a:solidFill>
                <a:effectLst/>
                <a:latin typeface="Consolas" panose="020B0609020204030204" pitchFamily="49" charset="0"/>
              </a:rPr>
              <a:t>plt.plot</a:t>
            </a:r>
            <a:r>
              <a:rPr lang="nb-NO" sz="1050" b="0" dirty="0">
                <a:solidFill>
                  <a:srgbClr val="000000"/>
                </a:solidFill>
                <a:effectLst/>
                <a:latin typeface="Consolas" panose="020B0609020204030204" pitchFamily="49" charset="0"/>
              </a:rPr>
              <a:t>(</a:t>
            </a:r>
            <a:r>
              <a:rPr lang="nb-NO" sz="1050" b="0" dirty="0">
                <a:solidFill>
                  <a:srgbClr val="001080"/>
                </a:solidFill>
                <a:effectLst/>
                <a:latin typeface="Consolas" panose="020B0609020204030204" pitchFamily="49" charset="0"/>
              </a:rPr>
              <a:t>x</a:t>
            </a:r>
            <a:r>
              <a:rPr lang="nb-NO" sz="1050" b="0" dirty="0">
                <a:solidFill>
                  <a:srgbClr val="000000"/>
                </a:solidFill>
                <a:effectLst/>
                <a:latin typeface="Consolas" panose="020B0609020204030204" pitchFamily="49" charset="0"/>
              </a:rPr>
              <a:t>, </a:t>
            </a:r>
            <a:r>
              <a:rPr lang="nb-NO" sz="1050" b="0" dirty="0" err="1">
                <a:solidFill>
                  <a:srgbClr val="001080"/>
                </a:solidFill>
                <a:effectLst/>
                <a:latin typeface="Consolas" panose="020B0609020204030204" pitchFamily="49" charset="0"/>
              </a:rPr>
              <a:t>func</a:t>
            </a:r>
            <a:r>
              <a:rPr lang="nb-NO" sz="1050" b="0" dirty="0">
                <a:solidFill>
                  <a:srgbClr val="000000"/>
                </a:solidFill>
                <a:effectLst/>
                <a:latin typeface="Consolas" panose="020B0609020204030204" pitchFamily="49" charset="0"/>
              </a:rPr>
              <a:t>(</a:t>
            </a:r>
            <a:r>
              <a:rPr lang="nb-NO" sz="1050" b="0" dirty="0">
                <a:solidFill>
                  <a:srgbClr val="001080"/>
                </a:solidFill>
                <a:effectLst/>
                <a:latin typeface="Consolas" panose="020B0609020204030204" pitchFamily="49" charset="0"/>
              </a:rPr>
              <a:t>x</a:t>
            </a:r>
            <a:r>
              <a:rPr lang="nb-NO" sz="1050" b="0" dirty="0">
                <a:solidFill>
                  <a:srgbClr val="000000"/>
                </a:solidFill>
                <a:effectLst/>
                <a:latin typeface="Consolas" panose="020B0609020204030204" pitchFamily="49" charset="0"/>
              </a:rPr>
              <a:t>, </a:t>
            </a:r>
            <a:r>
              <a:rPr lang="nb-NO" sz="1050" b="0" dirty="0">
                <a:solidFill>
                  <a:srgbClr val="001080"/>
                </a:solidFill>
                <a:effectLst/>
                <a:latin typeface="Consolas" panose="020B0609020204030204" pitchFamily="49" charset="0"/>
              </a:rPr>
              <a:t>param1</a:t>
            </a:r>
            <a:r>
              <a:rPr lang="nb-NO" sz="1050" b="0" dirty="0">
                <a:solidFill>
                  <a:srgbClr val="000000"/>
                </a:solidFill>
                <a:effectLst/>
                <a:latin typeface="Consolas" panose="020B0609020204030204" pitchFamily="49" charset="0"/>
              </a:rPr>
              <a:t>[</a:t>
            </a:r>
            <a:r>
              <a:rPr lang="nb-NO" sz="1050" b="0" dirty="0">
                <a:solidFill>
                  <a:srgbClr val="098658"/>
                </a:solidFill>
                <a:effectLst/>
                <a:latin typeface="Consolas" panose="020B0609020204030204" pitchFamily="49" charset="0"/>
              </a:rPr>
              <a:t>0</a:t>
            </a:r>
            <a:r>
              <a:rPr lang="nb-NO" sz="1050" b="0" dirty="0">
                <a:solidFill>
                  <a:srgbClr val="000000"/>
                </a:solidFill>
                <a:effectLst/>
                <a:latin typeface="Consolas" panose="020B0609020204030204" pitchFamily="49" charset="0"/>
              </a:rPr>
              <a:t>], </a:t>
            </a:r>
            <a:r>
              <a:rPr lang="nb-NO" sz="1050" b="0" dirty="0">
                <a:solidFill>
                  <a:srgbClr val="001080"/>
                </a:solidFill>
                <a:effectLst/>
                <a:latin typeface="Consolas" panose="020B0609020204030204" pitchFamily="49" charset="0"/>
              </a:rPr>
              <a:t>param1</a:t>
            </a:r>
            <a:r>
              <a:rPr lang="nb-NO" sz="1050" b="0" dirty="0">
                <a:solidFill>
                  <a:srgbClr val="000000"/>
                </a:solidFill>
                <a:effectLst/>
                <a:latin typeface="Consolas" panose="020B0609020204030204" pitchFamily="49" charset="0"/>
              </a:rPr>
              <a:t>[</a:t>
            </a:r>
            <a:r>
              <a:rPr lang="nb-NO" sz="1050" b="0" dirty="0">
                <a:solidFill>
                  <a:srgbClr val="098658"/>
                </a:solidFill>
                <a:effectLst/>
                <a:latin typeface="Consolas" panose="020B0609020204030204" pitchFamily="49" charset="0"/>
              </a:rPr>
              <a:t>1</a:t>
            </a:r>
            <a:r>
              <a:rPr lang="nb-NO" sz="1050" b="0" dirty="0">
                <a:solidFill>
                  <a:srgbClr val="000000"/>
                </a:solidFill>
                <a:effectLst/>
                <a:latin typeface="Consolas" panose="020B0609020204030204" pitchFamily="49" charset="0"/>
              </a:rPr>
              <a:t>]), </a:t>
            </a:r>
            <a:r>
              <a:rPr lang="nb-NO" sz="1050" b="0" dirty="0" err="1">
                <a:solidFill>
                  <a:srgbClr val="001080"/>
                </a:solidFill>
                <a:effectLst/>
                <a:latin typeface="Consolas" panose="020B0609020204030204" pitchFamily="49" charset="0"/>
              </a:rPr>
              <a:t>color</a:t>
            </a:r>
            <a:r>
              <a:rPr lang="nb-NO" sz="1050" b="0" dirty="0">
                <a:solidFill>
                  <a:srgbClr val="000000"/>
                </a:solidFill>
                <a:effectLst/>
                <a:latin typeface="Consolas" panose="020B0609020204030204" pitchFamily="49" charset="0"/>
              </a:rPr>
              <a:t> = </a:t>
            </a:r>
            <a:r>
              <a:rPr lang="nb-NO" sz="1050" b="0" dirty="0">
                <a:solidFill>
                  <a:srgbClr val="A31515"/>
                </a:solidFill>
                <a:effectLst/>
                <a:latin typeface="Consolas" panose="020B0609020204030204" pitchFamily="49" charset="0"/>
              </a:rPr>
              <a:t>"red"</a:t>
            </a:r>
            <a:r>
              <a:rPr lang="nb-NO" sz="1050" b="0" dirty="0">
                <a:solidFill>
                  <a:srgbClr val="000000"/>
                </a:solidFill>
                <a:effectLst/>
                <a:latin typeface="Consolas" panose="020B0609020204030204" pitchFamily="49" charset="0"/>
              </a:rPr>
              <a:t>)</a:t>
            </a:r>
          </a:p>
          <a:p>
            <a:r>
              <a:rPr lang="nb-NO" sz="1050" b="0" dirty="0" err="1">
                <a:solidFill>
                  <a:srgbClr val="000000"/>
                </a:solidFill>
                <a:effectLst/>
                <a:latin typeface="Consolas" panose="020B0609020204030204" pitchFamily="49" charset="0"/>
              </a:rPr>
              <a:t>plt.show</a:t>
            </a:r>
            <a:r>
              <a:rPr lang="nb-NO" sz="105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35609449"/>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3ED1F0E-E5FE-4B7F-8300-5A8E787E25D4}"/>
                  </a:ext>
                </a:extLst>
              </p:cNvPr>
              <p:cNvSpPr>
                <a:spLocks noGrp="1"/>
              </p:cNvSpPr>
              <p:nvPr>
                <p:ph type="title"/>
              </p:nvPr>
            </p:nvSpPr>
            <p:spPr/>
            <p:txBody>
              <a:bodyPr/>
              <a:lstStyle/>
              <a:p>
                <a:r>
                  <a:rPr lang="nb-NO" dirty="0" err="1"/>
                  <a:t>we</a:t>
                </a:r>
                <a:r>
                  <a:rPr lang="nb-NO" dirty="0"/>
                  <a:t> </a:t>
                </a:r>
                <a:r>
                  <a:rPr lang="nb-NO" dirty="0" err="1"/>
                  <a:t>can</a:t>
                </a:r>
                <a:r>
                  <a:rPr lang="nb-NO" dirty="0"/>
                  <a:t> </a:t>
                </a:r>
                <a:r>
                  <a:rPr lang="nb-NO" dirty="0" err="1"/>
                  <a:t>calculate</a:t>
                </a:r>
                <a:r>
                  <a:rPr lang="nb-NO" dirty="0"/>
                  <a:t> </a:t>
                </a:r>
                <a:r>
                  <a:rPr lang="nb-NO" dirty="0" err="1"/>
                  <a:t>the</a:t>
                </a:r>
                <a:r>
                  <a:rPr lang="nb-NO" dirty="0"/>
                  <a:t> non-linear </a:t>
                </a:r>
                <a14:m>
                  <m:oMath xmlns:m="http://schemas.openxmlformats.org/officeDocument/2006/math">
                    <m:sSup>
                      <m:sSupPr>
                        <m:ctrlPr>
                          <a:rPr lang="nb-NO" b="0" i="1" smtClean="0">
                            <a:latin typeface="Cambria Math" panose="02040503050406030204" pitchFamily="18" charset="0"/>
                          </a:rPr>
                        </m:ctrlPr>
                      </m:sSupPr>
                      <m:e>
                        <m:r>
                          <a:rPr lang="nb-NO" b="0" i="1" smtClean="0">
                            <a:latin typeface="Cambria Math" panose="02040503050406030204" pitchFamily="18" charset="0"/>
                          </a:rPr>
                          <m:t>𝑅</m:t>
                        </m:r>
                      </m:e>
                      <m:sup>
                        <m:r>
                          <a:rPr lang="nb-NO" b="0" i="1" smtClean="0">
                            <a:latin typeface="Cambria Math" panose="02040503050406030204" pitchFamily="18" charset="0"/>
                          </a:rPr>
                          <m:t>2</m:t>
                        </m:r>
                      </m:sup>
                    </m:sSup>
                  </m:oMath>
                </a14:m>
                <a:endParaRPr lang="nb-NO" dirty="0"/>
              </a:p>
            </p:txBody>
          </p:sp>
        </mc:Choice>
        <mc:Fallback xmlns="">
          <p:sp>
            <p:nvSpPr>
              <p:cNvPr id="2" name="Title 1">
                <a:extLst>
                  <a:ext uri="{FF2B5EF4-FFF2-40B4-BE49-F238E27FC236}">
                    <a16:creationId xmlns:a16="http://schemas.microsoft.com/office/drawing/2014/main" id="{E3ED1F0E-E5FE-4B7F-8300-5A8E787E25D4}"/>
                  </a:ext>
                </a:extLst>
              </p:cNvPr>
              <p:cNvSpPr>
                <a:spLocks noGrp="1" noRot="1" noChangeAspect="1" noMove="1" noResize="1" noEditPoints="1" noAdjustHandles="1" noChangeArrowheads="1" noChangeShapeType="1" noTextEdit="1"/>
              </p:cNvSpPr>
              <p:nvPr>
                <p:ph type="title"/>
              </p:nvPr>
            </p:nvSpPr>
            <p:spPr>
              <a:blipFill>
                <a:blip r:embed="rId2"/>
                <a:stretch>
                  <a:fillRect l="-1105" b="-14872"/>
                </a:stretch>
              </a:blipFill>
            </p:spPr>
            <p:txBody>
              <a:bodyPr/>
              <a:lstStyle/>
              <a:p>
                <a:r>
                  <a:rPr lang="nb-NO">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B03475D-5949-41C2-9AEC-E4A3993936CC}"/>
                  </a:ext>
                </a:extLst>
              </p:cNvPr>
              <p:cNvSpPr txBox="1"/>
              <p:nvPr/>
            </p:nvSpPr>
            <p:spPr>
              <a:xfrm>
                <a:off x="2107618" y="5223675"/>
                <a:ext cx="8548622" cy="523220"/>
              </a:xfrm>
              <a:prstGeom prst="rect">
                <a:avLst/>
              </a:prstGeom>
              <a:noFill/>
            </p:spPr>
            <p:txBody>
              <a:bodyPr wrap="none" rtlCol="0">
                <a:spAutoFit/>
              </a:bodyPr>
              <a:lstStyle/>
              <a:p>
                <a:r>
                  <a:rPr lang="nb-NO" sz="2800" dirty="0">
                    <a:ln w="0"/>
                    <a:solidFill>
                      <a:schemeClr val="accent1"/>
                    </a:solidFill>
                    <a:effectLst>
                      <a:outerShdw blurRad="38100" dist="25400" dir="5400000" algn="ctr" rotWithShape="0">
                        <a:srgbClr val="6E747A">
                          <a:alpha val="43000"/>
                        </a:srgbClr>
                      </a:outerShdw>
                    </a:effectLst>
                  </a:rPr>
                  <a:t>The </a:t>
                </a:r>
                <a:r>
                  <a:rPr lang="nb-NO" sz="2800" dirty="0" err="1">
                    <a:ln w="0"/>
                    <a:solidFill>
                      <a:schemeClr val="accent1"/>
                    </a:solidFill>
                    <a:effectLst>
                      <a:outerShdw blurRad="38100" dist="25400" dir="5400000" algn="ctr" rotWithShape="0">
                        <a:srgbClr val="6E747A">
                          <a:alpha val="43000"/>
                        </a:srgbClr>
                      </a:outerShdw>
                    </a:effectLst>
                  </a:rPr>
                  <a:t>flexibility</a:t>
                </a:r>
                <a:r>
                  <a:rPr lang="nb-NO" sz="2800" dirty="0">
                    <a:ln w="0"/>
                    <a:solidFill>
                      <a:schemeClr val="accent1"/>
                    </a:solidFill>
                    <a:effectLst>
                      <a:outerShdw blurRad="38100" dist="25400" dir="5400000" algn="ctr" rotWithShape="0">
                        <a:srgbClr val="6E747A">
                          <a:alpha val="43000"/>
                        </a:srgbClr>
                      </a:outerShdw>
                    </a:effectLst>
                  </a:rPr>
                  <a:t> </a:t>
                </a:r>
                <a:r>
                  <a:rPr lang="nb-NO" sz="2800" dirty="0" err="1">
                    <a:ln w="0"/>
                    <a:solidFill>
                      <a:schemeClr val="accent1"/>
                    </a:solidFill>
                    <a:effectLst>
                      <a:outerShdw blurRad="38100" dist="25400" dir="5400000" algn="ctr" rotWithShape="0">
                        <a:srgbClr val="6E747A">
                          <a:alpha val="43000"/>
                        </a:srgbClr>
                      </a:outerShdw>
                    </a:effectLst>
                  </a:rPr>
                  <a:t>of</a:t>
                </a:r>
                <a:r>
                  <a:rPr lang="nb-NO" sz="2800" dirty="0">
                    <a:ln w="0"/>
                    <a:solidFill>
                      <a:schemeClr val="accent1"/>
                    </a:solidFill>
                    <a:effectLst>
                      <a:outerShdw blurRad="38100" dist="25400" dir="5400000" algn="ctr" rotWithShape="0">
                        <a:srgbClr val="6E747A">
                          <a:alpha val="43000"/>
                        </a:srgbClr>
                      </a:outerShdw>
                    </a:effectLst>
                  </a:rPr>
                  <a:t> </a:t>
                </a:r>
                <a:r>
                  <a:rPr lang="nb-NO" sz="2800" dirty="0" err="1">
                    <a:ln w="0"/>
                    <a:solidFill>
                      <a:schemeClr val="accent1"/>
                    </a:solidFill>
                    <a:effectLst>
                      <a:outerShdw blurRad="38100" dist="25400" dir="5400000" algn="ctr" rotWithShape="0">
                        <a:srgbClr val="6E747A">
                          <a:alpha val="43000"/>
                        </a:srgbClr>
                      </a:outerShdw>
                    </a:effectLst>
                  </a:rPr>
                  <a:t>the</a:t>
                </a:r>
                <a:r>
                  <a:rPr lang="nb-NO" sz="2800" dirty="0">
                    <a:ln w="0"/>
                    <a:solidFill>
                      <a:schemeClr val="accent1"/>
                    </a:solidFill>
                    <a:effectLst>
                      <a:outerShdw blurRad="38100" dist="25400" dir="5400000" algn="ctr" rotWithShape="0">
                        <a:srgbClr val="6E747A">
                          <a:alpha val="43000"/>
                        </a:srgbClr>
                      </a:outerShdw>
                    </a:effectLst>
                  </a:rPr>
                  <a:t> </a:t>
                </a:r>
                <a:r>
                  <a:rPr lang="nb-NO" sz="2800" dirty="0" err="1">
                    <a:ln w="0"/>
                    <a:solidFill>
                      <a:schemeClr val="accent1"/>
                    </a:solidFill>
                    <a:effectLst>
                      <a:outerShdw blurRad="38100" dist="25400" dir="5400000" algn="ctr" rotWithShape="0">
                        <a:srgbClr val="6E747A">
                          <a:alpha val="43000"/>
                        </a:srgbClr>
                      </a:outerShdw>
                    </a:effectLst>
                  </a:rPr>
                  <a:t>model</a:t>
                </a:r>
                <a:r>
                  <a:rPr lang="nb-NO" sz="2800" dirty="0">
                    <a:ln w="0"/>
                    <a:solidFill>
                      <a:schemeClr val="accent1"/>
                    </a:solidFill>
                    <a:effectLst>
                      <a:outerShdw blurRad="38100" dist="25400" dir="5400000" algn="ctr" rotWithShape="0">
                        <a:srgbClr val="6E747A">
                          <a:alpha val="43000"/>
                        </a:srgbClr>
                      </a:outerShdw>
                    </a:effectLst>
                  </a:rPr>
                  <a:t> </a:t>
                </a:r>
                <a:r>
                  <a:rPr lang="nb-NO" sz="2800" dirty="0" err="1">
                    <a:ln w="0"/>
                    <a:solidFill>
                      <a:schemeClr val="accent1"/>
                    </a:solidFill>
                    <a:effectLst>
                      <a:outerShdw blurRad="38100" dist="25400" dir="5400000" algn="ctr" rotWithShape="0">
                        <a:srgbClr val="6E747A">
                          <a:alpha val="43000"/>
                        </a:srgbClr>
                      </a:outerShdw>
                    </a:effectLst>
                  </a:rPr>
                  <a:t>allowed</a:t>
                </a:r>
                <a:r>
                  <a:rPr lang="nb-NO" sz="2800" dirty="0">
                    <a:ln w="0"/>
                    <a:solidFill>
                      <a:schemeClr val="accent1"/>
                    </a:solidFill>
                    <a:effectLst>
                      <a:outerShdw blurRad="38100" dist="25400" dir="5400000" algn="ctr" rotWithShape="0">
                        <a:srgbClr val="6E747A">
                          <a:alpha val="43000"/>
                        </a:srgbClr>
                      </a:outerShdw>
                    </a:effectLst>
                  </a:rPr>
                  <a:t> </a:t>
                </a:r>
                <a:r>
                  <a:rPr lang="nb-NO" sz="2800" dirty="0" err="1">
                    <a:ln w="0"/>
                    <a:solidFill>
                      <a:schemeClr val="accent1"/>
                    </a:solidFill>
                    <a:effectLst>
                      <a:outerShdw blurRad="38100" dist="25400" dir="5400000" algn="ctr" rotWithShape="0">
                        <a:srgbClr val="6E747A">
                          <a:alpha val="43000"/>
                        </a:srgbClr>
                      </a:outerShdw>
                    </a:effectLst>
                  </a:rPr>
                  <a:t>it’s</a:t>
                </a:r>
                <a:r>
                  <a:rPr lang="nb-NO" sz="2800" dirty="0">
                    <a:ln w="0"/>
                    <a:solidFill>
                      <a:schemeClr val="accent1"/>
                    </a:solidFill>
                    <a:effectLst>
                      <a:outerShdw blurRad="38100" dist="25400" dir="5400000" algn="ctr" rotWithShape="0">
                        <a:srgbClr val="6E747A">
                          <a:alpha val="43000"/>
                        </a:srgbClr>
                      </a:outerShdw>
                    </a:effectLst>
                  </a:rPr>
                  <a:t> </a:t>
                </a:r>
                <a14:m>
                  <m:oMath xmlns:m="http://schemas.openxmlformats.org/officeDocument/2006/math">
                    <m:sSup>
                      <m:sSupPr>
                        <m:ctrlPr>
                          <a:rPr lang="nb-NO" sz="2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ctrlPr>
                      </m:sSupPr>
                      <m:e>
                        <m:r>
                          <a:rPr lang="nb-NO" sz="2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𝑅</m:t>
                        </m:r>
                      </m:e>
                      <m:sup>
                        <m:r>
                          <a:rPr lang="nb-NO" sz="2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2</m:t>
                        </m:r>
                      </m:sup>
                    </m:sSup>
                    <m:r>
                      <a:rPr lang="nb-NO" sz="2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 </m:t>
                    </m:r>
                  </m:oMath>
                </a14:m>
                <a:r>
                  <a:rPr lang="nb-NO" sz="2800" dirty="0">
                    <a:ln w="0"/>
                    <a:solidFill>
                      <a:schemeClr val="accent1"/>
                    </a:solidFill>
                    <a:effectLst>
                      <a:outerShdw blurRad="38100" dist="25400" dir="5400000" algn="ctr" rotWithShape="0">
                        <a:srgbClr val="6E747A">
                          <a:alpha val="43000"/>
                        </a:srgbClr>
                      </a:outerShdw>
                    </a:effectLst>
                  </a:rPr>
                  <a:t> to be </a:t>
                </a:r>
                <a:r>
                  <a:rPr lang="nb-NO" sz="2800" dirty="0" err="1">
                    <a:ln w="0"/>
                    <a:solidFill>
                      <a:schemeClr val="accent1"/>
                    </a:solidFill>
                    <a:effectLst>
                      <a:outerShdw blurRad="38100" dist="25400" dir="5400000" algn="ctr" rotWithShape="0">
                        <a:srgbClr val="6E747A">
                          <a:alpha val="43000"/>
                        </a:srgbClr>
                      </a:outerShdw>
                    </a:effectLst>
                  </a:rPr>
                  <a:t>bigger</a:t>
                </a:r>
                <a:r>
                  <a:rPr lang="nb-NO" sz="2800" dirty="0">
                    <a:ln w="0"/>
                    <a:solidFill>
                      <a:schemeClr val="accent1"/>
                    </a:solidFill>
                    <a:effectLst>
                      <a:outerShdw blurRad="38100" dist="25400" dir="5400000" algn="ctr" rotWithShape="0">
                        <a:srgbClr val="6E747A">
                          <a:alpha val="43000"/>
                        </a:srgbClr>
                      </a:outerShdw>
                    </a:effectLst>
                  </a:rPr>
                  <a:t>!</a:t>
                </a:r>
              </a:p>
            </p:txBody>
          </p:sp>
        </mc:Choice>
        <mc:Fallback>
          <p:sp>
            <p:nvSpPr>
              <p:cNvPr id="7" name="TextBox 6">
                <a:extLst>
                  <a:ext uri="{FF2B5EF4-FFF2-40B4-BE49-F238E27FC236}">
                    <a16:creationId xmlns:a16="http://schemas.microsoft.com/office/drawing/2014/main" id="{BB03475D-5949-41C2-9AEC-E4A3993936CC}"/>
                  </a:ext>
                </a:extLst>
              </p:cNvPr>
              <p:cNvSpPr txBox="1">
                <a:spLocks noRot="1" noChangeAspect="1" noMove="1" noResize="1" noEditPoints="1" noAdjustHandles="1" noChangeArrowheads="1" noChangeShapeType="1" noTextEdit="1"/>
              </p:cNvSpPr>
              <p:nvPr/>
            </p:nvSpPr>
            <p:spPr>
              <a:xfrm>
                <a:off x="2107618" y="5223675"/>
                <a:ext cx="8548622" cy="523220"/>
              </a:xfrm>
              <a:prstGeom prst="rect">
                <a:avLst/>
              </a:prstGeom>
              <a:blipFill>
                <a:blip r:embed="rId3"/>
                <a:stretch>
                  <a:fillRect l="-1712" t="-12791" b="-39535"/>
                </a:stretch>
              </a:blipFill>
            </p:spPr>
            <p:txBody>
              <a:bodyPr/>
              <a:lstStyle/>
              <a:p>
                <a:r>
                  <a:rPr lang="nb-NO">
                    <a:noFill/>
                  </a:rPr>
                  <a:t> </a:t>
                </a:r>
              </a:p>
            </p:txBody>
          </p:sp>
        </mc:Fallback>
      </mc:AlternateContent>
      <p:sp>
        <p:nvSpPr>
          <p:cNvPr id="8" name="TextBox 7">
            <a:extLst>
              <a:ext uri="{FF2B5EF4-FFF2-40B4-BE49-F238E27FC236}">
                <a16:creationId xmlns:a16="http://schemas.microsoft.com/office/drawing/2014/main" id="{6B4E792C-F9F2-4FDE-BE98-34F9455EF3A8}"/>
              </a:ext>
            </a:extLst>
          </p:cNvPr>
          <p:cNvSpPr txBox="1"/>
          <p:nvPr/>
        </p:nvSpPr>
        <p:spPr>
          <a:xfrm>
            <a:off x="690648" y="2353677"/>
            <a:ext cx="10464800" cy="2585323"/>
          </a:xfrm>
          <a:prstGeom prst="rect">
            <a:avLst/>
          </a:prstGeom>
          <a:noFill/>
        </p:spPr>
        <p:txBody>
          <a:bodyPr wrap="square">
            <a:spAutoFit/>
          </a:bodyPr>
          <a:lstStyle/>
          <a:p>
            <a:r>
              <a:rPr lang="nb-NO" b="0" dirty="0" err="1">
                <a:solidFill>
                  <a:srgbClr val="001080"/>
                </a:solidFill>
                <a:effectLst/>
                <a:latin typeface="Consolas" panose="020B0609020204030204" pitchFamily="49" charset="0"/>
              </a:rPr>
              <a:t>lower</a:t>
            </a:r>
            <a:r>
              <a:rPr lang="nb-NO" b="0" dirty="0">
                <a:solidFill>
                  <a:srgbClr val="000000"/>
                </a:solidFill>
                <a:effectLst/>
                <a:latin typeface="Consolas" panose="020B0609020204030204" pitchFamily="49" charset="0"/>
              </a:rPr>
              <a:t> = </a:t>
            </a:r>
            <a:r>
              <a:rPr lang="nb-NO" b="0" dirty="0" err="1">
                <a:solidFill>
                  <a:srgbClr val="000000"/>
                </a:solidFill>
                <a:effectLst/>
                <a:latin typeface="Consolas" panose="020B0609020204030204" pitchFamily="49" charset="0"/>
              </a:rPr>
              <a:t>np.sum</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y2</a:t>
            </a:r>
            <a:r>
              <a:rPr lang="nb-NO" b="0" dirty="0">
                <a:solidFill>
                  <a:srgbClr val="000000"/>
                </a:solidFill>
                <a:effectLst/>
                <a:latin typeface="Consolas" panose="020B0609020204030204" pitchFamily="49" charset="0"/>
              </a:rPr>
              <a:t> - </a:t>
            </a:r>
            <a:r>
              <a:rPr lang="nb-NO" b="0" dirty="0" err="1">
                <a:solidFill>
                  <a:srgbClr val="000000"/>
                </a:solidFill>
                <a:effectLst/>
                <a:latin typeface="Consolas" panose="020B0609020204030204" pitchFamily="49" charset="0"/>
              </a:rPr>
              <a:t>np.mean</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y2</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2168.736140549201</a:t>
            </a:r>
            <a:endParaRPr lang="nb-NO" b="0" dirty="0">
              <a:solidFill>
                <a:srgbClr val="000000"/>
              </a:solidFill>
              <a:effectLst/>
              <a:latin typeface="Consolas" panose="020B0609020204030204" pitchFamily="49" charset="0"/>
            </a:endParaRPr>
          </a:p>
          <a:p>
            <a:r>
              <a:rPr lang="nb-NO" b="0" dirty="0" err="1">
                <a:solidFill>
                  <a:srgbClr val="001080"/>
                </a:solidFill>
                <a:effectLst/>
                <a:latin typeface="Consolas" panose="020B0609020204030204" pitchFamily="49" charset="0"/>
              </a:rPr>
              <a:t>upper</a:t>
            </a:r>
            <a:r>
              <a:rPr lang="nb-NO" b="0" dirty="0">
                <a:solidFill>
                  <a:srgbClr val="000000"/>
                </a:solidFill>
                <a:effectLst/>
                <a:latin typeface="Consolas" panose="020B0609020204030204" pitchFamily="49" charset="0"/>
              </a:rPr>
              <a:t> = </a:t>
            </a:r>
            <a:r>
              <a:rPr lang="nb-NO" b="0" dirty="0" err="1">
                <a:solidFill>
                  <a:srgbClr val="000000"/>
                </a:solidFill>
                <a:effectLst/>
                <a:latin typeface="Consolas" panose="020B0609020204030204" pitchFamily="49" charset="0"/>
              </a:rPr>
              <a:t>np.sum</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y2</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func</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param2</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param2</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32.016818192175435</a:t>
            </a:r>
            <a:endParaRPr lang="nb-NO" b="0" dirty="0">
              <a:solidFill>
                <a:srgbClr val="000000"/>
              </a:solidFill>
              <a:effectLst/>
              <a:latin typeface="Consolas" panose="020B0609020204030204" pitchFamily="49" charset="0"/>
            </a:endParaRPr>
          </a:p>
          <a:p>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 </a:t>
            </a:r>
            <a:r>
              <a:rPr lang="nb-NO" b="0" dirty="0" err="1">
                <a:solidFill>
                  <a:srgbClr val="000000"/>
                </a:solidFill>
                <a:effectLst/>
                <a:latin typeface="Consolas" panose="020B0609020204030204" pitchFamily="49" charset="0"/>
              </a:rPr>
              <a:t>upper</a:t>
            </a:r>
            <a:r>
              <a:rPr lang="nb-NO" b="0" dirty="0">
                <a:solidFill>
                  <a:srgbClr val="000000"/>
                </a:solidFill>
                <a:effectLst/>
                <a:latin typeface="Consolas" panose="020B0609020204030204" pitchFamily="49" charset="0"/>
              </a:rPr>
              <a:t> / </a:t>
            </a:r>
            <a:r>
              <a:rPr lang="nb-NO" b="0" dirty="0" err="1">
                <a:solidFill>
                  <a:srgbClr val="000000"/>
                </a:solidFill>
                <a:effectLst/>
                <a:latin typeface="Consolas" panose="020B0609020204030204" pitchFamily="49" charset="0"/>
              </a:rPr>
              <a:t>lower</a:t>
            </a:r>
            <a:endParaRPr lang="nb-NO" b="0" dirty="0">
              <a:solidFill>
                <a:srgbClr val="000000"/>
              </a:solidFill>
              <a:effectLst/>
              <a:latin typeface="Consolas" panose="020B0609020204030204" pitchFamily="49" charset="0"/>
            </a:endParaRPr>
          </a:p>
          <a:p>
            <a:endParaRPr lang="nb-NO" dirty="0">
              <a:solidFill>
                <a:srgbClr val="000000"/>
              </a:solidFill>
              <a:latin typeface="Consolas" panose="020B0609020204030204" pitchFamily="49" charset="0"/>
            </a:endParaRPr>
          </a:p>
          <a:p>
            <a:r>
              <a:rPr lang="nb-NO" b="0" dirty="0">
                <a:solidFill>
                  <a:srgbClr val="000000"/>
                </a:solidFill>
                <a:effectLst/>
                <a:latin typeface="Consolas" panose="020B0609020204030204" pitchFamily="49" charset="0"/>
              </a:rPr>
              <a:t>&gt;&gt;&gt; 1 - </a:t>
            </a:r>
            <a:r>
              <a:rPr lang="nb-NO" b="0" dirty="0" err="1">
                <a:solidFill>
                  <a:srgbClr val="000000"/>
                </a:solidFill>
                <a:effectLst/>
                <a:latin typeface="Consolas" panose="020B0609020204030204" pitchFamily="49" charset="0"/>
              </a:rPr>
              <a:t>upper</a:t>
            </a:r>
            <a:r>
              <a:rPr lang="nb-NO" b="0" dirty="0">
                <a:solidFill>
                  <a:srgbClr val="000000"/>
                </a:solidFill>
                <a:effectLst/>
                <a:latin typeface="Consolas" panose="020B0609020204030204" pitchFamily="49" charset="0"/>
              </a:rPr>
              <a:t> / </a:t>
            </a:r>
            <a:r>
              <a:rPr lang="nb-NO" b="0" dirty="0" err="1">
                <a:solidFill>
                  <a:srgbClr val="000000"/>
                </a:solidFill>
                <a:effectLst/>
                <a:latin typeface="Consolas" panose="020B0609020204030204" pitchFamily="49" charset="0"/>
              </a:rPr>
              <a:t>lower</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0.9852371076436861</a:t>
            </a:r>
          </a:p>
          <a:p>
            <a:endParaRPr lang="nb-NO"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&gt;&gt;&gt; </a:t>
            </a:r>
            <a:r>
              <a:rPr lang="es-ES" dirty="0" err="1">
                <a:solidFill>
                  <a:srgbClr val="000000"/>
                </a:solidFill>
                <a:latin typeface="Consolas" panose="020B0609020204030204" pitchFamily="49" charset="0"/>
              </a:rPr>
              <a:t>np.corrcoef</a:t>
            </a:r>
            <a:r>
              <a:rPr lang="es-ES" dirty="0">
                <a:solidFill>
                  <a:srgbClr val="000000"/>
                </a:solidFill>
                <a:latin typeface="Consolas" panose="020B0609020204030204" pitchFamily="49" charset="0"/>
              </a:rPr>
              <a:t>(x, y2)[1, 0] ** 2</a:t>
            </a:r>
          </a:p>
          <a:p>
            <a:r>
              <a:rPr lang="es-ES" dirty="0">
                <a:solidFill>
                  <a:srgbClr val="000000"/>
                </a:solidFill>
                <a:latin typeface="Consolas" panose="020B0609020204030204" pitchFamily="49" charset="0"/>
              </a:rPr>
              <a:t>0.6554432151711672</a:t>
            </a:r>
            <a:endParaRPr lang="nb-NO" b="0" dirty="0">
              <a:solidFill>
                <a:srgbClr val="000000"/>
              </a:solidFill>
              <a:effectLst/>
              <a:latin typeface="Consolas" panose="020B0609020204030204" pitchFamily="49" charset="0"/>
            </a:endParaRPr>
          </a:p>
        </p:txBody>
      </p:sp>
      <p:cxnSp>
        <p:nvCxnSpPr>
          <p:cNvPr id="9" name="Straight Arrow Connector 8">
            <a:extLst>
              <a:ext uri="{FF2B5EF4-FFF2-40B4-BE49-F238E27FC236}">
                <a16:creationId xmlns:a16="http://schemas.microsoft.com/office/drawing/2014/main" id="{48F9F3A5-EE87-4770-86F2-8841E62B654C}"/>
              </a:ext>
            </a:extLst>
          </p:cNvPr>
          <p:cNvCxnSpPr/>
          <p:nvPr/>
        </p:nvCxnSpPr>
        <p:spPr>
          <a:xfrm>
            <a:off x="3587798" y="3818144"/>
            <a:ext cx="2163848" cy="14055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821947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41" name="Rectangle 17">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up image of stacked suitcases">
            <a:extLst>
              <a:ext uri="{FF2B5EF4-FFF2-40B4-BE49-F238E27FC236}">
                <a16:creationId xmlns:a16="http://schemas.microsoft.com/office/drawing/2014/main" id="{6FA1DD26-C9E2-41E6-A0A7-80E9F91ABB48}"/>
              </a:ext>
            </a:extLst>
          </p:cNvPr>
          <p:cNvPicPr>
            <a:picLocks noGrp="1" noChangeAspect="1"/>
          </p:cNvPicPr>
          <p:nvPr>
            <p:ph idx="1"/>
          </p:nvPr>
        </p:nvPicPr>
        <p:blipFill rotWithShape="1">
          <a:blip r:embed="rId2"/>
          <a:srcRect t="14493" b="1238"/>
          <a:stretch/>
        </p:blipFill>
        <p:spPr>
          <a:xfrm>
            <a:off x="20" y="10"/>
            <a:ext cx="12191980" cy="6857990"/>
          </a:xfrm>
          <a:prstGeom prst="rect">
            <a:avLst/>
          </a:prstGeom>
        </p:spPr>
      </p:pic>
      <p:sp>
        <p:nvSpPr>
          <p:cNvPr id="42" name="Rectangle 19">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DCE05B-4CE0-4CEA-8B8A-D24C1856C5ED}"/>
              </a:ext>
            </a:extLst>
          </p:cNvPr>
          <p:cNvSpPr>
            <a:spLocks noGrp="1"/>
          </p:cNvSpPr>
          <p:nvPr>
            <p:ph type="title"/>
          </p:nvPr>
        </p:nvSpPr>
        <p:spPr>
          <a:xfrm>
            <a:off x="2103121" y="4727173"/>
            <a:ext cx="7985759" cy="868823"/>
          </a:xfrm>
        </p:spPr>
        <p:txBody>
          <a:bodyPr vert="horz" lIns="91440" tIns="45720" rIns="91440" bIns="45720" rtlCol="0" anchor="b">
            <a:normAutofit/>
          </a:bodyPr>
          <a:lstStyle/>
          <a:p>
            <a:pPr algn="ctr"/>
            <a:r>
              <a:rPr lang="en-US" sz="4000">
                <a:solidFill>
                  <a:schemeClr val="bg1"/>
                </a:solidFill>
              </a:rPr>
              <a:t>Is this always the case?</a:t>
            </a:r>
          </a:p>
        </p:txBody>
      </p:sp>
    </p:spTree>
    <p:extLst>
      <p:ext uri="{BB962C8B-B14F-4D97-AF65-F5344CB8AC3E}">
        <p14:creationId xmlns:p14="http://schemas.microsoft.com/office/powerpoint/2010/main" val="19439058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FF9FA-18C8-4A91-AD80-897656370589}"/>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sz="2800" b="0" kern="1200" cap="all" dirty="0">
                <a:solidFill>
                  <a:schemeClr val="tx1">
                    <a:lumMod val="75000"/>
                    <a:lumOff val="25000"/>
                  </a:schemeClr>
                </a:solidFill>
                <a:latin typeface="+mj-lt"/>
                <a:ea typeface="+mj-ea"/>
                <a:cs typeface="+mj-cs"/>
              </a:rPr>
              <a:t>Bad Non-linear least squares</a:t>
            </a:r>
          </a:p>
        </p:txBody>
      </p:sp>
      <p:sp>
        <p:nvSpPr>
          <p:cNvPr id="12" name="Rectangle 11">
            <a:extLst>
              <a:ext uri="{FF2B5EF4-FFF2-40B4-BE49-F238E27FC236}">
                <a16:creationId xmlns:a16="http://schemas.microsoft.com/office/drawing/2014/main" id="{7A4CA679-3546-4E14-8FB8-F57168C37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4D16E90-7C64-4C04-A50A-B866A1A9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E4DD59-5AA2-46C6-B6A8-9B4C62D19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60CE81C-67DC-489E-BFFB-877C80B85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rgbClr val="FFFFFF">
              <a:alpha val="80000"/>
            </a:srgbClr>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 scatter chart&#10;&#10;Description automatically generated">
            <a:extLst>
              <a:ext uri="{FF2B5EF4-FFF2-40B4-BE49-F238E27FC236}">
                <a16:creationId xmlns:a16="http://schemas.microsoft.com/office/drawing/2014/main" id="{D9944533-6546-46F9-A27E-73168FAADBB0}"/>
              </a:ext>
            </a:extLst>
          </p:cNvPr>
          <p:cNvPicPr>
            <a:picLocks noGrp="1" noChangeAspect="1"/>
          </p:cNvPicPr>
          <p:nvPr>
            <p:ph idx="1"/>
          </p:nvPr>
        </p:nvPicPr>
        <p:blipFill rotWithShape="1">
          <a:blip r:embed="rId2"/>
          <a:srcRect r="-2" b="2460"/>
          <a:stretch/>
        </p:blipFill>
        <p:spPr>
          <a:xfrm>
            <a:off x="611392" y="2347105"/>
            <a:ext cx="5074920" cy="3712464"/>
          </a:xfrm>
          <a:prstGeom prst="rect">
            <a:avLst/>
          </a:prstGeom>
        </p:spPr>
      </p:pic>
      <p:sp>
        <p:nvSpPr>
          <p:cNvPr id="13" name="TextBox 12">
            <a:extLst>
              <a:ext uri="{FF2B5EF4-FFF2-40B4-BE49-F238E27FC236}">
                <a16:creationId xmlns:a16="http://schemas.microsoft.com/office/drawing/2014/main" id="{D79A2338-147E-4C5E-AD0C-8ADF69DCC3D1}"/>
              </a:ext>
            </a:extLst>
          </p:cNvPr>
          <p:cNvSpPr txBox="1"/>
          <p:nvPr/>
        </p:nvSpPr>
        <p:spPr>
          <a:xfrm>
            <a:off x="6096000" y="2074025"/>
            <a:ext cx="6096000" cy="3970318"/>
          </a:xfrm>
          <a:prstGeom prst="rect">
            <a:avLst/>
          </a:prstGeom>
          <a:noFill/>
        </p:spPr>
        <p:txBody>
          <a:bodyPr wrap="square">
            <a:spAutoFit/>
          </a:bodyPr>
          <a:lstStyle/>
          <a:p>
            <a:r>
              <a:rPr lang="nb-NO" sz="1400" b="0" dirty="0" err="1">
                <a:solidFill>
                  <a:srgbClr val="001080"/>
                </a:solidFill>
                <a:effectLst/>
                <a:latin typeface="Consolas" panose="020B0609020204030204" pitchFamily="49" charset="0"/>
              </a:rPr>
              <a:t>rng</a:t>
            </a:r>
            <a:r>
              <a:rPr lang="nb-NO" sz="1400" b="0" dirty="0">
                <a:solidFill>
                  <a:srgbClr val="000000"/>
                </a:solidFill>
                <a:effectLst/>
                <a:latin typeface="Consolas" panose="020B0609020204030204" pitchFamily="49" charset="0"/>
              </a:rPr>
              <a:t> = </a:t>
            </a:r>
            <a:r>
              <a:rPr lang="nb-NO" sz="1400" b="0" dirty="0" err="1">
                <a:solidFill>
                  <a:srgbClr val="000000"/>
                </a:solidFill>
                <a:effectLst/>
                <a:latin typeface="Consolas" panose="020B0609020204030204" pitchFamily="49" charset="0"/>
              </a:rPr>
              <a:t>np.random.default_rng</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seed</a:t>
            </a:r>
            <a:r>
              <a:rPr lang="nb-NO" sz="1400" b="0" dirty="0">
                <a:solidFill>
                  <a:srgbClr val="000000"/>
                </a:solidFill>
                <a:effectLst/>
                <a:latin typeface="Consolas" panose="020B0609020204030204" pitchFamily="49" charset="0"/>
              </a:rPr>
              <a:t> = </a:t>
            </a:r>
            <a:r>
              <a:rPr lang="nb-NO" sz="1400" b="0" dirty="0">
                <a:solidFill>
                  <a:srgbClr val="098658"/>
                </a:solidFill>
                <a:effectLst/>
                <a:latin typeface="Consolas" panose="020B0609020204030204" pitchFamily="49" charset="0"/>
              </a:rPr>
              <a:t>313</a:t>
            </a:r>
            <a:r>
              <a:rPr lang="nb-NO" sz="1400" b="0" dirty="0">
                <a:solidFill>
                  <a:srgbClr val="000000"/>
                </a:solidFill>
                <a:effectLst/>
                <a:latin typeface="Consolas" panose="020B0609020204030204" pitchFamily="49" charset="0"/>
              </a:rPr>
              <a:t>)</a:t>
            </a:r>
          </a:p>
          <a:p>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 sort(</a:t>
            </a:r>
            <a:r>
              <a:rPr lang="nb-NO" sz="1400" b="0" dirty="0" err="1">
                <a:solidFill>
                  <a:srgbClr val="000000"/>
                </a:solidFill>
                <a:effectLst/>
                <a:latin typeface="Consolas" panose="020B0609020204030204" pitchFamily="49" charset="0"/>
              </a:rPr>
              <a:t>np.linspace</a:t>
            </a:r>
            <a:r>
              <a:rPr lang="nb-NO" sz="1400" b="0" dirty="0">
                <a:solidFill>
                  <a:srgbClr val="000000"/>
                </a:solidFill>
                <a:effectLst/>
                <a:latin typeface="Consolas" panose="020B0609020204030204" pitchFamily="49" charset="0"/>
              </a:rPr>
              <a:t>(</a:t>
            </a:r>
            <a:r>
              <a:rPr lang="nb-NO" sz="1400" b="0" dirty="0">
                <a:solidFill>
                  <a:srgbClr val="098658"/>
                </a:solidFill>
                <a:effectLst/>
                <a:latin typeface="Consolas" panose="020B0609020204030204" pitchFamily="49" charset="0"/>
              </a:rPr>
              <a:t>0</a:t>
            </a:r>
            <a:r>
              <a:rPr lang="nb-NO" sz="1400" b="0" dirty="0">
                <a:solidFill>
                  <a:srgbClr val="000000"/>
                </a:solidFill>
                <a:effectLst/>
                <a:latin typeface="Consolas" panose="020B0609020204030204" pitchFamily="49" charset="0"/>
              </a:rPr>
              <a:t>, </a:t>
            </a:r>
            <a:r>
              <a:rPr lang="nb-NO" sz="1400" b="0" dirty="0">
                <a:solidFill>
                  <a:srgbClr val="098658"/>
                </a:solidFill>
                <a:effectLst/>
                <a:latin typeface="Consolas" panose="020B0609020204030204" pitchFamily="49" charset="0"/>
              </a:rPr>
              <a:t>1</a:t>
            </a:r>
            <a:r>
              <a:rPr lang="nb-NO" sz="1400" b="0" dirty="0">
                <a:solidFill>
                  <a:srgbClr val="000000"/>
                </a:solidFill>
                <a:effectLst/>
                <a:latin typeface="Consolas" panose="020B0609020204030204" pitchFamily="49" charset="0"/>
              </a:rPr>
              <a:t>, </a:t>
            </a:r>
            <a:r>
              <a:rPr lang="nb-NO" sz="1400" b="0" dirty="0" err="1">
                <a:solidFill>
                  <a:srgbClr val="001080"/>
                </a:solidFill>
                <a:effectLst/>
                <a:latin typeface="Consolas" panose="020B0609020204030204" pitchFamily="49" charset="0"/>
              </a:rPr>
              <a:t>num</a:t>
            </a:r>
            <a:r>
              <a:rPr lang="nb-NO" sz="1400" b="0" dirty="0">
                <a:solidFill>
                  <a:srgbClr val="000000"/>
                </a:solidFill>
                <a:effectLst/>
                <a:latin typeface="Consolas" panose="020B0609020204030204" pitchFamily="49" charset="0"/>
              </a:rPr>
              <a:t> = </a:t>
            </a:r>
            <a:r>
              <a:rPr lang="nb-NO" sz="1400" b="0" dirty="0">
                <a:solidFill>
                  <a:srgbClr val="098658"/>
                </a:solidFill>
                <a:effectLst/>
                <a:latin typeface="Consolas" panose="020B0609020204030204" pitchFamily="49" charset="0"/>
              </a:rPr>
              <a:t>100</a:t>
            </a:r>
            <a:r>
              <a:rPr lang="nb-NO" sz="1400" b="0" dirty="0">
                <a:solidFill>
                  <a:srgbClr val="000000"/>
                </a:solidFill>
                <a:effectLst/>
                <a:latin typeface="Consolas" panose="020B0609020204030204" pitchFamily="49" charset="0"/>
              </a:rPr>
              <a:t>))</a:t>
            </a:r>
          </a:p>
          <a:p>
            <a:r>
              <a:rPr lang="nb-NO" sz="1400" b="0" dirty="0">
                <a:solidFill>
                  <a:srgbClr val="001080"/>
                </a:solidFill>
                <a:effectLst/>
                <a:latin typeface="Consolas" panose="020B0609020204030204" pitchFamily="49" charset="0"/>
              </a:rPr>
              <a:t>u</a:t>
            </a:r>
            <a:r>
              <a:rPr lang="nb-NO" sz="1400" b="0" dirty="0">
                <a:solidFill>
                  <a:srgbClr val="000000"/>
                </a:solidFill>
                <a:effectLst/>
                <a:latin typeface="Consolas" panose="020B0609020204030204" pitchFamily="49" charset="0"/>
              </a:rPr>
              <a:t> = </a:t>
            </a:r>
            <a:r>
              <a:rPr lang="nb-NO" sz="1400" b="0" dirty="0" err="1">
                <a:solidFill>
                  <a:srgbClr val="001080"/>
                </a:solidFill>
                <a:effectLst/>
                <a:latin typeface="Consolas" panose="020B0609020204030204" pitchFamily="49" charset="0"/>
              </a:rPr>
              <a:t>rng</a:t>
            </a:r>
            <a:r>
              <a:rPr lang="nb-NO" sz="1400" b="0" dirty="0" err="1">
                <a:solidFill>
                  <a:srgbClr val="000000"/>
                </a:solidFill>
                <a:effectLst/>
                <a:latin typeface="Consolas" panose="020B0609020204030204" pitchFamily="49" charset="0"/>
              </a:rPr>
              <a:t>.uniform</a:t>
            </a:r>
            <a:r>
              <a:rPr lang="nb-NO" sz="1400" b="0" dirty="0">
                <a:solidFill>
                  <a:srgbClr val="000000"/>
                </a:solidFill>
                <a:effectLst/>
                <a:latin typeface="Consolas" panose="020B0609020204030204" pitchFamily="49" charset="0"/>
              </a:rPr>
              <a:t>(-</a:t>
            </a:r>
            <a:r>
              <a:rPr lang="nb-NO" sz="1400" b="0" dirty="0">
                <a:solidFill>
                  <a:srgbClr val="098658"/>
                </a:solidFill>
                <a:effectLst/>
                <a:latin typeface="Consolas" panose="020B0609020204030204" pitchFamily="49" charset="0"/>
              </a:rPr>
              <a:t>1</a:t>
            </a:r>
            <a:r>
              <a:rPr lang="nb-NO" sz="1400" b="0" dirty="0">
                <a:solidFill>
                  <a:srgbClr val="000000"/>
                </a:solidFill>
                <a:effectLst/>
                <a:latin typeface="Consolas" panose="020B0609020204030204" pitchFamily="49" charset="0"/>
              </a:rPr>
              <a:t>, </a:t>
            </a:r>
            <a:r>
              <a:rPr lang="nb-NO" sz="1400" b="0" dirty="0">
                <a:solidFill>
                  <a:srgbClr val="098658"/>
                </a:solidFill>
                <a:effectLst/>
                <a:latin typeface="Consolas" panose="020B0609020204030204" pitchFamily="49" charset="0"/>
              </a:rPr>
              <a:t>1</a:t>
            </a:r>
            <a:r>
              <a:rPr lang="nb-NO" sz="1400" b="0" dirty="0">
                <a:solidFill>
                  <a:srgbClr val="000000"/>
                </a:solidFill>
                <a:effectLst/>
                <a:latin typeface="Consolas" panose="020B0609020204030204" pitchFamily="49" charset="0"/>
              </a:rPr>
              <a:t>, </a:t>
            </a:r>
            <a:r>
              <a:rPr lang="nb-NO" sz="1400" b="0" dirty="0">
                <a:solidFill>
                  <a:srgbClr val="098658"/>
                </a:solidFill>
                <a:effectLst/>
                <a:latin typeface="Consolas" panose="020B0609020204030204" pitchFamily="49" charset="0"/>
              </a:rPr>
              <a:t>100</a:t>
            </a:r>
            <a:r>
              <a:rPr lang="nb-NO" sz="1400" b="0" dirty="0">
                <a:solidFill>
                  <a:srgbClr val="000000"/>
                </a:solidFill>
                <a:effectLst/>
                <a:latin typeface="Consolas" panose="020B0609020204030204" pitchFamily="49" charset="0"/>
              </a:rPr>
              <a:t>)</a:t>
            </a:r>
          </a:p>
          <a:p>
            <a:r>
              <a:rPr lang="nb-NO" sz="1400" b="0" dirty="0">
                <a:solidFill>
                  <a:srgbClr val="001080"/>
                </a:solidFill>
                <a:effectLst/>
                <a:latin typeface="Consolas" panose="020B0609020204030204" pitchFamily="49" charset="0"/>
              </a:rPr>
              <a:t>y</a:t>
            </a:r>
            <a:r>
              <a:rPr lang="nb-NO" sz="1400" b="0" dirty="0">
                <a:solidFill>
                  <a:srgbClr val="000000"/>
                </a:solidFill>
                <a:effectLst/>
                <a:latin typeface="Consolas" panose="020B0609020204030204" pitchFamily="49" charset="0"/>
              </a:rPr>
              <a:t> = </a:t>
            </a:r>
            <a:r>
              <a:rPr lang="nb-NO" sz="1400" b="0" dirty="0">
                <a:solidFill>
                  <a:srgbClr val="098658"/>
                </a:solidFill>
                <a:effectLst/>
                <a:latin typeface="Consolas" panose="020B0609020204030204" pitchFamily="49" charset="0"/>
              </a:rPr>
              <a:t>5</a:t>
            </a:r>
            <a:r>
              <a:rPr lang="nb-NO" sz="1400" b="0" dirty="0">
                <a:solidFill>
                  <a:srgbClr val="000000"/>
                </a:solidFill>
                <a:effectLst/>
                <a:latin typeface="Consolas" panose="020B0609020204030204" pitchFamily="49" charset="0"/>
              </a:rPr>
              <a:t> + </a:t>
            </a:r>
            <a:r>
              <a:rPr lang="nb-NO" sz="1400" b="0" dirty="0">
                <a:solidFill>
                  <a:srgbClr val="098658"/>
                </a:solidFill>
                <a:effectLst/>
                <a:latin typeface="Consolas" panose="020B0609020204030204" pitchFamily="49" charset="0"/>
              </a:rPr>
              <a:t>2</a:t>
            </a:r>
            <a:r>
              <a:rPr lang="nb-NO" sz="1400" b="0" dirty="0">
                <a:solidFill>
                  <a:srgbClr val="000000"/>
                </a:solidFill>
                <a:effectLst/>
                <a:latin typeface="Consolas" panose="020B0609020204030204" pitchFamily="49" charset="0"/>
              </a:rPr>
              <a:t> * </a:t>
            </a:r>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 </a:t>
            </a:r>
            <a:r>
              <a:rPr lang="nb-NO" sz="1400" b="0" dirty="0">
                <a:solidFill>
                  <a:srgbClr val="001080"/>
                </a:solidFill>
                <a:effectLst/>
                <a:latin typeface="Consolas" panose="020B0609020204030204" pitchFamily="49" charset="0"/>
              </a:rPr>
              <a:t>u</a:t>
            </a:r>
            <a:r>
              <a:rPr lang="nb-NO" sz="1400" b="0" dirty="0">
                <a:solidFill>
                  <a:srgbClr val="000000"/>
                </a:solidFill>
                <a:effectLst/>
                <a:latin typeface="Consolas" panose="020B0609020204030204" pitchFamily="49" charset="0"/>
              </a:rPr>
              <a:t> </a:t>
            </a:r>
          </a:p>
          <a:p>
            <a:r>
              <a:rPr lang="nb-NO" sz="1400" b="0" dirty="0" err="1">
                <a:solidFill>
                  <a:srgbClr val="001080"/>
                </a:solidFill>
                <a:effectLst/>
                <a:latin typeface="Consolas" panose="020B0609020204030204" pitchFamily="49" charset="0"/>
              </a:rPr>
              <a:t>param</a:t>
            </a:r>
            <a:r>
              <a:rPr lang="nb-NO" sz="1400" b="0" dirty="0">
                <a:solidFill>
                  <a:srgbClr val="000000"/>
                </a:solidFill>
                <a:effectLst/>
                <a:latin typeface="Consolas" panose="020B0609020204030204" pitchFamily="49" charset="0"/>
              </a:rPr>
              <a:t> = </a:t>
            </a:r>
            <a:r>
              <a:rPr lang="nb-NO" sz="1400" b="0" dirty="0" err="1">
                <a:solidFill>
                  <a:srgbClr val="795E26"/>
                </a:solidFill>
                <a:effectLst/>
                <a:latin typeface="Consolas" panose="020B0609020204030204" pitchFamily="49" charset="0"/>
              </a:rPr>
              <a:t>curve_fit</a:t>
            </a:r>
            <a:r>
              <a:rPr lang="nb-NO" sz="1400" b="0" dirty="0">
                <a:solidFill>
                  <a:srgbClr val="000000"/>
                </a:solidFill>
                <a:effectLst/>
                <a:latin typeface="Consolas" panose="020B0609020204030204" pitchFamily="49" charset="0"/>
              </a:rPr>
              <a:t>(</a:t>
            </a:r>
            <a:r>
              <a:rPr lang="nb-NO" sz="1400" b="0" dirty="0" err="1">
                <a:solidFill>
                  <a:srgbClr val="001080"/>
                </a:solidFill>
                <a:effectLst/>
                <a:latin typeface="Consolas" panose="020B0609020204030204" pitchFamily="49" charset="0"/>
              </a:rPr>
              <a:t>func</a:t>
            </a:r>
            <a:r>
              <a:rPr lang="nb-NO" sz="1400" b="0" dirty="0">
                <a:solidFill>
                  <a:srgbClr val="000000"/>
                </a:solidFill>
                <a:effectLst/>
                <a:latin typeface="Consolas" panose="020B0609020204030204" pitchFamily="49" charset="0"/>
              </a:rPr>
              <a:t>, </a:t>
            </a:r>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a:t>
            </a:r>
            <a:r>
              <a:rPr lang="nb-NO" sz="1400" b="0" dirty="0">
                <a:solidFill>
                  <a:srgbClr val="001080"/>
                </a:solidFill>
                <a:effectLst/>
                <a:latin typeface="Consolas" panose="020B0609020204030204" pitchFamily="49" charset="0"/>
              </a:rPr>
              <a:t>y</a:t>
            </a:r>
            <a:r>
              <a:rPr lang="nb-NO" sz="1400" b="0" dirty="0">
                <a:solidFill>
                  <a:srgbClr val="000000"/>
                </a:solidFill>
                <a:effectLst/>
                <a:latin typeface="Consolas" panose="020B0609020204030204" pitchFamily="49" charset="0"/>
              </a:rPr>
              <a:t>)[</a:t>
            </a:r>
            <a:r>
              <a:rPr lang="nb-NO" sz="1400" b="0" dirty="0">
                <a:solidFill>
                  <a:srgbClr val="098658"/>
                </a:solidFill>
                <a:effectLst/>
                <a:latin typeface="Consolas" panose="020B0609020204030204" pitchFamily="49" charset="0"/>
              </a:rPr>
              <a:t>0</a:t>
            </a:r>
            <a:r>
              <a:rPr lang="nb-NO" sz="1400" b="0" dirty="0">
                <a:solidFill>
                  <a:srgbClr val="000000"/>
                </a:solidFill>
                <a:effectLst/>
                <a:latin typeface="Consolas" panose="020B0609020204030204" pitchFamily="49" charset="0"/>
              </a:rPr>
              <a:t>]</a:t>
            </a:r>
          </a:p>
          <a:p>
            <a:br>
              <a:rPr lang="nb-NO" sz="1400" b="0" dirty="0">
                <a:solidFill>
                  <a:srgbClr val="000000"/>
                </a:solidFill>
                <a:effectLst/>
                <a:latin typeface="Consolas" panose="020B0609020204030204" pitchFamily="49" charset="0"/>
              </a:rPr>
            </a:br>
            <a:r>
              <a:rPr lang="nb-NO" sz="1400" b="0" dirty="0" err="1">
                <a:solidFill>
                  <a:srgbClr val="000000"/>
                </a:solidFill>
                <a:effectLst/>
                <a:latin typeface="Consolas" panose="020B0609020204030204" pitchFamily="49" charset="0"/>
              </a:rPr>
              <a:t>plt.scatter</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a:t>
            </a:r>
            <a:r>
              <a:rPr lang="nb-NO" sz="1400" b="0" dirty="0">
                <a:solidFill>
                  <a:srgbClr val="001080"/>
                </a:solidFill>
                <a:effectLst/>
                <a:latin typeface="Consolas" panose="020B0609020204030204" pitchFamily="49" charset="0"/>
              </a:rPr>
              <a:t>y</a:t>
            </a:r>
            <a:r>
              <a:rPr lang="nb-NO" sz="1400" b="0" dirty="0">
                <a:solidFill>
                  <a:srgbClr val="000000"/>
                </a:solidFill>
                <a:effectLst/>
                <a:latin typeface="Consolas" panose="020B0609020204030204" pitchFamily="49" charset="0"/>
              </a:rPr>
              <a:t>)</a:t>
            </a:r>
          </a:p>
          <a:p>
            <a:r>
              <a:rPr lang="nb-NO" sz="1400" b="0" dirty="0" err="1">
                <a:solidFill>
                  <a:srgbClr val="000000"/>
                </a:solidFill>
                <a:effectLst/>
                <a:latin typeface="Consolas" panose="020B0609020204030204" pitchFamily="49" charset="0"/>
              </a:rPr>
              <a:t>plt.plot</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a:t>
            </a:r>
            <a:r>
              <a:rPr lang="nb-NO" sz="1400" b="0" dirty="0">
                <a:solidFill>
                  <a:srgbClr val="098658"/>
                </a:solidFill>
                <a:effectLst/>
                <a:latin typeface="Consolas" panose="020B0609020204030204" pitchFamily="49" charset="0"/>
              </a:rPr>
              <a:t>5</a:t>
            </a:r>
            <a:r>
              <a:rPr lang="nb-NO" sz="1400" b="0" dirty="0">
                <a:solidFill>
                  <a:srgbClr val="000000"/>
                </a:solidFill>
                <a:effectLst/>
                <a:latin typeface="Consolas" panose="020B0609020204030204" pitchFamily="49" charset="0"/>
              </a:rPr>
              <a:t> + </a:t>
            </a:r>
            <a:r>
              <a:rPr lang="nb-NO" sz="1400" b="0" dirty="0">
                <a:solidFill>
                  <a:srgbClr val="098658"/>
                </a:solidFill>
                <a:effectLst/>
                <a:latin typeface="Consolas" panose="020B0609020204030204" pitchFamily="49" charset="0"/>
              </a:rPr>
              <a:t>3</a:t>
            </a:r>
            <a:r>
              <a:rPr lang="nb-NO" sz="1400" b="0" dirty="0">
                <a:solidFill>
                  <a:srgbClr val="000000"/>
                </a:solidFill>
                <a:effectLst/>
                <a:latin typeface="Consolas" panose="020B0609020204030204" pitchFamily="49" charset="0"/>
              </a:rPr>
              <a:t> * </a:t>
            </a:r>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a:t>
            </a:r>
            <a:r>
              <a:rPr lang="nb-NO" sz="1400" b="0" dirty="0" err="1">
                <a:solidFill>
                  <a:srgbClr val="001080"/>
                </a:solidFill>
                <a:effectLst/>
                <a:latin typeface="Consolas" panose="020B0609020204030204" pitchFamily="49" charset="0"/>
              </a:rPr>
              <a:t>color</a:t>
            </a:r>
            <a:r>
              <a:rPr lang="nb-NO" sz="1400" b="0" dirty="0">
                <a:solidFill>
                  <a:srgbClr val="000000"/>
                </a:solidFill>
                <a:effectLst/>
                <a:latin typeface="Consolas" panose="020B0609020204030204" pitchFamily="49" charset="0"/>
              </a:rPr>
              <a:t> = </a:t>
            </a:r>
            <a:r>
              <a:rPr lang="nb-NO" sz="1400" b="0" dirty="0">
                <a:solidFill>
                  <a:srgbClr val="A31515"/>
                </a:solidFill>
                <a:effectLst/>
                <a:latin typeface="Consolas" panose="020B0609020204030204" pitchFamily="49" charset="0"/>
              </a:rPr>
              <a:t>"</a:t>
            </a:r>
            <a:r>
              <a:rPr lang="nb-NO" sz="1400" b="0" dirty="0" err="1">
                <a:solidFill>
                  <a:srgbClr val="A31515"/>
                </a:solidFill>
                <a:effectLst/>
                <a:latin typeface="Consolas" panose="020B0609020204030204" pitchFamily="49" charset="0"/>
              </a:rPr>
              <a:t>black</a:t>
            </a:r>
            <a:r>
              <a:rPr lang="nb-NO" sz="1400" b="0" dirty="0">
                <a:solidFill>
                  <a:srgbClr val="A31515"/>
                </a:solidFill>
                <a:effectLst/>
                <a:latin typeface="Consolas" panose="020B0609020204030204" pitchFamily="49" charset="0"/>
              </a:rPr>
              <a:t>"</a:t>
            </a:r>
            <a:r>
              <a:rPr lang="nb-NO" sz="1400" b="0" dirty="0">
                <a:solidFill>
                  <a:srgbClr val="000000"/>
                </a:solidFill>
                <a:effectLst/>
                <a:latin typeface="Consolas" panose="020B0609020204030204" pitchFamily="49" charset="0"/>
              </a:rPr>
              <a:t>)</a:t>
            </a:r>
          </a:p>
          <a:p>
            <a:r>
              <a:rPr lang="nb-NO" sz="1400" b="0" dirty="0" err="1">
                <a:solidFill>
                  <a:srgbClr val="000000"/>
                </a:solidFill>
                <a:effectLst/>
                <a:latin typeface="Consolas" panose="020B0609020204030204" pitchFamily="49" charset="0"/>
              </a:rPr>
              <a:t>plt.plot</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a:t>
            </a:r>
            <a:r>
              <a:rPr lang="nb-NO" sz="1400" b="0" dirty="0" err="1">
                <a:solidFill>
                  <a:srgbClr val="001080"/>
                </a:solidFill>
                <a:effectLst/>
                <a:latin typeface="Consolas" panose="020B0609020204030204" pitchFamily="49" charset="0"/>
              </a:rPr>
              <a:t>func</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a:t>
            </a:r>
            <a:r>
              <a:rPr lang="nb-NO" sz="1400" b="0" dirty="0" err="1">
                <a:solidFill>
                  <a:srgbClr val="001080"/>
                </a:solidFill>
                <a:effectLst/>
                <a:latin typeface="Consolas" panose="020B0609020204030204" pitchFamily="49" charset="0"/>
              </a:rPr>
              <a:t>param</a:t>
            </a:r>
            <a:r>
              <a:rPr lang="nb-NO" sz="1400" b="0" dirty="0">
                <a:solidFill>
                  <a:srgbClr val="000000"/>
                </a:solidFill>
                <a:effectLst/>
                <a:latin typeface="Consolas" panose="020B0609020204030204" pitchFamily="49" charset="0"/>
              </a:rPr>
              <a:t>[</a:t>
            </a:r>
            <a:r>
              <a:rPr lang="nb-NO" sz="1400" b="0" dirty="0">
                <a:solidFill>
                  <a:srgbClr val="098658"/>
                </a:solidFill>
                <a:effectLst/>
                <a:latin typeface="Consolas" panose="020B0609020204030204" pitchFamily="49" charset="0"/>
              </a:rPr>
              <a:t>0</a:t>
            </a:r>
            <a:r>
              <a:rPr lang="nb-NO" sz="1400" b="0" dirty="0">
                <a:solidFill>
                  <a:srgbClr val="000000"/>
                </a:solidFill>
                <a:effectLst/>
                <a:latin typeface="Consolas" panose="020B0609020204030204" pitchFamily="49" charset="0"/>
              </a:rPr>
              <a:t>], </a:t>
            </a:r>
            <a:r>
              <a:rPr lang="nb-NO" sz="1400" b="0" dirty="0" err="1">
                <a:solidFill>
                  <a:srgbClr val="001080"/>
                </a:solidFill>
                <a:effectLst/>
                <a:latin typeface="Consolas" panose="020B0609020204030204" pitchFamily="49" charset="0"/>
              </a:rPr>
              <a:t>param</a:t>
            </a:r>
            <a:r>
              <a:rPr lang="nb-NO" sz="1400" b="0" dirty="0">
                <a:solidFill>
                  <a:srgbClr val="000000"/>
                </a:solidFill>
                <a:effectLst/>
                <a:latin typeface="Consolas" panose="020B0609020204030204" pitchFamily="49" charset="0"/>
              </a:rPr>
              <a:t>[</a:t>
            </a:r>
            <a:r>
              <a:rPr lang="nb-NO" sz="1400" b="0" dirty="0">
                <a:solidFill>
                  <a:srgbClr val="098658"/>
                </a:solidFill>
                <a:effectLst/>
                <a:latin typeface="Consolas" panose="020B0609020204030204" pitchFamily="49" charset="0"/>
              </a:rPr>
              <a:t>1</a:t>
            </a:r>
            <a:r>
              <a:rPr lang="nb-NO" sz="1400" b="0" dirty="0">
                <a:solidFill>
                  <a:srgbClr val="000000"/>
                </a:solidFill>
                <a:effectLst/>
                <a:latin typeface="Consolas" panose="020B0609020204030204" pitchFamily="49" charset="0"/>
              </a:rPr>
              <a:t>]), </a:t>
            </a:r>
            <a:r>
              <a:rPr lang="nb-NO" sz="1400" b="0" dirty="0" err="1">
                <a:solidFill>
                  <a:srgbClr val="001080"/>
                </a:solidFill>
                <a:effectLst/>
                <a:latin typeface="Consolas" panose="020B0609020204030204" pitchFamily="49" charset="0"/>
              </a:rPr>
              <a:t>color</a:t>
            </a:r>
            <a:r>
              <a:rPr lang="nb-NO" sz="1400" b="0" dirty="0">
                <a:solidFill>
                  <a:srgbClr val="000000"/>
                </a:solidFill>
                <a:effectLst/>
                <a:latin typeface="Consolas" panose="020B0609020204030204" pitchFamily="49" charset="0"/>
              </a:rPr>
              <a:t> = </a:t>
            </a:r>
            <a:r>
              <a:rPr lang="nb-NO" sz="1400" b="0" dirty="0">
                <a:solidFill>
                  <a:srgbClr val="A31515"/>
                </a:solidFill>
                <a:effectLst/>
                <a:latin typeface="Consolas" panose="020B0609020204030204" pitchFamily="49" charset="0"/>
              </a:rPr>
              <a:t>"red"</a:t>
            </a:r>
            <a:r>
              <a:rPr lang="nb-NO" sz="1400" b="0" dirty="0">
                <a:solidFill>
                  <a:srgbClr val="000000"/>
                </a:solidFill>
                <a:effectLst/>
                <a:latin typeface="Consolas" panose="020B0609020204030204" pitchFamily="49" charset="0"/>
              </a:rPr>
              <a:t>)</a:t>
            </a:r>
          </a:p>
          <a:p>
            <a:r>
              <a:rPr lang="nb-NO" sz="1400" b="0" dirty="0" err="1">
                <a:solidFill>
                  <a:srgbClr val="000000"/>
                </a:solidFill>
                <a:effectLst/>
                <a:latin typeface="Consolas" panose="020B0609020204030204" pitchFamily="49" charset="0"/>
              </a:rPr>
              <a:t>plt.show</a:t>
            </a:r>
            <a:r>
              <a:rPr lang="nb-NO" sz="1400" b="0" dirty="0">
                <a:solidFill>
                  <a:srgbClr val="000000"/>
                </a:solidFill>
                <a:effectLst/>
                <a:latin typeface="Consolas" panose="020B0609020204030204" pitchFamily="49" charset="0"/>
              </a:rPr>
              <a:t>()</a:t>
            </a:r>
          </a:p>
          <a:p>
            <a:br>
              <a:rPr lang="nb-NO" sz="1400" b="0" dirty="0">
                <a:solidFill>
                  <a:srgbClr val="000000"/>
                </a:solidFill>
                <a:effectLst/>
                <a:latin typeface="Consolas" panose="020B0609020204030204" pitchFamily="49" charset="0"/>
              </a:rPr>
            </a:br>
            <a:r>
              <a:rPr lang="nb-NO" sz="1400" b="0" dirty="0" err="1">
                <a:solidFill>
                  <a:srgbClr val="001080"/>
                </a:solidFill>
                <a:effectLst/>
                <a:latin typeface="Consolas" panose="020B0609020204030204" pitchFamily="49" charset="0"/>
              </a:rPr>
              <a:t>lower</a:t>
            </a:r>
            <a:r>
              <a:rPr lang="nb-NO" sz="1400" b="0" dirty="0">
                <a:solidFill>
                  <a:srgbClr val="000000"/>
                </a:solidFill>
                <a:effectLst/>
                <a:latin typeface="Consolas" panose="020B0609020204030204" pitchFamily="49" charset="0"/>
              </a:rPr>
              <a:t> = </a:t>
            </a:r>
            <a:r>
              <a:rPr lang="nb-NO" sz="1400" b="0" dirty="0" err="1">
                <a:solidFill>
                  <a:srgbClr val="000000"/>
                </a:solidFill>
                <a:effectLst/>
                <a:latin typeface="Consolas" panose="020B0609020204030204" pitchFamily="49" charset="0"/>
              </a:rPr>
              <a:t>np.sum</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y</a:t>
            </a:r>
            <a:r>
              <a:rPr lang="nb-NO" sz="1400" b="0" dirty="0">
                <a:solidFill>
                  <a:srgbClr val="000000"/>
                </a:solidFill>
                <a:effectLst/>
                <a:latin typeface="Consolas" panose="020B0609020204030204" pitchFamily="49" charset="0"/>
              </a:rPr>
              <a:t> - </a:t>
            </a:r>
            <a:r>
              <a:rPr lang="nb-NO" sz="1400" b="0" dirty="0" err="1">
                <a:solidFill>
                  <a:srgbClr val="000000"/>
                </a:solidFill>
                <a:effectLst/>
                <a:latin typeface="Consolas" panose="020B0609020204030204" pitchFamily="49" charset="0"/>
              </a:rPr>
              <a:t>np.mean</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y</a:t>
            </a:r>
            <a:r>
              <a:rPr lang="nb-NO" sz="1400" b="0" dirty="0">
                <a:solidFill>
                  <a:srgbClr val="000000"/>
                </a:solidFill>
                <a:effectLst/>
                <a:latin typeface="Consolas" panose="020B0609020204030204" pitchFamily="49" charset="0"/>
              </a:rPr>
              <a:t>)) ** </a:t>
            </a:r>
            <a:r>
              <a:rPr lang="nb-NO" sz="1400" b="0" dirty="0">
                <a:solidFill>
                  <a:srgbClr val="098658"/>
                </a:solidFill>
                <a:effectLst/>
                <a:latin typeface="Consolas" panose="020B0609020204030204" pitchFamily="49" charset="0"/>
              </a:rPr>
              <a:t>2</a:t>
            </a:r>
            <a:r>
              <a:rPr lang="nb-NO" sz="1400" b="0" dirty="0">
                <a:solidFill>
                  <a:srgbClr val="000000"/>
                </a:solidFill>
                <a:effectLst/>
                <a:latin typeface="Consolas" panose="020B0609020204030204" pitchFamily="49" charset="0"/>
              </a:rPr>
              <a:t>) </a:t>
            </a:r>
          </a:p>
          <a:p>
            <a:r>
              <a:rPr lang="nb-NO" sz="1400" b="0" dirty="0" err="1">
                <a:solidFill>
                  <a:srgbClr val="001080"/>
                </a:solidFill>
                <a:effectLst/>
                <a:latin typeface="Consolas" panose="020B0609020204030204" pitchFamily="49" charset="0"/>
              </a:rPr>
              <a:t>upper</a:t>
            </a:r>
            <a:r>
              <a:rPr lang="nb-NO" sz="1400" b="0" dirty="0">
                <a:solidFill>
                  <a:srgbClr val="000000"/>
                </a:solidFill>
                <a:effectLst/>
                <a:latin typeface="Consolas" panose="020B0609020204030204" pitchFamily="49" charset="0"/>
              </a:rPr>
              <a:t> = </a:t>
            </a:r>
            <a:r>
              <a:rPr lang="nb-NO" sz="1400" b="0" dirty="0" err="1">
                <a:solidFill>
                  <a:srgbClr val="000000"/>
                </a:solidFill>
                <a:effectLst/>
                <a:latin typeface="Consolas" panose="020B0609020204030204" pitchFamily="49" charset="0"/>
              </a:rPr>
              <a:t>np.sum</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y</a:t>
            </a:r>
            <a:r>
              <a:rPr lang="nb-NO" sz="1400" b="0" dirty="0">
                <a:solidFill>
                  <a:srgbClr val="000000"/>
                </a:solidFill>
                <a:effectLst/>
                <a:latin typeface="Consolas" panose="020B0609020204030204" pitchFamily="49" charset="0"/>
              </a:rPr>
              <a:t> - </a:t>
            </a:r>
            <a:r>
              <a:rPr lang="nb-NO" sz="1400" b="0" dirty="0" err="1">
                <a:solidFill>
                  <a:srgbClr val="001080"/>
                </a:solidFill>
                <a:effectLst/>
                <a:latin typeface="Consolas" panose="020B0609020204030204" pitchFamily="49" charset="0"/>
              </a:rPr>
              <a:t>func</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a:t>
            </a:r>
            <a:r>
              <a:rPr lang="nb-NO" sz="1400" b="0" dirty="0" err="1">
                <a:solidFill>
                  <a:srgbClr val="001080"/>
                </a:solidFill>
                <a:effectLst/>
                <a:latin typeface="Consolas" panose="020B0609020204030204" pitchFamily="49" charset="0"/>
              </a:rPr>
              <a:t>param</a:t>
            </a:r>
            <a:r>
              <a:rPr lang="nb-NO" sz="1400" b="0" dirty="0">
                <a:solidFill>
                  <a:srgbClr val="000000"/>
                </a:solidFill>
                <a:effectLst/>
                <a:latin typeface="Consolas" panose="020B0609020204030204" pitchFamily="49" charset="0"/>
              </a:rPr>
              <a:t>[</a:t>
            </a:r>
            <a:r>
              <a:rPr lang="nb-NO" sz="1400" b="0" dirty="0">
                <a:solidFill>
                  <a:srgbClr val="098658"/>
                </a:solidFill>
                <a:effectLst/>
                <a:latin typeface="Consolas" panose="020B0609020204030204" pitchFamily="49" charset="0"/>
              </a:rPr>
              <a:t>0</a:t>
            </a:r>
            <a:r>
              <a:rPr lang="nb-NO" sz="1400" b="0" dirty="0">
                <a:solidFill>
                  <a:srgbClr val="000000"/>
                </a:solidFill>
                <a:effectLst/>
                <a:latin typeface="Consolas" panose="020B0609020204030204" pitchFamily="49" charset="0"/>
              </a:rPr>
              <a:t>], </a:t>
            </a:r>
            <a:r>
              <a:rPr lang="nb-NO" sz="1400" b="0" dirty="0" err="1">
                <a:solidFill>
                  <a:srgbClr val="001080"/>
                </a:solidFill>
                <a:effectLst/>
                <a:latin typeface="Consolas" panose="020B0609020204030204" pitchFamily="49" charset="0"/>
              </a:rPr>
              <a:t>param</a:t>
            </a:r>
            <a:r>
              <a:rPr lang="nb-NO" sz="1400" b="0" dirty="0">
                <a:solidFill>
                  <a:srgbClr val="000000"/>
                </a:solidFill>
                <a:effectLst/>
                <a:latin typeface="Consolas" panose="020B0609020204030204" pitchFamily="49" charset="0"/>
              </a:rPr>
              <a:t>[</a:t>
            </a:r>
            <a:r>
              <a:rPr lang="nb-NO" sz="1400" b="0" dirty="0">
                <a:solidFill>
                  <a:srgbClr val="098658"/>
                </a:solidFill>
                <a:effectLst/>
                <a:latin typeface="Consolas" panose="020B0609020204030204" pitchFamily="49" charset="0"/>
              </a:rPr>
              <a:t>1</a:t>
            </a:r>
            <a:r>
              <a:rPr lang="nb-NO" sz="1400" b="0" dirty="0">
                <a:solidFill>
                  <a:srgbClr val="000000"/>
                </a:solidFill>
                <a:effectLst/>
                <a:latin typeface="Consolas" panose="020B0609020204030204" pitchFamily="49" charset="0"/>
              </a:rPr>
              <a:t>])) ** </a:t>
            </a:r>
            <a:r>
              <a:rPr lang="nb-NO" sz="1400" b="0" dirty="0">
                <a:solidFill>
                  <a:srgbClr val="098658"/>
                </a:solidFill>
                <a:effectLst/>
                <a:latin typeface="Consolas" panose="020B0609020204030204" pitchFamily="49" charset="0"/>
              </a:rPr>
              <a:t>2</a:t>
            </a:r>
            <a:r>
              <a:rPr lang="nb-NO" sz="1400" b="0" dirty="0">
                <a:solidFill>
                  <a:srgbClr val="000000"/>
                </a:solidFill>
                <a:effectLst/>
                <a:latin typeface="Consolas" panose="020B0609020204030204" pitchFamily="49" charset="0"/>
              </a:rPr>
              <a:t>)</a:t>
            </a:r>
          </a:p>
          <a:p>
            <a:endParaRPr lang="nb-NO" sz="1400" dirty="0">
              <a:solidFill>
                <a:srgbClr val="000000"/>
              </a:solidFill>
              <a:latin typeface="Consolas" panose="020B0609020204030204" pitchFamily="49" charset="0"/>
            </a:endParaRPr>
          </a:p>
          <a:p>
            <a:r>
              <a:rPr lang="en-US" sz="1400" b="0" dirty="0">
                <a:solidFill>
                  <a:srgbClr val="000000"/>
                </a:solidFill>
                <a:effectLst/>
                <a:latin typeface="Consolas" panose="020B0609020204030204" pitchFamily="49" charset="0"/>
              </a:rPr>
              <a:t>&gt;&gt;&gt; 1 - upper / lower</a:t>
            </a:r>
          </a:p>
          <a:p>
            <a:r>
              <a:rPr lang="en-US" sz="1400" b="0" dirty="0">
                <a:solidFill>
                  <a:srgbClr val="000000"/>
                </a:solidFill>
                <a:effectLst/>
                <a:latin typeface="Consolas" panose="020B0609020204030204" pitchFamily="49" charset="0"/>
              </a:rPr>
              <a:t>0.12462613272055834</a:t>
            </a:r>
          </a:p>
          <a:p>
            <a:r>
              <a:rPr lang="en-US" sz="1400" b="0" dirty="0">
                <a:solidFill>
                  <a:srgbClr val="000000"/>
                </a:solidFill>
                <a:effectLst/>
                <a:latin typeface="Consolas" panose="020B0609020204030204" pitchFamily="49" charset="0"/>
              </a:rPr>
              <a:t>&gt;&gt;&gt; </a:t>
            </a:r>
            <a:r>
              <a:rPr lang="en-US" sz="1400" b="0" dirty="0" err="1">
                <a:solidFill>
                  <a:srgbClr val="000000"/>
                </a:solidFill>
                <a:effectLst/>
                <a:latin typeface="Consolas" panose="020B0609020204030204" pitchFamily="49" charset="0"/>
              </a:rPr>
              <a:t>np.corrcoef</a:t>
            </a:r>
            <a:r>
              <a:rPr lang="en-US" sz="1400" b="0" dirty="0">
                <a:solidFill>
                  <a:srgbClr val="000000"/>
                </a:solidFill>
                <a:effectLst/>
                <a:latin typeface="Consolas" panose="020B0609020204030204" pitchFamily="49" charset="0"/>
              </a:rPr>
              <a:t>(x, y)[1, 0] ** 2</a:t>
            </a:r>
          </a:p>
          <a:p>
            <a:r>
              <a:rPr lang="en-US" sz="1400" b="0" dirty="0">
                <a:solidFill>
                  <a:srgbClr val="000000"/>
                </a:solidFill>
                <a:effectLst/>
                <a:latin typeface="Consolas" panose="020B0609020204030204" pitchFamily="49" charset="0"/>
              </a:rPr>
              <a:t>0.4875571269866591</a:t>
            </a:r>
            <a:endParaRPr lang="nb-NO"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2732566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6AC9D-4C30-45B1-8C9A-7E1A7597EADD}"/>
              </a:ext>
            </a:extLst>
          </p:cNvPr>
          <p:cNvSpPr>
            <a:spLocks noGrp="1"/>
          </p:cNvSpPr>
          <p:nvPr>
            <p:ph type="title"/>
          </p:nvPr>
        </p:nvSpPr>
        <p:spPr>
          <a:xfrm>
            <a:off x="581192" y="702156"/>
            <a:ext cx="11029616" cy="1188720"/>
          </a:xfrm>
        </p:spPr>
        <p:txBody>
          <a:bodyPr>
            <a:normAutofit/>
          </a:bodyPr>
          <a:lstStyle/>
          <a:p>
            <a:r>
              <a:rPr lang="nb-NO" dirty="0"/>
              <a:t>Horrible </a:t>
            </a:r>
            <a:r>
              <a:rPr lang="nb-NO" dirty="0" err="1"/>
              <a:t>least</a:t>
            </a:r>
            <a:r>
              <a:rPr lang="nb-NO" dirty="0"/>
              <a:t> </a:t>
            </a:r>
            <a:r>
              <a:rPr lang="nb-NO" dirty="0" err="1"/>
              <a:t>squares</a:t>
            </a:r>
            <a:endParaRPr lang="nb-NO" dirty="0"/>
          </a:p>
        </p:txBody>
      </p:sp>
      <p:sp>
        <p:nvSpPr>
          <p:cNvPr id="14" name="Rectangle 13">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6F4AF4F-108E-4941-9B23-DDF81700A6A8}"/>
              </a:ext>
            </a:extLst>
          </p:cNvPr>
          <p:cNvPicPr>
            <a:picLocks noChangeAspect="1"/>
          </p:cNvPicPr>
          <p:nvPr/>
        </p:nvPicPr>
        <p:blipFill>
          <a:blip r:embed="rId2"/>
          <a:srcRect/>
          <a:stretch/>
        </p:blipFill>
        <p:spPr>
          <a:xfrm>
            <a:off x="884806" y="2499053"/>
            <a:ext cx="4540524" cy="3405393"/>
          </a:xfrm>
          <a:prstGeom prst="rect">
            <a:avLst/>
          </a:prstGeom>
        </p:spPr>
      </p:pic>
      <p:sp>
        <p:nvSpPr>
          <p:cNvPr id="15" name="TextBox 14">
            <a:extLst>
              <a:ext uri="{FF2B5EF4-FFF2-40B4-BE49-F238E27FC236}">
                <a16:creationId xmlns:a16="http://schemas.microsoft.com/office/drawing/2014/main" id="{3A3A94EC-36CA-4BA1-B331-B76D847CB95A}"/>
              </a:ext>
            </a:extLst>
          </p:cNvPr>
          <p:cNvSpPr txBox="1"/>
          <p:nvPr/>
        </p:nvSpPr>
        <p:spPr>
          <a:xfrm>
            <a:off x="6093490" y="1862723"/>
            <a:ext cx="6096000" cy="4832092"/>
          </a:xfrm>
          <a:prstGeom prst="rect">
            <a:avLst/>
          </a:prstGeom>
          <a:noFill/>
        </p:spPr>
        <p:txBody>
          <a:bodyPr wrap="square">
            <a:spAutoFit/>
          </a:bodyPr>
          <a:lstStyle/>
          <a:p>
            <a:br>
              <a:rPr lang="nb-NO" sz="1400" b="0" dirty="0">
                <a:solidFill>
                  <a:srgbClr val="000000"/>
                </a:solidFill>
                <a:effectLst/>
                <a:latin typeface="Consolas" panose="020B0609020204030204" pitchFamily="49" charset="0"/>
              </a:rPr>
            </a:br>
            <a:r>
              <a:rPr lang="nb-NO" sz="1400" b="0" dirty="0" err="1">
                <a:solidFill>
                  <a:srgbClr val="001080"/>
                </a:solidFill>
                <a:effectLst/>
                <a:latin typeface="Consolas" panose="020B0609020204030204" pitchFamily="49" charset="0"/>
              </a:rPr>
              <a:t>rng</a:t>
            </a:r>
            <a:r>
              <a:rPr lang="nb-NO" sz="1400" b="0" dirty="0">
                <a:solidFill>
                  <a:srgbClr val="000000"/>
                </a:solidFill>
                <a:effectLst/>
                <a:latin typeface="Consolas" panose="020B0609020204030204" pitchFamily="49" charset="0"/>
              </a:rPr>
              <a:t> = </a:t>
            </a:r>
            <a:r>
              <a:rPr lang="nb-NO" sz="1400" b="0" dirty="0" err="1">
                <a:solidFill>
                  <a:srgbClr val="000000"/>
                </a:solidFill>
                <a:effectLst/>
                <a:latin typeface="Consolas" panose="020B0609020204030204" pitchFamily="49" charset="0"/>
              </a:rPr>
              <a:t>np.random.default_rng</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seed</a:t>
            </a:r>
            <a:r>
              <a:rPr lang="nb-NO" sz="1400" b="0" dirty="0">
                <a:solidFill>
                  <a:srgbClr val="000000"/>
                </a:solidFill>
                <a:effectLst/>
                <a:latin typeface="Consolas" panose="020B0609020204030204" pitchFamily="49" charset="0"/>
              </a:rPr>
              <a:t> = </a:t>
            </a:r>
            <a:r>
              <a:rPr lang="nb-NO" sz="1400" b="0" dirty="0">
                <a:solidFill>
                  <a:srgbClr val="098658"/>
                </a:solidFill>
                <a:effectLst/>
                <a:latin typeface="Consolas" panose="020B0609020204030204" pitchFamily="49" charset="0"/>
              </a:rPr>
              <a:t>313</a:t>
            </a:r>
            <a:r>
              <a:rPr lang="nb-NO" sz="1400" b="0" dirty="0">
                <a:solidFill>
                  <a:srgbClr val="000000"/>
                </a:solidFill>
                <a:effectLst/>
                <a:latin typeface="Consolas" panose="020B0609020204030204" pitchFamily="49" charset="0"/>
              </a:rPr>
              <a:t>)</a:t>
            </a:r>
          </a:p>
          <a:p>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 sort(</a:t>
            </a:r>
            <a:r>
              <a:rPr lang="nb-NO" sz="1400" b="0" dirty="0" err="1">
                <a:solidFill>
                  <a:srgbClr val="000000"/>
                </a:solidFill>
                <a:effectLst/>
                <a:latin typeface="Consolas" panose="020B0609020204030204" pitchFamily="49" charset="0"/>
              </a:rPr>
              <a:t>np.linspace</a:t>
            </a:r>
            <a:r>
              <a:rPr lang="nb-NO" sz="1400" b="0" dirty="0">
                <a:solidFill>
                  <a:srgbClr val="000000"/>
                </a:solidFill>
                <a:effectLst/>
                <a:latin typeface="Consolas" panose="020B0609020204030204" pitchFamily="49" charset="0"/>
              </a:rPr>
              <a:t>(</a:t>
            </a:r>
            <a:r>
              <a:rPr lang="nb-NO" sz="1400" b="0" dirty="0">
                <a:solidFill>
                  <a:srgbClr val="098658"/>
                </a:solidFill>
                <a:effectLst/>
                <a:latin typeface="Consolas" panose="020B0609020204030204" pitchFamily="49" charset="0"/>
              </a:rPr>
              <a:t>0</a:t>
            </a:r>
            <a:r>
              <a:rPr lang="nb-NO" sz="1400" b="0" dirty="0">
                <a:solidFill>
                  <a:srgbClr val="000000"/>
                </a:solidFill>
                <a:effectLst/>
                <a:latin typeface="Consolas" panose="020B0609020204030204" pitchFamily="49" charset="0"/>
              </a:rPr>
              <a:t>, </a:t>
            </a:r>
            <a:r>
              <a:rPr lang="nb-NO" sz="1400" b="0" dirty="0">
                <a:solidFill>
                  <a:srgbClr val="098658"/>
                </a:solidFill>
                <a:effectLst/>
                <a:latin typeface="Consolas" panose="020B0609020204030204" pitchFamily="49" charset="0"/>
              </a:rPr>
              <a:t>1</a:t>
            </a:r>
            <a:r>
              <a:rPr lang="nb-NO" sz="1400" b="0" dirty="0">
                <a:solidFill>
                  <a:srgbClr val="000000"/>
                </a:solidFill>
                <a:effectLst/>
                <a:latin typeface="Consolas" panose="020B0609020204030204" pitchFamily="49" charset="0"/>
              </a:rPr>
              <a:t>, </a:t>
            </a:r>
            <a:r>
              <a:rPr lang="nb-NO" sz="1400" b="0" dirty="0" err="1">
                <a:solidFill>
                  <a:srgbClr val="001080"/>
                </a:solidFill>
                <a:effectLst/>
                <a:latin typeface="Consolas" panose="020B0609020204030204" pitchFamily="49" charset="0"/>
              </a:rPr>
              <a:t>num</a:t>
            </a:r>
            <a:r>
              <a:rPr lang="nb-NO" sz="1400" b="0" dirty="0">
                <a:solidFill>
                  <a:srgbClr val="000000"/>
                </a:solidFill>
                <a:effectLst/>
                <a:latin typeface="Consolas" panose="020B0609020204030204" pitchFamily="49" charset="0"/>
              </a:rPr>
              <a:t> = </a:t>
            </a:r>
            <a:r>
              <a:rPr lang="nb-NO" sz="1400" b="0" dirty="0">
                <a:solidFill>
                  <a:srgbClr val="098658"/>
                </a:solidFill>
                <a:effectLst/>
                <a:latin typeface="Consolas" panose="020B0609020204030204" pitchFamily="49" charset="0"/>
              </a:rPr>
              <a:t>100</a:t>
            </a:r>
            <a:r>
              <a:rPr lang="nb-NO" sz="1400" b="0" dirty="0">
                <a:solidFill>
                  <a:srgbClr val="000000"/>
                </a:solidFill>
                <a:effectLst/>
                <a:latin typeface="Consolas" panose="020B0609020204030204" pitchFamily="49" charset="0"/>
              </a:rPr>
              <a:t>))</a:t>
            </a:r>
          </a:p>
          <a:p>
            <a:r>
              <a:rPr lang="nb-NO" sz="1400" b="0" dirty="0">
                <a:solidFill>
                  <a:srgbClr val="001080"/>
                </a:solidFill>
                <a:effectLst/>
                <a:latin typeface="Consolas" panose="020B0609020204030204" pitchFamily="49" charset="0"/>
              </a:rPr>
              <a:t>u</a:t>
            </a:r>
            <a:r>
              <a:rPr lang="nb-NO" sz="1400" b="0" dirty="0">
                <a:solidFill>
                  <a:srgbClr val="000000"/>
                </a:solidFill>
                <a:effectLst/>
                <a:latin typeface="Consolas" panose="020B0609020204030204" pitchFamily="49" charset="0"/>
              </a:rPr>
              <a:t> = </a:t>
            </a:r>
            <a:r>
              <a:rPr lang="nb-NO" sz="1400" b="0" dirty="0" err="1">
                <a:solidFill>
                  <a:srgbClr val="001080"/>
                </a:solidFill>
                <a:effectLst/>
                <a:latin typeface="Consolas" panose="020B0609020204030204" pitchFamily="49" charset="0"/>
              </a:rPr>
              <a:t>rng</a:t>
            </a:r>
            <a:r>
              <a:rPr lang="nb-NO" sz="1400" b="0" dirty="0" err="1">
                <a:solidFill>
                  <a:srgbClr val="000000"/>
                </a:solidFill>
                <a:effectLst/>
                <a:latin typeface="Consolas" panose="020B0609020204030204" pitchFamily="49" charset="0"/>
              </a:rPr>
              <a:t>.uniform</a:t>
            </a:r>
            <a:r>
              <a:rPr lang="nb-NO" sz="1400" b="0" dirty="0">
                <a:solidFill>
                  <a:srgbClr val="000000"/>
                </a:solidFill>
                <a:effectLst/>
                <a:latin typeface="Consolas" panose="020B0609020204030204" pitchFamily="49" charset="0"/>
              </a:rPr>
              <a:t>(-</a:t>
            </a:r>
            <a:r>
              <a:rPr lang="nb-NO" sz="1400" b="0" dirty="0">
                <a:solidFill>
                  <a:srgbClr val="098658"/>
                </a:solidFill>
                <a:effectLst/>
                <a:latin typeface="Consolas" panose="020B0609020204030204" pitchFamily="49" charset="0"/>
              </a:rPr>
              <a:t>1</a:t>
            </a:r>
            <a:r>
              <a:rPr lang="nb-NO" sz="1400" b="0" dirty="0">
                <a:solidFill>
                  <a:srgbClr val="000000"/>
                </a:solidFill>
                <a:effectLst/>
                <a:latin typeface="Consolas" panose="020B0609020204030204" pitchFamily="49" charset="0"/>
              </a:rPr>
              <a:t>, </a:t>
            </a:r>
            <a:r>
              <a:rPr lang="nb-NO" sz="1400" b="0" dirty="0">
                <a:solidFill>
                  <a:srgbClr val="098658"/>
                </a:solidFill>
                <a:effectLst/>
                <a:latin typeface="Consolas" panose="020B0609020204030204" pitchFamily="49" charset="0"/>
              </a:rPr>
              <a:t>1</a:t>
            </a:r>
            <a:r>
              <a:rPr lang="nb-NO" sz="1400" b="0" dirty="0">
                <a:solidFill>
                  <a:srgbClr val="000000"/>
                </a:solidFill>
                <a:effectLst/>
                <a:latin typeface="Consolas" panose="020B0609020204030204" pitchFamily="49" charset="0"/>
              </a:rPr>
              <a:t>, </a:t>
            </a:r>
            <a:r>
              <a:rPr lang="nb-NO" sz="1400" b="0" dirty="0">
                <a:solidFill>
                  <a:srgbClr val="098658"/>
                </a:solidFill>
                <a:effectLst/>
                <a:latin typeface="Consolas" panose="020B0609020204030204" pitchFamily="49" charset="0"/>
              </a:rPr>
              <a:t>100</a:t>
            </a:r>
            <a:r>
              <a:rPr lang="nb-NO" sz="1400" b="0" dirty="0">
                <a:solidFill>
                  <a:srgbClr val="000000"/>
                </a:solidFill>
                <a:effectLst/>
                <a:latin typeface="Consolas" panose="020B0609020204030204" pitchFamily="49" charset="0"/>
              </a:rPr>
              <a:t>)</a:t>
            </a:r>
          </a:p>
          <a:p>
            <a:r>
              <a:rPr lang="nb-NO" sz="1400" b="0" dirty="0">
                <a:solidFill>
                  <a:srgbClr val="001080"/>
                </a:solidFill>
                <a:effectLst/>
                <a:latin typeface="Consolas" panose="020B0609020204030204" pitchFamily="49" charset="0"/>
              </a:rPr>
              <a:t>y</a:t>
            </a:r>
            <a:r>
              <a:rPr lang="nb-NO" sz="1400" b="0" dirty="0">
                <a:solidFill>
                  <a:srgbClr val="000000"/>
                </a:solidFill>
                <a:effectLst/>
                <a:latin typeface="Consolas" panose="020B0609020204030204" pitchFamily="49" charset="0"/>
              </a:rPr>
              <a:t> = </a:t>
            </a:r>
            <a:r>
              <a:rPr lang="nb-NO" sz="1400" b="0" dirty="0">
                <a:solidFill>
                  <a:srgbClr val="098658"/>
                </a:solidFill>
                <a:effectLst/>
                <a:latin typeface="Consolas" panose="020B0609020204030204" pitchFamily="49" charset="0"/>
              </a:rPr>
              <a:t>5</a:t>
            </a:r>
            <a:r>
              <a:rPr lang="nb-NO" sz="1400" b="0" dirty="0">
                <a:solidFill>
                  <a:srgbClr val="000000"/>
                </a:solidFill>
                <a:effectLst/>
                <a:latin typeface="Consolas" panose="020B0609020204030204" pitchFamily="49" charset="0"/>
              </a:rPr>
              <a:t> + </a:t>
            </a:r>
            <a:r>
              <a:rPr lang="nb-NO" sz="1400" b="0" dirty="0">
                <a:solidFill>
                  <a:srgbClr val="098658"/>
                </a:solidFill>
                <a:effectLst/>
                <a:latin typeface="Consolas" panose="020B0609020204030204" pitchFamily="49" charset="0"/>
              </a:rPr>
              <a:t>2</a:t>
            </a:r>
            <a:r>
              <a:rPr lang="nb-NO" sz="1400" b="0" dirty="0">
                <a:solidFill>
                  <a:srgbClr val="000000"/>
                </a:solidFill>
                <a:effectLst/>
                <a:latin typeface="Consolas" panose="020B0609020204030204" pitchFamily="49" charset="0"/>
              </a:rPr>
              <a:t> * </a:t>
            </a:r>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 </a:t>
            </a:r>
            <a:r>
              <a:rPr lang="nb-NO" sz="1400" b="0" dirty="0">
                <a:solidFill>
                  <a:srgbClr val="001080"/>
                </a:solidFill>
                <a:effectLst/>
                <a:latin typeface="Consolas" panose="020B0609020204030204" pitchFamily="49" charset="0"/>
              </a:rPr>
              <a:t>u</a:t>
            </a:r>
            <a:r>
              <a:rPr lang="nb-NO" sz="1400" b="0" dirty="0">
                <a:solidFill>
                  <a:srgbClr val="000000"/>
                </a:solidFill>
                <a:effectLst/>
                <a:latin typeface="Consolas" panose="020B0609020204030204" pitchFamily="49" charset="0"/>
              </a:rPr>
              <a:t> </a:t>
            </a:r>
          </a:p>
          <a:p>
            <a:br>
              <a:rPr lang="nb-NO" sz="1400" b="0" dirty="0">
                <a:solidFill>
                  <a:srgbClr val="000000"/>
                </a:solidFill>
                <a:effectLst/>
                <a:latin typeface="Consolas" panose="020B0609020204030204" pitchFamily="49" charset="0"/>
              </a:rPr>
            </a:br>
            <a:r>
              <a:rPr lang="nb-NO" sz="1400" b="0" dirty="0" err="1">
                <a:solidFill>
                  <a:srgbClr val="001080"/>
                </a:solidFill>
                <a:effectLst/>
                <a:latin typeface="Consolas" panose="020B0609020204030204" pitchFamily="49" charset="0"/>
              </a:rPr>
              <a:t>func</a:t>
            </a:r>
            <a:r>
              <a:rPr lang="nb-NO" sz="1400" b="0" dirty="0">
                <a:solidFill>
                  <a:srgbClr val="000000"/>
                </a:solidFill>
                <a:effectLst/>
                <a:latin typeface="Consolas" panose="020B0609020204030204" pitchFamily="49" charset="0"/>
              </a:rPr>
              <a:t> = </a:t>
            </a:r>
            <a:r>
              <a:rPr lang="nb-NO" sz="1400" b="0" dirty="0">
                <a:solidFill>
                  <a:srgbClr val="0000FF"/>
                </a:solidFill>
                <a:effectLst/>
                <a:latin typeface="Consolas" panose="020B0609020204030204" pitchFamily="49" charset="0"/>
              </a:rPr>
              <a:t>lambda</a:t>
            </a:r>
            <a:r>
              <a:rPr lang="nb-NO" sz="1400" b="0" dirty="0">
                <a:solidFill>
                  <a:srgbClr val="000000"/>
                </a:solidFill>
                <a:effectLst/>
                <a:latin typeface="Consolas" panose="020B0609020204030204" pitchFamily="49" charset="0"/>
              </a:rPr>
              <a:t> </a:t>
            </a:r>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a:t>
            </a:r>
            <a:r>
              <a:rPr lang="nb-NO" sz="1400" b="0" dirty="0">
                <a:solidFill>
                  <a:srgbClr val="001080"/>
                </a:solidFill>
                <a:effectLst/>
                <a:latin typeface="Consolas" panose="020B0609020204030204" pitchFamily="49" charset="0"/>
              </a:rPr>
              <a:t>a</a:t>
            </a:r>
            <a:r>
              <a:rPr lang="nb-NO" sz="1400" b="0" dirty="0">
                <a:solidFill>
                  <a:srgbClr val="000000"/>
                </a:solidFill>
                <a:effectLst/>
                <a:latin typeface="Consolas" panose="020B0609020204030204" pitchFamily="49" charset="0"/>
              </a:rPr>
              <a:t>, </a:t>
            </a:r>
            <a:r>
              <a:rPr lang="nb-NO" sz="1400" b="0" dirty="0">
                <a:solidFill>
                  <a:srgbClr val="001080"/>
                </a:solidFill>
                <a:effectLst/>
                <a:latin typeface="Consolas" panose="020B0609020204030204" pitchFamily="49" charset="0"/>
              </a:rPr>
              <a:t>b</a:t>
            </a:r>
            <a:r>
              <a:rPr lang="nb-NO" sz="1400" b="0" dirty="0">
                <a:solidFill>
                  <a:srgbClr val="000000"/>
                </a:solidFill>
                <a:effectLst/>
                <a:latin typeface="Consolas" panose="020B0609020204030204" pitchFamily="49" charset="0"/>
              </a:rPr>
              <a:t>: </a:t>
            </a:r>
            <a:r>
              <a:rPr lang="nb-NO" sz="1400" b="0" dirty="0">
                <a:solidFill>
                  <a:srgbClr val="001080"/>
                </a:solidFill>
                <a:effectLst/>
                <a:latin typeface="Consolas" panose="020B0609020204030204" pitchFamily="49" charset="0"/>
              </a:rPr>
              <a:t>a</a:t>
            </a:r>
            <a:r>
              <a:rPr lang="nb-NO" sz="1400" b="0" dirty="0">
                <a:solidFill>
                  <a:srgbClr val="000000"/>
                </a:solidFill>
                <a:effectLst/>
                <a:latin typeface="Consolas" panose="020B0609020204030204" pitchFamily="49" charset="0"/>
              </a:rPr>
              <a:t>*x + </a:t>
            </a:r>
            <a:r>
              <a:rPr lang="nb-NO" sz="1400" b="0" dirty="0" err="1">
                <a:solidFill>
                  <a:srgbClr val="000000"/>
                </a:solidFill>
                <a:effectLst/>
                <a:latin typeface="Consolas" panose="020B0609020204030204" pitchFamily="49" charset="0"/>
              </a:rPr>
              <a:t>np.exp</a:t>
            </a:r>
            <a:r>
              <a:rPr lang="nb-NO" sz="1400" b="0" dirty="0">
                <a:solidFill>
                  <a:srgbClr val="000000"/>
                </a:solidFill>
                <a:effectLst/>
                <a:latin typeface="Consolas" panose="020B0609020204030204" pitchFamily="49" charset="0"/>
              </a:rPr>
              <a:t>(b*x)</a:t>
            </a:r>
          </a:p>
          <a:p>
            <a:r>
              <a:rPr lang="nb-NO" sz="1400" b="0" dirty="0" err="1">
                <a:solidFill>
                  <a:srgbClr val="001080"/>
                </a:solidFill>
                <a:effectLst/>
                <a:latin typeface="Consolas" panose="020B0609020204030204" pitchFamily="49" charset="0"/>
              </a:rPr>
              <a:t>param</a:t>
            </a:r>
            <a:r>
              <a:rPr lang="nb-NO" sz="1400" b="0" dirty="0">
                <a:solidFill>
                  <a:srgbClr val="000000"/>
                </a:solidFill>
                <a:effectLst/>
                <a:latin typeface="Consolas" panose="020B0609020204030204" pitchFamily="49" charset="0"/>
              </a:rPr>
              <a:t> = </a:t>
            </a:r>
            <a:r>
              <a:rPr lang="nb-NO" sz="1400" b="0" dirty="0" err="1">
                <a:solidFill>
                  <a:srgbClr val="795E26"/>
                </a:solidFill>
                <a:effectLst/>
                <a:latin typeface="Consolas" panose="020B0609020204030204" pitchFamily="49" charset="0"/>
              </a:rPr>
              <a:t>curve_fit</a:t>
            </a:r>
            <a:r>
              <a:rPr lang="nb-NO" sz="1400" b="0" dirty="0">
                <a:solidFill>
                  <a:srgbClr val="000000"/>
                </a:solidFill>
                <a:effectLst/>
                <a:latin typeface="Consolas" panose="020B0609020204030204" pitchFamily="49" charset="0"/>
              </a:rPr>
              <a:t>(</a:t>
            </a:r>
            <a:r>
              <a:rPr lang="nb-NO" sz="1400" b="0" dirty="0" err="1">
                <a:solidFill>
                  <a:srgbClr val="001080"/>
                </a:solidFill>
                <a:effectLst/>
                <a:latin typeface="Consolas" panose="020B0609020204030204" pitchFamily="49" charset="0"/>
              </a:rPr>
              <a:t>func</a:t>
            </a:r>
            <a:r>
              <a:rPr lang="nb-NO" sz="1400" b="0" dirty="0">
                <a:solidFill>
                  <a:srgbClr val="000000"/>
                </a:solidFill>
                <a:effectLst/>
                <a:latin typeface="Consolas" panose="020B0609020204030204" pitchFamily="49" charset="0"/>
              </a:rPr>
              <a:t>, </a:t>
            </a:r>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a:t>
            </a:r>
            <a:r>
              <a:rPr lang="nb-NO" sz="1400" b="0" dirty="0">
                <a:solidFill>
                  <a:srgbClr val="001080"/>
                </a:solidFill>
                <a:effectLst/>
                <a:latin typeface="Consolas" panose="020B0609020204030204" pitchFamily="49" charset="0"/>
              </a:rPr>
              <a:t>y</a:t>
            </a:r>
            <a:r>
              <a:rPr lang="nb-NO" sz="1400" b="0" dirty="0">
                <a:solidFill>
                  <a:srgbClr val="000000"/>
                </a:solidFill>
                <a:effectLst/>
                <a:latin typeface="Consolas" panose="020B0609020204030204" pitchFamily="49" charset="0"/>
              </a:rPr>
              <a:t>)[</a:t>
            </a:r>
            <a:r>
              <a:rPr lang="nb-NO" sz="1400" b="0" dirty="0">
                <a:solidFill>
                  <a:srgbClr val="098658"/>
                </a:solidFill>
                <a:effectLst/>
                <a:latin typeface="Consolas" panose="020B0609020204030204" pitchFamily="49" charset="0"/>
              </a:rPr>
              <a:t>0</a:t>
            </a:r>
            <a:r>
              <a:rPr lang="nb-NO" sz="1400" b="0" dirty="0">
                <a:solidFill>
                  <a:srgbClr val="000000"/>
                </a:solidFill>
                <a:effectLst/>
                <a:latin typeface="Consolas" panose="020B0609020204030204" pitchFamily="49" charset="0"/>
              </a:rPr>
              <a:t>]</a:t>
            </a:r>
          </a:p>
          <a:p>
            <a:br>
              <a:rPr lang="nb-NO" sz="1400" b="0" dirty="0">
                <a:solidFill>
                  <a:srgbClr val="000000"/>
                </a:solidFill>
                <a:effectLst/>
                <a:latin typeface="Consolas" panose="020B0609020204030204" pitchFamily="49" charset="0"/>
              </a:rPr>
            </a:br>
            <a:r>
              <a:rPr lang="nb-NO" sz="1400" b="0" dirty="0" err="1">
                <a:solidFill>
                  <a:srgbClr val="000000"/>
                </a:solidFill>
                <a:effectLst/>
                <a:latin typeface="Consolas" panose="020B0609020204030204" pitchFamily="49" charset="0"/>
              </a:rPr>
              <a:t>plt.scatter</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a:t>
            </a:r>
            <a:r>
              <a:rPr lang="nb-NO" sz="1400" b="0" dirty="0">
                <a:solidFill>
                  <a:srgbClr val="001080"/>
                </a:solidFill>
                <a:effectLst/>
                <a:latin typeface="Consolas" panose="020B0609020204030204" pitchFamily="49" charset="0"/>
              </a:rPr>
              <a:t>y</a:t>
            </a:r>
            <a:r>
              <a:rPr lang="nb-NO" sz="1400" b="0" dirty="0">
                <a:solidFill>
                  <a:srgbClr val="000000"/>
                </a:solidFill>
                <a:effectLst/>
                <a:latin typeface="Consolas" panose="020B0609020204030204" pitchFamily="49" charset="0"/>
              </a:rPr>
              <a:t>)</a:t>
            </a:r>
          </a:p>
          <a:p>
            <a:r>
              <a:rPr lang="nb-NO" sz="1400" b="0" dirty="0" err="1">
                <a:solidFill>
                  <a:srgbClr val="000000"/>
                </a:solidFill>
                <a:effectLst/>
                <a:latin typeface="Consolas" panose="020B0609020204030204" pitchFamily="49" charset="0"/>
              </a:rPr>
              <a:t>plt.plot</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a:t>
            </a:r>
            <a:r>
              <a:rPr lang="nb-NO" sz="1400" b="0" dirty="0">
                <a:solidFill>
                  <a:srgbClr val="098658"/>
                </a:solidFill>
                <a:effectLst/>
                <a:latin typeface="Consolas" panose="020B0609020204030204" pitchFamily="49" charset="0"/>
              </a:rPr>
              <a:t>5</a:t>
            </a:r>
            <a:r>
              <a:rPr lang="nb-NO" sz="1400" b="0" dirty="0">
                <a:solidFill>
                  <a:srgbClr val="000000"/>
                </a:solidFill>
                <a:effectLst/>
                <a:latin typeface="Consolas" panose="020B0609020204030204" pitchFamily="49" charset="0"/>
              </a:rPr>
              <a:t> + </a:t>
            </a:r>
            <a:r>
              <a:rPr lang="nb-NO" sz="1400" b="0" dirty="0">
                <a:solidFill>
                  <a:srgbClr val="098658"/>
                </a:solidFill>
                <a:effectLst/>
                <a:latin typeface="Consolas" panose="020B0609020204030204" pitchFamily="49" charset="0"/>
              </a:rPr>
              <a:t>2</a:t>
            </a:r>
            <a:r>
              <a:rPr lang="nb-NO" sz="1400" b="0" dirty="0">
                <a:solidFill>
                  <a:srgbClr val="000000"/>
                </a:solidFill>
                <a:effectLst/>
                <a:latin typeface="Consolas" panose="020B0609020204030204" pitchFamily="49" charset="0"/>
              </a:rPr>
              <a:t> * </a:t>
            </a:r>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a:t>
            </a:r>
            <a:r>
              <a:rPr lang="nb-NO" sz="1400" b="0" dirty="0" err="1">
                <a:solidFill>
                  <a:srgbClr val="001080"/>
                </a:solidFill>
                <a:effectLst/>
                <a:latin typeface="Consolas" panose="020B0609020204030204" pitchFamily="49" charset="0"/>
              </a:rPr>
              <a:t>color</a:t>
            </a:r>
            <a:r>
              <a:rPr lang="nb-NO" sz="1400" b="0" dirty="0">
                <a:solidFill>
                  <a:srgbClr val="000000"/>
                </a:solidFill>
                <a:effectLst/>
                <a:latin typeface="Consolas" panose="020B0609020204030204" pitchFamily="49" charset="0"/>
              </a:rPr>
              <a:t> = </a:t>
            </a:r>
            <a:r>
              <a:rPr lang="nb-NO" sz="1400" b="0" dirty="0">
                <a:solidFill>
                  <a:srgbClr val="A31515"/>
                </a:solidFill>
                <a:effectLst/>
                <a:latin typeface="Consolas" panose="020B0609020204030204" pitchFamily="49" charset="0"/>
              </a:rPr>
              <a:t>"</a:t>
            </a:r>
            <a:r>
              <a:rPr lang="nb-NO" sz="1400" b="0" dirty="0" err="1">
                <a:solidFill>
                  <a:srgbClr val="A31515"/>
                </a:solidFill>
                <a:effectLst/>
                <a:latin typeface="Consolas" panose="020B0609020204030204" pitchFamily="49" charset="0"/>
              </a:rPr>
              <a:t>black</a:t>
            </a:r>
            <a:r>
              <a:rPr lang="nb-NO" sz="1400" b="0" dirty="0">
                <a:solidFill>
                  <a:srgbClr val="A31515"/>
                </a:solidFill>
                <a:effectLst/>
                <a:latin typeface="Consolas" panose="020B0609020204030204" pitchFamily="49" charset="0"/>
              </a:rPr>
              <a:t>"</a:t>
            </a:r>
            <a:r>
              <a:rPr lang="nb-NO" sz="1400" b="0" dirty="0">
                <a:solidFill>
                  <a:srgbClr val="000000"/>
                </a:solidFill>
                <a:effectLst/>
                <a:latin typeface="Consolas" panose="020B0609020204030204" pitchFamily="49" charset="0"/>
              </a:rPr>
              <a:t>)</a:t>
            </a:r>
          </a:p>
          <a:p>
            <a:r>
              <a:rPr lang="nb-NO" sz="1400" b="0" dirty="0" err="1">
                <a:solidFill>
                  <a:srgbClr val="000000"/>
                </a:solidFill>
                <a:effectLst/>
                <a:latin typeface="Consolas" panose="020B0609020204030204" pitchFamily="49" charset="0"/>
              </a:rPr>
              <a:t>plt.plot</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a:t>
            </a:r>
            <a:r>
              <a:rPr lang="nb-NO" sz="1400" b="0" dirty="0" err="1">
                <a:solidFill>
                  <a:srgbClr val="001080"/>
                </a:solidFill>
                <a:effectLst/>
                <a:latin typeface="Consolas" panose="020B0609020204030204" pitchFamily="49" charset="0"/>
              </a:rPr>
              <a:t>func</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a:t>
            </a:r>
            <a:r>
              <a:rPr lang="nb-NO" sz="1400" b="0" dirty="0" err="1">
                <a:solidFill>
                  <a:srgbClr val="001080"/>
                </a:solidFill>
                <a:effectLst/>
                <a:latin typeface="Consolas" panose="020B0609020204030204" pitchFamily="49" charset="0"/>
              </a:rPr>
              <a:t>param</a:t>
            </a:r>
            <a:r>
              <a:rPr lang="nb-NO" sz="1400" b="0" dirty="0">
                <a:solidFill>
                  <a:srgbClr val="000000"/>
                </a:solidFill>
                <a:effectLst/>
                <a:latin typeface="Consolas" panose="020B0609020204030204" pitchFamily="49" charset="0"/>
              </a:rPr>
              <a:t>[</a:t>
            </a:r>
            <a:r>
              <a:rPr lang="nb-NO" sz="1400" b="0" dirty="0">
                <a:solidFill>
                  <a:srgbClr val="098658"/>
                </a:solidFill>
                <a:effectLst/>
                <a:latin typeface="Consolas" panose="020B0609020204030204" pitchFamily="49" charset="0"/>
              </a:rPr>
              <a:t>0</a:t>
            </a:r>
            <a:r>
              <a:rPr lang="nb-NO" sz="1400" b="0" dirty="0">
                <a:solidFill>
                  <a:srgbClr val="000000"/>
                </a:solidFill>
                <a:effectLst/>
                <a:latin typeface="Consolas" panose="020B0609020204030204" pitchFamily="49" charset="0"/>
              </a:rPr>
              <a:t>], </a:t>
            </a:r>
            <a:r>
              <a:rPr lang="nb-NO" sz="1400" b="0" dirty="0" err="1">
                <a:solidFill>
                  <a:srgbClr val="001080"/>
                </a:solidFill>
                <a:effectLst/>
                <a:latin typeface="Consolas" panose="020B0609020204030204" pitchFamily="49" charset="0"/>
              </a:rPr>
              <a:t>param</a:t>
            </a:r>
            <a:r>
              <a:rPr lang="nb-NO" sz="1400" b="0" dirty="0">
                <a:solidFill>
                  <a:srgbClr val="000000"/>
                </a:solidFill>
                <a:effectLst/>
                <a:latin typeface="Consolas" panose="020B0609020204030204" pitchFamily="49" charset="0"/>
              </a:rPr>
              <a:t>[</a:t>
            </a:r>
            <a:r>
              <a:rPr lang="nb-NO" sz="1400" b="0" dirty="0">
                <a:solidFill>
                  <a:srgbClr val="098658"/>
                </a:solidFill>
                <a:effectLst/>
                <a:latin typeface="Consolas" panose="020B0609020204030204" pitchFamily="49" charset="0"/>
              </a:rPr>
              <a:t>1</a:t>
            </a:r>
            <a:r>
              <a:rPr lang="nb-NO" sz="1400" b="0" dirty="0">
                <a:solidFill>
                  <a:srgbClr val="000000"/>
                </a:solidFill>
                <a:effectLst/>
                <a:latin typeface="Consolas" panose="020B0609020204030204" pitchFamily="49" charset="0"/>
              </a:rPr>
              <a:t>]), </a:t>
            </a:r>
            <a:r>
              <a:rPr lang="nb-NO" sz="1400" b="0" dirty="0" err="1">
                <a:solidFill>
                  <a:srgbClr val="001080"/>
                </a:solidFill>
                <a:effectLst/>
                <a:latin typeface="Consolas" panose="020B0609020204030204" pitchFamily="49" charset="0"/>
              </a:rPr>
              <a:t>color</a:t>
            </a:r>
            <a:r>
              <a:rPr lang="nb-NO" sz="1400" b="0" dirty="0">
                <a:solidFill>
                  <a:srgbClr val="000000"/>
                </a:solidFill>
                <a:effectLst/>
                <a:latin typeface="Consolas" panose="020B0609020204030204" pitchFamily="49" charset="0"/>
              </a:rPr>
              <a:t> = </a:t>
            </a:r>
            <a:r>
              <a:rPr lang="nb-NO" sz="1400" b="0" dirty="0">
                <a:solidFill>
                  <a:srgbClr val="A31515"/>
                </a:solidFill>
                <a:effectLst/>
                <a:latin typeface="Consolas" panose="020B0609020204030204" pitchFamily="49" charset="0"/>
              </a:rPr>
              <a:t>"red"</a:t>
            </a:r>
            <a:r>
              <a:rPr lang="nb-NO" sz="1400" b="0" dirty="0">
                <a:solidFill>
                  <a:srgbClr val="000000"/>
                </a:solidFill>
                <a:effectLst/>
                <a:latin typeface="Consolas" panose="020B0609020204030204" pitchFamily="49" charset="0"/>
              </a:rPr>
              <a:t>)</a:t>
            </a:r>
          </a:p>
          <a:p>
            <a:r>
              <a:rPr lang="nb-NO" sz="1400" b="0" dirty="0" err="1">
                <a:solidFill>
                  <a:srgbClr val="000000"/>
                </a:solidFill>
                <a:effectLst/>
                <a:latin typeface="Consolas" panose="020B0609020204030204" pitchFamily="49" charset="0"/>
              </a:rPr>
              <a:t>plt.show</a:t>
            </a:r>
            <a:r>
              <a:rPr lang="nb-NO" sz="1400" b="0" dirty="0">
                <a:solidFill>
                  <a:srgbClr val="000000"/>
                </a:solidFill>
                <a:effectLst/>
                <a:latin typeface="Consolas" panose="020B0609020204030204" pitchFamily="49" charset="0"/>
              </a:rPr>
              <a:t>()</a:t>
            </a:r>
          </a:p>
          <a:p>
            <a:endParaRPr lang="nb-NO" sz="1400" b="0" dirty="0">
              <a:solidFill>
                <a:srgbClr val="000000"/>
              </a:solidFill>
              <a:effectLst/>
              <a:latin typeface="Consolas" panose="020B0609020204030204" pitchFamily="49" charset="0"/>
            </a:endParaRPr>
          </a:p>
          <a:p>
            <a:r>
              <a:rPr lang="nb-NO" sz="1400" b="0" dirty="0" err="1">
                <a:solidFill>
                  <a:srgbClr val="001080"/>
                </a:solidFill>
                <a:effectLst/>
                <a:latin typeface="Consolas" panose="020B0609020204030204" pitchFamily="49" charset="0"/>
              </a:rPr>
              <a:t>lower</a:t>
            </a:r>
            <a:r>
              <a:rPr lang="nb-NO" sz="1400" b="0" dirty="0">
                <a:solidFill>
                  <a:srgbClr val="000000"/>
                </a:solidFill>
                <a:effectLst/>
                <a:latin typeface="Consolas" panose="020B0609020204030204" pitchFamily="49" charset="0"/>
              </a:rPr>
              <a:t> = </a:t>
            </a:r>
            <a:r>
              <a:rPr lang="nb-NO" sz="1400" b="0" dirty="0" err="1">
                <a:solidFill>
                  <a:srgbClr val="000000"/>
                </a:solidFill>
                <a:effectLst/>
                <a:latin typeface="Consolas" panose="020B0609020204030204" pitchFamily="49" charset="0"/>
              </a:rPr>
              <a:t>np.sum</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y</a:t>
            </a:r>
            <a:r>
              <a:rPr lang="nb-NO" sz="1400" b="0" dirty="0">
                <a:solidFill>
                  <a:srgbClr val="000000"/>
                </a:solidFill>
                <a:effectLst/>
                <a:latin typeface="Consolas" panose="020B0609020204030204" pitchFamily="49" charset="0"/>
              </a:rPr>
              <a:t> - </a:t>
            </a:r>
            <a:r>
              <a:rPr lang="nb-NO" sz="1400" b="0" dirty="0" err="1">
                <a:solidFill>
                  <a:srgbClr val="000000"/>
                </a:solidFill>
                <a:effectLst/>
                <a:latin typeface="Consolas" panose="020B0609020204030204" pitchFamily="49" charset="0"/>
              </a:rPr>
              <a:t>np.mean</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y</a:t>
            </a:r>
            <a:r>
              <a:rPr lang="nb-NO" sz="1400" b="0" dirty="0">
                <a:solidFill>
                  <a:srgbClr val="000000"/>
                </a:solidFill>
                <a:effectLst/>
                <a:latin typeface="Consolas" panose="020B0609020204030204" pitchFamily="49" charset="0"/>
              </a:rPr>
              <a:t>)) ** </a:t>
            </a:r>
            <a:r>
              <a:rPr lang="nb-NO" sz="1400" b="0" dirty="0">
                <a:solidFill>
                  <a:srgbClr val="098658"/>
                </a:solidFill>
                <a:effectLst/>
                <a:latin typeface="Consolas" panose="020B0609020204030204" pitchFamily="49" charset="0"/>
              </a:rPr>
              <a:t>2</a:t>
            </a:r>
            <a:r>
              <a:rPr lang="nb-NO" sz="1400" b="0" dirty="0">
                <a:solidFill>
                  <a:srgbClr val="000000"/>
                </a:solidFill>
                <a:effectLst/>
                <a:latin typeface="Consolas" panose="020B0609020204030204" pitchFamily="49" charset="0"/>
              </a:rPr>
              <a:t>) </a:t>
            </a:r>
          </a:p>
          <a:p>
            <a:r>
              <a:rPr lang="nb-NO" sz="1400" b="0" dirty="0" err="1">
                <a:solidFill>
                  <a:srgbClr val="001080"/>
                </a:solidFill>
                <a:effectLst/>
                <a:latin typeface="Consolas" panose="020B0609020204030204" pitchFamily="49" charset="0"/>
              </a:rPr>
              <a:t>upper</a:t>
            </a:r>
            <a:r>
              <a:rPr lang="nb-NO" sz="1400" b="0" dirty="0">
                <a:solidFill>
                  <a:srgbClr val="000000"/>
                </a:solidFill>
                <a:effectLst/>
                <a:latin typeface="Consolas" panose="020B0609020204030204" pitchFamily="49" charset="0"/>
              </a:rPr>
              <a:t> = </a:t>
            </a:r>
            <a:r>
              <a:rPr lang="nb-NO" sz="1400" b="0" dirty="0" err="1">
                <a:solidFill>
                  <a:srgbClr val="000000"/>
                </a:solidFill>
                <a:effectLst/>
                <a:latin typeface="Consolas" panose="020B0609020204030204" pitchFamily="49" charset="0"/>
              </a:rPr>
              <a:t>np.sum</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y</a:t>
            </a:r>
            <a:r>
              <a:rPr lang="nb-NO" sz="1400" b="0" dirty="0">
                <a:solidFill>
                  <a:srgbClr val="000000"/>
                </a:solidFill>
                <a:effectLst/>
                <a:latin typeface="Consolas" panose="020B0609020204030204" pitchFamily="49" charset="0"/>
              </a:rPr>
              <a:t> - </a:t>
            </a:r>
            <a:r>
              <a:rPr lang="nb-NO" sz="1400" b="0" dirty="0" err="1">
                <a:solidFill>
                  <a:srgbClr val="001080"/>
                </a:solidFill>
                <a:effectLst/>
                <a:latin typeface="Consolas" panose="020B0609020204030204" pitchFamily="49" charset="0"/>
              </a:rPr>
              <a:t>func</a:t>
            </a:r>
            <a:r>
              <a:rPr lang="nb-NO" sz="1400" b="0" dirty="0">
                <a:solidFill>
                  <a:srgbClr val="000000"/>
                </a:solidFill>
                <a:effectLst/>
                <a:latin typeface="Consolas" panose="020B0609020204030204" pitchFamily="49" charset="0"/>
              </a:rPr>
              <a:t>(</a:t>
            </a:r>
            <a:r>
              <a:rPr lang="nb-NO" sz="1400" b="0" dirty="0">
                <a:solidFill>
                  <a:srgbClr val="001080"/>
                </a:solidFill>
                <a:effectLst/>
                <a:latin typeface="Consolas" panose="020B0609020204030204" pitchFamily="49" charset="0"/>
              </a:rPr>
              <a:t>x</a:t>
            </a:r>
            <a:r>
              <a:rPr lang="nb-NO" sz="1400" b="0" dirty="0">
                <a:solidFill>
                  <a:srgbClr val="000000"/>
                </a:solidFill>
                <a:effectLst/>
                <a:latin typeface="Consolas" panose="020B0609020204030204" pitchFamily="49" charset="0"/>
              </a:rPr>
              <a:t>, </a:t>
            </a:r>
            <a:r>
              <a:rPr lang="nb-NO" sz="1400" b="0" dirty="0" err="1">
                <a:solidFill>
                  <a:srgbClr val="001080"/>
                </a:solidFill>
                <a:effectLst/>
                <a:latin typeface="Consolas" panose="020B0609020204030204" pitchFamily="49" charset="0"/>
              </a:rPr>
              <a:t>param</a:t>
            </a:r>
            <a:r>
              <a:rPr lang="nb-NO" sz="1400" b="0" dirty="0">
                <a:solidFill>
                  <a:srgbClr val="000000"/>
                </a:solidFill>
                <a:effectLst/>
                <a:latin typeface="Consolas" panose="020B0609020204030204" pitchFamily="49" charset="0"/>
              </a:rPr>
              <a:t>[</a:t>
            </a:r>
            <a:r>
              <a:rPr lang="nb-NO" sz="1400" b="0" dirty="0">
                <a:solidFill>
                  <a:srgbClr val="098658"/>
                </a:solidFill>
                <a:effectLst/>
                <a:latin typeface="Consolas" panose="020B0609020204030204" pitchFamily="49" charset="0"/>
              </a:rPr>
              <a:t>0</a:t>
            </a:r>
            <a:r>
              <a:rPr lang="nb-NO" sz="1400" b="0" dirty="0">
                <a:solidFill>
                  <a:srgbClr val="000000"/>
                </a:solidFill>
                <a:effectLst/>
                <a:latin typeface="Consolas" panose="020B0609020204030204" pitchFamily="49" charset="0"/>
              </a:rPr>
              <a:t>], </a:t>
            </a:r>
            <a:r>
              <a:rPr lang="nb-NO" sz="1400" b="0" dirty="0" err="1">
                <a:solidFill>
                  <a:srgbClr val="001080"/>
                </a:solidFill>
                <a:effectLst/>
                <a:latin typeface="Consolas" panose="020B0609020204030204" pitchFamily="49" charset="0"/>
              </a:rPr>
              <a:t>param</a:t>
            </a:r>
            <a:r>
              <a:rPr lang="nb-NO" sz="1400" b="0" dirty="0">
                <a:solidFill>
                  <a:srgbClr val="000000"/>
                </a:solidFill>
                <a:effectLst/>
                <a:latin typeface="Consolas" panose="020B0609020204030204" pitchFamily="49" charset="0"/>
              </a:rPr>
              <a:t>[</a:t>
            </a:r>
            <a:r>
              <a:rPr lang="nb-NO" sz="1400" b="0" dirty="0">
                <a:solidFill>
                  <a:srgbClr val="098658"/>
                </a:solidFill>
                <a:effectLst/>
                <a:latin typeface="Consolas" panose="020B0609020204030204" pitchFamily="49" charset="0"/>
              </a:rPr>
              <a:t>1</a:t>
            </a:r>
            <a:r>
              <a:rPr lang="nb-NO" sz="1400" b="0" dirty="0">
                <a:solidFill>
                  <a:srgbClr val="000000"/>
                </a:solidFill>
                <a:effectLst/>
                <a:latin typeface="Consolas" panose="020B0609020204030204" pitchFamily="49" charset="0"/>
              </a:rPr>
              <a:t>])) ** </a:t>
            </a:r>
            <a:r>
              <a:rPr lang="nb-NO" sz="1400" b="0" dirty="0">
                <a:solidFill>
                  <a:srgbClr val="098658"/>
                </a:solidFill>
                <a:effectLst/>
                <a:latin typeface="Consolas" panose="020B0609020204030204" pitchFamily="49" charset="0"/>
              </a:rPr>
              <a:t>2</a:t>
            </a:r>
            <a:r>
              <a:rPr lang="nb-NO" sz="1400" b="0" dirty="0">
                <a:solidFill>
                  <a:srgbClr val="000000"/>
                </a:solidFill>
                <a:effectLst/>
                <a:latin typeface="Consolas" panose="020B0609020204030204" pitchFamily="49" charset="0"/>
              </a:rPr>
              <a:t>)</a:t>
            </a:r>
          </a:p>
          <a:p>
            <a:endParaRPr lang="nb-NO" sz="1400" dirty="0">
              <a:solidFill>
                <a:srgbClr val="000000"/>
              </a:solidFill>
              <a:latin typeface="Consolas" panose="020B0609020204030204" pitchFamily="49" charset="0"/>
            </a:endParaRPr>
          </a:p>
          <a:p>
            <a:r>
              <a:rPr lang="en-US" sz="1400" b="0" dirty="0">
                <a:solidFill>
                  <a:srgbClr val="000000"/>
                </a:solidFill>
                <a:effectLst/>
                <a:latin typeface="Consolas" panose="020B0609020204030204" pitchFamily="49" charset="0"/>
              </a:rPr>
              <a:t>&gt;&gt;&gt; 1 - upper / lower</a:t>
            </a:r>
          </a:p>
          <a:p>
            <a:r>
              <a:rPr lang="en-US" sz="1400" b="0" dirty="0">
                <a:solidFill>
                  <a:srgbClr val="000000"/>
                </a:solidFill>
                <a:effectLst/>
                <a:latin typeface="Consolas" panose="020B0609020204030204" pitchFamily="49" charset="0"/>
              </a:rPr>
              <a:t>-6.153148272325556</a:t>
            </a:r>
          </a:p>
          <a:p>
            <a:r>
              <a:rPr lang="en-US" sz="1400" b="0" dirty="0">
                <a:solidFill>
                  <a:srgbClr val="000000"/>
                </a:solidFill>
                <a:effectLst/>
                <a:latin typeface="Consolas" panose="020B0609020204030204" pitchFamily="49" charset="0"/>
              </a:rPr>
              <a:t>&gt;&gt;&gt; </a:t>
            </a:r>
            <a:r>
              <a:rPr lang="en-US" sz="1400" b="0" dirty="0" err="1">
                <a:solidFill>
                  <a:srgbClr val="000000"/>
                </a:solidFill>
                <a:effectLst/>
                <a:latin typeface="Consolas" panose="020B0609020204030204" pitchFamily="49" charset="0"/>
              </a:rPr>
              <a:t>np.corrcoef</a:t>
            </a:r>
            <a:r>
              <a:rPr lang="en-US" sz="1400" b="0" dirty="0">
                <a:solidFill>
                  <a:srgbClr val="000000"/>
                </a:solidFill>
                <a:effectLst/>
                <a:latin typeface="Consolas" panose="020B0609020204030204" pitchFamily="49" charset="0"/>
              </a:rPr>
              <a:t>(x, y)[1, 0] ** 2</a:t>
            </a:r>
          </a:p>
          <a:p>
            <a:r>
              <a:rPr lang="en-US" sz="1400" b="0" dirty="0">
                <a:solidFill>
                  <a:srgbClr val="000000"/>
                </a:solidFill>
                <a:effectLst/>
                <a:latin typeface="Consolas" panose="020B0609020204030204" pitchFamily="49" charset="0"/>
              </a:rPr>
              <a:t>0.4875571269866591</a:t>
            </a:r>
            <a:endParaRPr lang="nb-NO" sz="1400" b="0" dirty="0">
              <a:solidFill>
                <a:srgbClr val="000000"/>
              </a:solidFill>
              <a:effectLst/>
              <a:latin typeface="Consolas" panose="020B0609020204030204" pitchFamily="49" charset="0"/>
            </a:endParaRPr>
          </a:p>
          <a:p>
            <a:endParaRPr lang="nb-NO"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6596768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8483A48-5D30-4271-80B4-124E742CDFD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lnSpc>
                    <a:spcPct val="90000"/>
                  </a:lnSpc>
                </a:pPr>
                <a:r>
                  <a:rPr lang="en-US" sz="5100" b="0" kern="1200" cap="all" dirty="0">
                    <a:solidFill>
                      <a:srgbClr val="FFFFFF">
                        <a:alpha val="90000"/>
                      </a:srgbClr>
                    </a:solidFill>
                    <a:latin typeface="+mj-lt"/>
                    <a:ea typeface="+mj-ea"/>
                    <a:cs typeface="+mj-cs"/>
                  </a:rPr>
                  <a:t>The non-linear estimator does </a:t>
                </a:r>
                <a:r>
                  <a:rPr lang="en-US" sz="5100" b="0" i="1" kern="1200" cap="all" dirty="0">
                    <a:solidFill>
                      <a:srgbClr val="FFFFFF">
                        <a:alpha val="90000"/>
                      </a:srgbClr>
                    </a:solidFill>
                    <a:latin typeface="+mj-lt"/>
                    <a:ea typeface="+mj-ea"/>
                    <a:cs typeface="+mj-cs"/>
                  </a:rPr>
                  <a:t>much</a:t>
                </a:r>
                <a:r>
                  <a:rPr lang="en-US" sz="5100" b="0" kern="1200" cap="all" dirty="0">
                    <a:solidFill>
                      <a:srgbClr val="FFFFFF">
                        <a:alpha val="90000"/>
                      </a:srgbClr>
                    </a:solidFill>
                    <a:latin typeface="+mj-lt"/>
                    <a:ea typeface="+mj-ea"/>
                    <a:cs typeface="+mj-cs"/>
                  </a:rPr>
                  <a:t> worse than the mean.</a:t>
                </a:r>
                <a:br>
                  <a:rPr lang="en-US" sz="5100" b="0" kern="1200" cap="all" dirty="0">
                    <a:solidFill>
                      <a:srgbClr val="FFFFFF">
                        <a:alpha val="90000"/>
                      </a:srgbClr>
                    </a:solidFill>
                    <a:latin typeface="+mj-lt"/>
                    <a:ea typeface="+mj-ea"/>
                    <a:cs typeface="+mj-cs"/>
                  </a:rPr>
                </a:br>
                <a:r>
                  <a:rPr lang="en-US" sz="5100" b="0" kern="1200" cap="all" dirty="0">
                    <a:solidFill>
                      <a:srgbClr val="FFFFFF">
                        <a:alpha val="90000"/>
                      </a:srgbClr>
                    </a:solidFill>
                    <a:latin typeface="+mj-lt"/>
                    <a:ea typeface="+mj-ea"/>
                    <a:cs typeface="+mj-cs"/>
                  </a:rPr>
                  <a:t>Hence </a:t>
                </a:r>
                <a14:m>
                  <m:oMath xmlns:m="http://schemas.openxmlformats.org/officeDocument/2006/math">
                    <m:sSubSup>
                      <m:sSubSupPr>
                        <m:ctrlPr>
                          <a:rPr lang="nb-NO" sz="5100" b="0" i="1" kern="1200" cap="all" smtClean="0">
                            <a:solidFill>
                              <a:srgbClr val="FFFFFF">
                                <a:alpha val="90000"/>
                              </a:srgbClr>
                            </a:solidFill>
                            <a:latin typeface="Cambria Math" panose="02040503050406030204" pitchFamily="18" charset="0"/>
                            <a:ea typeface="+mj-ea"/>
                            <a:cs typeface="+mj-cs"/>
                          </a:rPr>
                        </m:ctrlPr>
                      </m:sSubSupPr>
                      <m:e>
                        <m:r>
                          <a:rPr lang="en-US" sz="5100" b="0" i="1" kern="1200" cap="all">
                            <a:solidFill>
                              <a:srgbClr val="FFFFFF">
                                <a:alpha val="90000"/>
                              </a:srgbClr>
                            </a:solidFill>
                            <a:latin typeface="Cambria Math" panose="02040503050406030204" pitchFamily="18" charset="0"/>
                            <a:ea typeface="+mj-ea"/>
                            <a:cs typeface="+mj-cs"/>
                          </a:rPr>
                          <m:t>𝑅</m:t>
                        </m:r>
                      </m:e>
                      <m:sub>
                        <m:r>
                          <a:rPr lang="nb-NO" sz="5100" b="0" i="1" kern="1200" cap="all" smtClean="0">
                            <a:solidFill>
                              <a:srgbClr val="FFFFFF">
                                <a:alpha val="90000"/>
                              </a:srgbClr>
                            </a:solidFill>
                            <a:latin typeface="Cambria Math" panose="02040503050406030204" pitchFamily="18" charset="0"/>
                            <a:ea typeface="+mj-ea"/>
                            <a:cs typeface="+mj-cs"/>
                          </a:rPr>
                          <m:t>𝑛𝑙𝑠</m:t>
                        </m:r>
                      </m:sub>
                      <m:sup>
                        <m:r>
                          <a:rPr lang="en-US" sz="5100" b="0" i="1" kern="1200" cap="all">
                            <a:solidFill>
                              <a:srgbClr val="FFFFFF">
                                <a:alpha val="90000"/>
                              </a:srgbClr>
                            </a:solidFill>
                            <a:latin typeface="Cambria Math" panose="02040503050406030204" pitchFamily="18" charset="0"/>
                            <a:ea typeface="+mj-ea"/>
                            <a:cs typeface="+mj-cs"/>
                          </a:rPr>
                          <m:t>2</m:t>
                        </m:r>
                      </m:sup>
                    </m:sSubSup>
                    <m:r>
                      <a:rPr lang="en-US" sz="5100" b="0" i="1" kern="1200" cap="all">
                        <a:solidFill>
                          <a:srgbClr val="FFFFFF">
                            <a:alpha val="90000"/>
                          </a:srgbClr>
                        </a:solidFill>
                        <a:latin typeface="Cambria Math" panose="02040503050406030204" pitchFamily="18" charset="0"/>
                        <a:ea typeface="+mj-ea"/>
                        <a:cs typeface="+mj-cs"/>
                      </a:rPr>
                      <m:t>=−</m:t>
                    </m:r>
                    <m:r>
                      <a:rPr lang="nb-NO" sz="5100" b="0" i="1" kern="1200" cap="all" smtClean="0">
                        <a:solidFill>
                          <a:srgbClr val="FFFFFF">
                            <a:alpha val="90000"/>
                          </a:srgbClr>
                        </a:solidFill>
                        <a:latin typeface="Cambria Math" panose="02040503050406030204" pitchFamily="18" charset="0"/>
                        <a:ea typeface="+mj-ea"/>
                        <a:cs typeface="+mj-cs"/>
                      </a:rPr>
                      <m:t>6</m:t>
                    </m:r>
                  </m:oMath>
                </a14:m>
                <a:r>
                  <a:rPr lang="en-US" sz="5100" b="0" kern="1200" cap="all" dirty="0">
                    <a:solidFill>
                      <a:srgbClr val="FFFFFF">
                        <a:alpha val="90000"/>
                      </a:srgbClr>
                    </a:solidFill>
                    <a:latin typeface="+mj-lt"/>
                    <a:ea typeface="+mj-ea"/>
                    <a:cs typeface="+mj-cs"/>
                  </a:rPr>
                  <a:t>!</a:t>
                </a:r>
              </a:p>
            </p:txBody>
          </p:sp>
        </mc:Choice>
        <mc:Fallback xmlns="">
          <p:sp>
            <p:nvSpPr>
              <p:cNvPr id="2" name="Title 1">
                <a:extLst>
                  <a:ext uri="{FF2B5EF4-FFF2-40B4-BE49-F238E27FC236}">
                    <a16:creationId xmlns:a16="http://schemas.microsoft.com/office/drawing/2014/main" id="{08483A48-5D30-4271-80B4-124E742CDFD3}"/>
                  </a:ext>
                </a:extLst>
              </p:cNvPr>
              <p:cNvSpPr>
                <a:spLocks noGrp="1" noRot="1" noChangeAspect="1" noMove="1" noResize="1" noEditPoints="1" noAdjustHandles="1" noChangeArrowheads="1" noChangeShapeType="1" noTextEdit="1"/>
              </p:cNvSpPr>
              <p:nvPr>
                <p:ph type="title"/>
              </p:nvPr>
            </p:nvSpPr>
            <p:spPr>
              <a:xfrm>
                <a:off x="783771" y="1066800"/>
                <a:ext cx="5727760" cy="4724400"/>
              </a:xfrm>
              <a:blipFill>
                <a:blip r:embed="rId2"/>
                <a:stretch>
                  <a:fillRect r="-8094"/>
                </a:stretch>
              </a:blipFill>
            </p:spPr>
            <p:txBody>
              <a:bodyPr/>
              <a:lstStyle/>
              <a:p>
                <a:r>
                  <a:rPr lang="nb-NO">
                    <a:noFill/>
                  </a:rPr>
                  <a:t> </a:t>
                </a:r>
              </a:p>
            </p:txBody>
          </p:sp>
        </mc:Fallback>
      </mc:AlternateContent>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86985433"/>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BD7045-4EED-4290-9460-937CBB15A925}"/>
                  </a:ext>
                </a:extLst>
              </p:cNvPr>
              <p:cNvSpPr>
                <a:spLocks noGrp="1"/>
              </p:cNvSpPr>
              <p:nvPr>
                <p:ph type="title"/>
              </p:nvPr>
            </p:nvSpPr>
            <p:spPr>
              <a:xfrm>
                <a:off x="771148" y="1037967"/>
                <a:ext cx="3054091" cy="4709131"/>
              </a:xfrm>
            </p:spPr>
            <p:txBody>
              <a:bodyPr anchor="ctr">
                <a:normAutofit/>
              </a:bodyPr>
              <a:lstStyle/>
              <a:p>
                <a:r>
                  <a:rPr lang="nb-NO">
                    <a:solidFill>
                      <a:srgbClr val="FFFEFF"/>
                    </a:solidFill>
                  </a:rPr>
                  <a:t>Can you make </a:t>
                </a:r>
                <a14:m>
                  <m:oMath xmlns:m="http://schemas.openxmlformats.org/officeDocument/2006/math">
                    <m:r>
                      <a:rPr lang="nb-NO">
                        <a:solidFill>
                          <a:srgbClr val="FFFEFF"/>
                        </a:solidFill>
                        <a:latin typeface="Cambria Math" panose="02040503050406030204" pitchFamily="18" charset="0"/>
                      </a:rPr>
                      <m:t>1</m:t>
                    </m:r>
                    <m:r>
                      <a:rPr lang="nb-NO" b="0" i="1">
                        <a:solidFill>
                          <a:srgbClr val="FFFEFF"/>
                        </a:solidFill>
                        <a:latin typeface="Cambria Math" panose="02040503050406030204" pitchFamily="18" charset="0"/>
                      </a:rPr>
                      <m:t>≥</m:t>
                    </m:r>
                    <m:sSubSup>
                      <m:sSubSupPr>
                        <m:ctrlPr>
                          <a:rPr lang="nb-NO" b="0" i="1">
                            <a:solidFill>
                              <a:srgbClr val="FFFEFF"/>
                            </a:solidFill>
                            <a:latin typeface="Cambria Math" panose="02040503050406030204" pitchFamily="18" charset="0"/>
                          </a:rPr>
                        </m:ctrlPr>
                      </m:sSubSupPr>
                      <m:e>
                        <m:r>
                          <a:rPr lang="nb-NO" b="0" i="1">
                            <a:solidFill>
                              <a:srgbClr val="FFFEFF"/>
                            </a:solidFill>
                            <a:latin typeface="Cambria Math" panose="02040503050406030204" pitchFamily="18" charset="0"/>
                          </a:rPr>
                          <m:t>𝑅</m:t>
                        </m:r>
                      </m:e>
                      <m:sub>
                        <m:r>
                          <a:rPr lang="nb-NO" b="0" i="1">
                            <a:solidFill>
                              <a:srgbClr val="FFFEFF"/>
                            </a:solidFill>
                            <a:latin typeface="Cambria Math" panose="02040503050406030204" pitchFamily="18" charset="0"/>
                          </a:rPr>
                          <m:t>𝑛𝑙𝑠</m:t>
                        </m:r>
                      </m:sub>
                      <m:sup>
                        <m:r>
                          <a:rPr lang="nb-NO" b="0" i="1">
                            <a:solidFill>
                              <a:srgbClr val="FFFEFF"/>
                            </a:solidFill>
                            <a:latin typeface="Cambria Math" panose="02040503050406030204" pitchFamily="18" charset="0"/>
                          </a:rPr>
                          <m:t>2</m:t>
                        </m:r>
                      </m:sup>
                    </m:sSubSup>
                    <m:r>
                      <a:rPr lang="nb-NO" i="1">
                        <a:solidFill>
                          <a:srgbClr val="FFFEFF"/>
                        </a:solidFill>
                        <a:latin typeface="Cambria Math" panose="02040503050406030204" pitchFamily="18" charset="0"/>
                      </a:rPr>
                      <m:t>≥0</m:t>
                    </m:r>
                  </m:oMath>
                </a14:m>
                <a:r>
                  <a:rPr lang="nb-NO">
                    <a:solidFill>
                      <a:srgbClr val="FFFEFF"/>
                    </a:solidFill>
                  </a:rPr>
                  <a:t> always?</a:t>
                </a:r>
              </a:p>
            </p:txBody>
          </p:sp>
        </mc:Choice>
        <mc:Fallback xmlns="">
          <p:sp>
            <p:nvSpPr>
              <p:cNvPr id="2" name="Title 1">
                <a:extLst>
                  <a:ext uri="{FF2B5EF4-FFF2-40B4-BE49-F238E27FC236}">
                    <a16:creationId xmlns:a16="http://schemas.microsoft.com/office/drawing/2014/main" id="{38BD7045-4EED-4290-9460-937CBB15A925}"/>
                  </a:ext>
                </a:extLst>
              </p:cNvPr>
              <p:cNvSpPr>
                <a:spLocks noGrp="1" noRot="1" noChangeAspect="1" noMove="1" noResize="1" noEditPoints="1" noAdjustHandles="1" noChangeArrowheads="1" noChangeShapeType="1" noTextEdit="1"/>
              </p:cNvSpPr>
              <p:nvPr>
                <p:ph type="title"/>
              </p:nvPr>
            </p:nvSpPr>
            <p:spPr>
              <a:xfrm>
                <a:off x="771148" y="1037967"/>
                <a:ext cx="3054091" cy="4709131"/>
              </a:xfrm>
              <a:blipFill>
                <a:blip r:embed="rId2"/>
                <a:stretch>
                  <a:fillRect l="-4200"/>
                </a:stretch>
              </a:blipFill>
            </p:spPr>
            <p:txBody>
              <a:bodyPr/>
              <a:lstStyle/>
              <a:p>
                <a:r>
                  <a:rPr lang="nb-NO">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3309982-6022-4DDE-9449-1275A5809BC5}"/>
                  </a:ext>
                </a:extLst>
              </p:cNvPr>
              <p:cNvSpPr>
                <a:spLocks noGrp="1"/>
              </p:cNvSpPr>
              <p:nvPr>
                <p:ph idx="1"/>
              </p:nvPr>
            </p:nvSpPr>
            <p:spPr>
              <a:xfrm>
                <a:off x="4534935" y="1037968"/>
                <a:ext cx="6725899" cy="4820832"/>
              </a:xfrm>
            </p:spPr>
            <p:txBody>
              <a:bodyPr>
                <a:normAutofit/>
              </a:bodyPr>
              <a:lstStyle/>
              <a:p>
                <a:r>
                  <a:rPr lang="nb-NO" dirty="0"/>
                  <a:t>Make sure </a:t>
                </a:r>
                <a:r>
                  <a:rPr lang="nb-NO" dirty="0" err="1"/>
                  <a:t>the</a:t>
                </a:r>
                <a:r>
                  <a:rPr lang="nb-NO" dirty="0"/>
                  <a:t> </a:t>
                </a:r>
                <a:r>
                  <a:rPr lang="nb-NO" dirty="0" err="1"/>
                  <a:t>function</a:t>
                </a:r>
                <a:r>
                  <a:rPr lang="nb-NO" dirty="0"/>
                  <a:t> </a:t>
                </a:r>
                <a:r>
                  <a:rPr lang="nb-NO" dirty="0" err="1"/>
                  <a:t>you</a:t>
                </a:r>
                <a:r>
                  <a:rPr lang="nb-NO" dirty="0"/>
                  <a:t> </a:t>
                </a:r>
                <a:r>
                  <a:rPr lang="nb-NO" dirty="0" err="1"/>
                  <a:t>optimize</a:t>
                </a:r>
                <a:r>
                  <a:rPr lang="nb-NO" dirty="0"/>
                  <a:t> </a:t>
                </a:r>
                <a:r>
                  <a:rPr lang="nb-NO" dirty="0" err="1"/>
                  <a:t>can</a:t>
                </a:r>
                <a:r>
                  <a:rPr lang="nb-NO" dirty="0"/>
                  <a:t> be </a:t>
                </a:r>
                <a:r>
                  <a:rPr lang="nb-NO" dirty="0" err="1"/>
                  <a:t>equal</a:t>
                </a:r>
                <a:r>
                  <a:rPr lang="nb-NO" dirty="0"/>
                  <a:t> to </a:t>
                </a:r>
                <a:r>
                  <a:rPr lang="nb-NO" dirty="0" err="1"/>
                  <a:t>any</a:t>
                </a:r>
                <a:r>
                  <a:rPr lang="nb-NO" dirty="0"/>
                  <a:t> </a:t>
                </a:r>
                <a:r>
                  <a:rPr lang="nb-NO" dirty="0" err="1"/>
                  <a:t>constant</a:t>
                </a:r>
                <a:r>
                  <a:rPr lang="nb-NO" dirty="0"/>
                  <a:t> </a:t>
                </a:r>
                <a14:m>
                  <m:oMath xmlns:m="http://schemas.openxmlformats.org/officeDocument/2006/math">
                    <m:r>
                      <a:rPr lang="nb-NO" b="0" i="1" smtClean="0">
                        <a:latin typeface="Cambria Math" panose="02040503050406030204" pitchFamily="18" charset="0"/>
                      </a:rPr>
                      <m:t>𝑐</m:t>
                    </m:r>
                  </m:oMath>
                </a14:m>
                <a:r>
                  <a:rPr lang="nb-NO" dirty="0"/>
                  <a:t>!</a:t>
                </a:r>
              </a:p>
              <a:p>
                <a:r>
                  <a:rPr lang="nb-NO" dirty="0" err="1"/>
                  <a:t>Why</a:t>
                </a:r>
                <a:r>
                  <a:rPr lang="nb-NO" dirty="0"/>
                  <a:t> is </a:t>
                </a:r>
                <a:r>
                  <a:rPr lang="nb-NO" dirty="0" err="1"/>
                  <a:t>this</a:t>
                </a:r>
                <a:r>
                  <a:rPr lang="nb-NO" dirty="0"/>
                  <a:t> </a:t>
                </a:r>
                <a:r>
                  <a:rPr lang="nb-NO" dirty="0" err="1"/>
                  <a:t>the</a:t>
                </a:r>
                <a:r>
                  <a:rPr lang="nb-NO" dirty="0"/>
                  <a:t> case? </a:t>
                </a:r>
              </a:p>
              <a:p>
                <a:pPr lvl="1"/>
                <a14:m>
                  <m:oMath xmlns:m="http://schemas.openxmlformats.org/officeDocument/2006/math">
                    <m:r>
                      <a:rPr lang="nb-NO" b="0" i="1" smtClean="0">
                        <a:latin typeface="Cambria Math" panose="02040503050406030204" pitchFamily="18" charset="0"/>
                      </a:rPr>
                      <m:t>∑</m:t>
                    </m:r>
                    <m:r>
                      <a:rPr lang="nb-NO" b="0" i="1" smtClean="0">
                        <a:latin typeface="Cambria Math" panose="02040503050406030204" pitchFamily="18" charset="0"/>
                      </a:rPr>
                      <m:t>𝑑</m:t>
                    </m:r>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𝑖</m:t>
                            </m:r>
                          </m:sub>
                        </m:sSub>
                        <m:r>
                          <a:rPr lang="nb-NO" b="0" i="1" smtClean="0">
                            <a:latin typeface="Cambria Math" panose="02040503050406030204" pitchFamily="18" charset="0"/>
                          </a:rPr>
                          <m:t>,</m:t>
                        </m:r>
                        <m:r>
                          <a:rPr lang="nb-NO" b="0" i="1" smtClean="0">
                            <a:latin typeface="Cambria Math" panose="02040503050406030204" pitchFamily="18" charset="0"/>
                          </a:rPr>
                          <m:t>𝑎</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𝑏</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sup>
                        </m:sSup>
                      </m:e>
                    </m:d>
                  </m:oMath>
                </a14:m>
                <a:r>
                  <a:rPr lang="nb-NO" dirty="0"/>
                  <a:t> </a:t>
                </a:r>
                <a:r>
                  <a:rPr lang="nb-NO" dirty="0" err="1"/>
                  <a:t>may</a:t>
                </a:r>
                <a:r>
                  <a:rPr lang="nb-NO" dirty="0"/>
                  <a:t> be </a:t>
                </a:r>
                <a:r>
                  <a:rPr lang="nb-NO" dirty="0" err="1"/>
                  <a:t>larger</a:t>
                </a:r>
                <a:r>
                  <a:rPr lang="nb-NO" dirty="0"/>
                  <a:t> </a:t>
                </a:r>
                <a:r>
                  <a:rPr lang="nb-NO" dirty="0" err="1"/>
                  <a:t>than</a:t>
                </a:r>
                <a:r>
                  <a:rPr lang="nb-NO" dirty="0"/>
                  <a:t> </a:t>
                </a:r>
                <a14:m>
                  <m:oMath xmlns:m="http://schemas.openxmlformats.org/officeDocument/2006/math">
                    <m:r>
                      <a:rPr lang="nb-NO" i="1">
                        <a:latin typeface="Cambria Math" panose="02040503050406030204" pitchFamily="18" charset="0"/>
                      </a:rPr>
                      <m:t>∑</m:t>
                    </m:r>
                    <m:r>
                      <a:rPr lang="nb-NO" i="1">
                        <a:latin typeface="Cambria Math" panose="02040503050406030204" pitchFamily="18" charset="0"/>
                      </a:rPr>
                      <m:t>𝑑</m:t>
                    </m:r>
                    <m:d>
                      <m:dPr>
                        <m:ctrlPr>
                          <a:rPr lang="nb-NO" i="1">
                            <a:latin typeface="Cambria Math" panose="02040503050406030204" pitchFamily="18" charset="0"/>
                          </a:rPr>
                        </m:ctrlPr>
                      </m:dPr>
                      <m:e>
                        <m:sSub>
                          <m:sSubPr>
                            <m:ctrlPr>
                              <a:rPr lang="nb-NO" b="0" i="1" smtClean="0">
                                <a:latin typeface="Cambria Math" panose="02040503050406030204" pitchFamily="18" charset="0"/>
                              </a:rPr>
                            </m:ctrlPr>
                          </m:sSubPr>
                          <m:e>
                            <m:r>
                              <a:rPr lang="nb-NO" i="1">
                                <a:latin typeface="Cambria Math" panose="02040503050406030204" pitchFamily="18" charset="0"/>
                              </a:rPr>
                              <m:t>𝑦</m:t>
                            </m:r>
                          </m:e>
                          <m:sub>
                            <m:r>
                              <a:rPr lang="nb-NO" b="0" i="1" smtClean="0">
                                <a:latin typeface="Cambria Math" panose="02040503050406030204" pitchFamily="18" charset="0"/>
                              </a:rPr>
                              <m:t>𝑖</m:t>
                            </m:r>
                          </m:sub>
                        </m:sSub>
                        <m:r>
                          <a:rPr lang="nb-NO" i="1">
                            <a:latin typeface="Cambria Math" panose="02040503050406030204" pitchFamily="18" charset="0"/>
                          </a:rPr>
                          <m:t>,</m:t>
                        </m:r>
                        <m:r>
                          <a:rPr lang="nb-NO" b="0" i="1" smtClean="0">
                            <a:latin typeface="Cambria Math" panose="02040503050406030204" pitchFamily="18" charset="0"/>
                          </a:rPr>
                          <m:t>𝑚</m:t>
                        </m:r>
                      </m:e>
                    </m:d>
                  </m:oMath>
                </a14:m>
                <a:endParaRPr lang="nb-NO" dirty="0"/>
              </a:p>
              <a:p>
                <a:pPr lvl="1"/>
                <a:r>
                  <a:rPr lang="nb-NO" dirty="0" err="1"/>
                  <a:t>But</a:t>
                </a:r>
                <a:r>
                  <a:rPr lang="nb-NO" dirty="0"/>
                  <a:t> </a:t>
                </a:r>
                <a14:m>
                  <m:oMath xmlns:m="http://schemas.openxmlformats.org/officeDocument/2006/math">
                    <m:r>
                      <a:rPr lang="nb-NO" b="0" i="1" smtClean="0">
                        <a:latin typeface="Cambria Math" panose="02040503050406030204" pitchFamily="18" charset="0"/>
                      </a:rPr>
                      <m:t>∑</m:t>
                    </m:r>
                    <m:r>
                      <a:rPr lang="nb-NO" b="0" i="1" smtClean="0">
                        <a:latin typeface="Cambria Math" panose="02040503050406030204" pitchFamily="18" charset="0"/>
                      </a:rPr>
                      <m:t>𝑑</m:t>
                    </m:r>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𝑖</m:t>
                            </m:r>
                          </m:sub>
                        </m:sSub>
                        <m:r>
                          <a:rPr lang="nb-NO" b="0" i="1" smtClean="0">
                            <a:latin typeface="Cambria Math" panose="02040503050406030204" pitchFamily="18" charset="0"/>
                          </a:rPr>
                          <m:t>,</m:t>
                        </m:r>
                        <m:r>
                          <a:rPr lang="nb-NO" b="0" i="1" smtClean="0">
                            <a:latin typeface="Cambria Math" panose="02040503050406030204" pitchFamily="18" charset="0"/>
                          </a:rPr>
                          <m:t>𝑐</m:t>
                        </m:r>
                        <m:r>
                          <a:rPr lang="nb-NO" b="0" i="1" smtClean="0">
                            <a:latin typeface="Cambria Math" panose="02040503050406030204" pitchFamily="18" charset="0"/>
                          </a:rPr>
                          <m:t>+</m:t>
                        </m:r>
                        <m:r>
                          <a:rPr lang="nb-NO" b="0" i="1" smtClean="0">
                            <a:latin typeface="Cambria Math" panose="02040503050406030204" pitchFamily="18" charset="0"/>
                          </a:rPr>
                          <m:t>𝑎</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𝑏</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sup>
                        </m:sSup>
                      </m:e>
                    </m:d>
                    <m:r>
                      <a:rPr lang="nb-NO" b="0" i="1" smtClean="0">
                        <a:latin typeface="Cambria Math" panose="02040503050406030204" pitchFamily="18" charset="0"/>
                      </a:rPr>
                      <m:t>≤</m:t>
                    </m:r>
                    <m:r>
                      <a:rPr lang="nb-NO" i="1">
                        <a:latin typeface="Cambria Math" panose="02040503050406030204" pitchFamily="18" charset="0"/>
                      </a:rPr>
                      <m:t>∑</m:t>
                    </m:r>
                    <m:r>
                      <a:rPr lang="nb-NO" i="1">
                        <a:latin typeface="Cambria Math" panose="02040503050406030204" pitchFamily="18" charset="0"/>
                      </a:rPr>
                      <m:t>𝑑</m:t>
                    </m:r>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𝑦</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𝑚</m:t>
                        </m:r>
                      </m:e>
                    </m:d>
                    <m:r>
                      <a:rPr lang="nb-NO" b="0" i="0" smtClean="0">
                        <a:latin typeface="Cambria Math" panose="02040503050406030204" pitchFamily="18" charset="0"/>
                      </a:rPr>
                      <m:t>.</m:t>
                    </m:r>
                  </m:oMath>
                </a14:m>
                <a:endParaRPr lang="nb-NO" b="0" dirty="0"/>
              </a:p>
              <a:p>
                <a:pPr lvl="1"/>
                <a:r>
                  <a:rPr lang="nb-NO" dirty="0"/>
                  <a:t>For </a:t>
                </a:r>
                <a:r>
                  <a:rPr lang="nb-NO" dirty="0" err="1"/>
                  <a:t>if</a:t>
                </a:r>
                <a:r>
                  <a:rPr lang="nb-NO" dirty="0"/>
                  <a:t> </a:t>
                </a:r>
                <a14:m>
                  <m:oMath xmlns:m="http://schemas.openxmlformats.org/officeDocument/2006/math">
                    <m:r>
                      <a:rPr lang="nb-NO" b="0" i="1" smtClean="0">
                        <a:latin typeface="Cambria Math" panose="02040503050406030204" pitchFamily="18" charset="0"/>
                      </a:rPr>
                      <m:t>𝑎</m:t>
                    </m:r>
                    <m:r>
                      <a:rPr lang="nb-NO" b="0" i="1" smtClean="0">
                        <a:latin typeface="Cambria Math" panose="02040503050406030204" pitchFamily="18" charset="0"/>
                      </a:rPr>
                      <m:t>=0</m:t>
                    </m:r>
                  </m:oMath>
                </a14:m>
                <a:r>
                  <a:rPr lang="nb-NO" dirty="0"/>
                  <a:t> and </a:t>
                </a:r>
                <a14:m>
                  <m:oMath xmlns:m="http://schemas.openxmlformats.org/officeDocument/2006/math">
                    <m:r>
                      <a:rPr lang="nb-NO" b="0" i="1" smtClean="0">
                        <a:latin typeface="Cambria Math" panose="02040503050406030204" pitchFamily="18" charset="0"/>
                      </a:rPr>
                      <m:t>𝑏</m:t>
                    </m:r>
                    <m:r>
                      <a:rPr lang="nb-NO" b="0" i="1" smtClean="0">
                        <a:latin typeface="Cambria Math" panose="02040503050406030204" pitchFamily="18" charset="0"/>
                      </a:rPr>
                      <m:t>=0</m:t>
                    </m:r>
                  </m:oMath>
                </a14:m>
                <a:r>
                  <a:rPr lang="nb-NO" dirty="0"/>
                  <a:t> and </a:t>
                </a:r>
                <a14:m>
                  <m:oMath xmlns:m="http://schemas.openxmlformats.org/officeDocument/2006/math">
                    <m:r>
                      <a:rPr lang="nb-NO" b="0" i="1" smtClean="0">
                        <a:latin typeface="Cambria Math" panose="02040503050406030204" pitchFamily="18" charset="0"/>
                      </a:rPr>
                      <m:t>𝑐</m:t>
                    </m:r>
                    <m:r>
                      <a:rPr lang="nb-NO" b="0" i="1" smtClean="0">
                        <a:latin typeface="Cambria Math" panose="02040503050406030204" pitchFamily="18" charset="0"/>
                      </a:rPr>
                      <m:t>=</m:t>
                    </m:r>
                    <m:r>
                      <a:rPr lang="nb-NO" b="0" i="1" smtClean="0">
                        <a:latin typeface="Cambria Math" panose="02040503050406030204" pitchFamily="18" charset="0"/>
                      </a:rPr>
                      <m:t>𝑚</m:t>
                    </m:r>
                    <m:r>
                      <a:rPr lang="nb-NO" b="0" i="1" smtClean="0">
                        <a:latin typeface="Cambria Math" panose="02040503050406030204" pitchFamily="18" charset="0"/>
                      </a:rPr>
                      <m:t>−1</m:t>
                    </m:r>
                  </m:oMath>
                </a14:m>
                <a:r>
                  <a:rPr lang="nb-NO" dirty="0"/>
                  <a:t>, </a:t>
                </a:r>
                <a:r>
                  <a:rPr lang="nb-NO" dirty="0" err="1"/>
                  <a:t>then</a:t>
                </a:r>
                <a14:m>
                  <m:oMath xmlns:m="http://schemas.openxmlformats.org/officeDocument/2006/math">
                    <m:r>
                      <a:rPr lang="nb-NO" b="0" i="0" smtClean="0">
                        <a:latin typeface="Cambria Math" panose="02040503050406030204" pitchFamily="18" charset="0"/>
                      </a:rPr>
                      <m:t> </m:t>
                    </m:r>
                    <m:r>
                      <a:rPr lang="nb-NO" i="1">
                        <a:latin typeface="Cambria Math" panose="02040503050406030204" pitchFamily="18" charset="0"/>
                      </a:rPr>
                      <m:t>𝑐</m:t>
                    </m:r>
                    <m:r>
                      <a:rPr lang="nb-NO" i="1">
                        <a:latin typeface="Cambria Math" panose="02040503050406030204" pitchFamily="18" charset="0"/>
                      </a:rPr>
                      <m:t>+</m:t>
                    </m:r>
                    <m:r>
                      <a:rPr lang="nb-NO" i="1">
                        <a:latin typeface="Cambria Math" panose="02040503050406030204" pitchFamily="18" charset="0"/>
                      </a:rPr>
                      <m:t>𝑎</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𝑖</m:t>
                        </m:r>
                      </m:sub>
                    </m:sSub>
                    <m:r>
                      <a:rPr lang="nb-NO" i="1">
                        <a:latin typeface="Cambria Math" panose="02040503050406030204" pitchFamily="18" charset="0"/>
                      </a:rPr>
                      <m:t>+</m:t>
                    </m:r>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𝑏</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𝑖</m:t>
                            </m:r>
                          </m:sub>
                        </m:sSub>
                      </m:sup>
                    </m:sSup>
                    <m:r>
                      <a:rPr lang="nb-NO" b="0" i="1" smtClean="0">
                        <a:latin typeface="Cambria Math" panose="02040503050406030204" pitchFamily="18" charset="0"/>
                      </a:rPr>
                      <m:t>=</m:t>
                    </m:r>
                    <m:r>
                      <a:rPr lang="nb-NO" b="0" i="1" smtClean="0">
                        <a:latin typeface="Cambria Math" panose="02040503050406030204" pitchFamily="18" charset="0"/>
                      </a:rPr>
                      <m:t>𝑚</m:t>
                    </m:r>
                  </m:oMath>
                </a14:m>
                <a:r>
                  <a:rPr lang="nb-NO" dirty="0"/>
                  <a:t>.</a:t>
                </a:r>
              </a:p>
            </p:txBody>
          </p:sp>
        </mc:Choice>
        <mc:Fallback>
          <p:sp>
            <p:nvSpPr>
              <p:cNvPr id="3" name="Content Placeholder 2">
                <a:extLst>
                  <a:ext uri="{FF2B5EF4-FFF2-40B4-BE49-F238E27FC236}">
                    <a16:creationId xmlns:a16="http://schemas.microsoft.com/office/drawing/2014/main" id="{93309982-6022-4DDE-9449-1275A5809BC5}"/>
                  </a:ext>
                </a:extLst>
              </p:cNvPr>
              <p:cNvSpPr>
                <a:spLocks noGrp="1" noRot="1" noChangeAspect="1" noMove="1" noResize="1" noEditPoints="1" noAdjustHandles="1" noChangeArrowheads="1" noChangeShapeType="1" noTextEdit="1"/>
              </p:cNvSpPr>
              <p:nvPr>
                <p:ph idx="1"/>
              </p:nvPr>
            </p:nvSpPr>
            <p:spPr>
              <a:xfrm>
                <a:off x="4534935" y="1037968"/>
                <a:ext cx="6725899" cy="4820832"/>
              </a:xfrm>
              <a:blipFill>
                <a:blip r:embed="rId3"/>
                <a:stretch>
                  <a:fillRect l="-272" r="-91"/>
                </a:stretch>
              </a:blipFill>
            </p:spPr>
            <p:txBody>
              <a:bodyPr/>
              <a:lstStyle/>
              <a:p>
                <a:r>
                  <a:rPr lang="nb-NO">
                    <a:noFill/>
                  </a:rPr>
                  <a:t> </a:t>
                </a:r>
              </a:p>
            </p:txBody>
          </p:sp>
        </mc:Fallback>
      </mc:AlternateContent>
    </p:spTree>
    <p:extLst>
      <p:ext uri="{BB962C8B-B14F-4D97-AF65-F5344CB8AC3E}">
        <p14:creationId xmlns:p14="http://schemas.microsoft.com/office/powerpoint/2010/main" val="4205297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erson wearing glasses and holding a book&#10;&#10;Description automatically generated with low confidence">
            <a:extLst>
              <a:ext uri="{FF2B5EF4-FFF2-40B4-BE49-F238E27FC236}">
                <a16:creationId xmlns:a16="http://schemas.microsoft.com/office/drawing/2014/main" id="{865B484E-1D51-4E0A-9617-1A5863ACBAE6}"/>
              </a:ext>
            </a:extLst>
          </p:cNvPr>
          <p:cNvPicPr>
            <a:picLocks noGrp="1" noChangeAspect="1"/>
          </p:cNvPicPr>
          <p:nvPr>
            <p:ph sz="half" idx="1"/>
          </p:nvPr>
        </p:nvPicPr>
        <p:blipFill rotWithShape="1">
          <a:blip r:embed="rId2"/>
          <a:srcRect b="15730"/>
          <a:stretch/>
        </p:blipFill>
        <p:spPr>
          <a:xfrm>
            <a:off x="20" y="-22"/>
            <a:ext cx="12191977" cy="6858022"/>
          </a:xfrm>
          <a:prstGeom prst="rect">
            <a:avLst/>
          </a:prstGeom>
        </p:spPr>
      </p:pic>
      <p:sp>
        <p:nvSpPr>
          <p:cNvPr id="4" name="Title 3">
            <a:extLst>
              <a:ext uri="{FF2B5EF4-FFF2-40B4-BE49-F238E27FC236}">
                <a16:creationId xmlns:a16="http://schemas.microsoft.com/office/drawing/2014/main" id="{BFDC26F1-D9AE-4CC5-BE17-BEF48DA74567}"/>
              </a:ext>
            </a:extLst>
          </p:cNvPr>
          <p:cNvSpPr>
            <a:spLocks noGrp="1"/>
          </p:cNvSpPr>
          <p:nvPr>
            <p:ph type="title"/>
          </p:nvPr>
        </p:nvSpPr>
        <p:spPr>
          <a:xfrm>
            <a:off x="244354" y="355369"/>
            <a:ext cx="5452529" cy="3569242"/>
          </a:xfrm>
        </p:spPr>
        <p:txBody>
          <a:bodyPr vert="horz" lIns="91440" tIns="45720" rIns="91440" bIns="45720" rtlCol="0" anchor="t">
            <a:normAutofit fontScale="90000"/>
          </a:bodyPr>
          <a:lstStyle/>
          <a:p>
            <a:r>
              <a:rPr lang="en-US" sz="4800" dirty="0">
                <a:solidFill>
                  <a:schemeClr val="bg1"/>
                </a:solidFill>
              </a:rPr>
              <a:t>Alice Generates Some data using her data generating model</a:t>
            </a:r>
            <a:br>
              <a:rPr lang="en-US" sz="4800" dirty="0">
                <a:solidFill>
                  <a:schemeClr val="bg1"/>
                </a:solidFill>
              </a:rPr>
            </a:br>
            <a:endParaRPr lang="en-US" sz="4800" dirty="0">
              <a:solidFill>
                <a:schemeClr val="bg1"/>
              </a:solidFill>
            </a:endParaRPr>
          </a:p>
        </p:txBody>
      </p:sp>
    </p:spTree>
    <p:extLst>
      <p:ext uri="{BB962C8B-B14F-4D97-AF65-F5344CB8AC3E}">
        <p14:creationId xmlns:p14="http://schemas.microsoft.com/office/powerpoint/2010/main" val="2432200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D576BE-2413-48F1-894C-BF6BF0C88EE4}"/>
              </a:ext>
            </a:extLst>
          </p:cNvPr>
          <p:cNvSpPr>
            <a:spLocks noGrp="1"/>
          </p:cNvSpPr>
          <p:nvPr>
            <p:ph type="title"/>
          </p:nvPr>
        </p:nvSpPr>
        <p:spPr>
          <a:xfrm>
            <a:off x="581192" y="1507414"/>
            <a:ext cx="5120255" cy="3903332"/>
          </a:xfrm>
        </p:spPr>
        <p:txBody>
          <a:bodyPr anchor="t">
            <a:normAutofit/>
          </a:bodyPr>
          <a:lstStyle/>
          <a:p>
            <a:r>
              <a:rPr lang="nb-NO" sz="4000" dirty="0">
                <a:solidFill>
                  <a:schemeClr val="tx1">
                    <a:lumMod val="85000"/>
                    <a:lumOff val="15000"/>
                  </a:schemeClr>
                </a:solidFill>
              </a:rPr>
              <a:t>Works </a:t>
            </a:r>
            <a:r>
              <a:rPr lang="nb-NO" sz="4000" dirty="0" err="1">
                <a:solidFill>
                  <a:schemeClr val="tx1">
                    <a:lumMod val="85000"/>
                    <a:lumOff val="15000"/>
                  </a:schemeClr>
                </a:solidFill>
              </a:rPr>
              <a:t>on</a:t>
            </a:r>
            <a:r>
              <a:rPr lang="nb-NO" sz="4000" dirty="0">
                <a:solidFill>
                  <a:schemeClr val="tx1">
                    <a:lumMod val="85000"/>
                    <a:lumOff val="15000"/>
                  </a:schemeClr>
                </a:solidFill>
              </a:rPr>
              <a:t> </a:t>
            </a:r>
            <a:r>
              <a:rPr lang="nb-NO" sz="4000" i="1" dirty="0" err="1">
                <a:solidFill>
                  <a:schemeClr val="tx1">
                    <a:lumMod val="85000"/>
                    <a:lumOff val="15000"/>
                  </a:schemeClr>
                </a:solidFill>
              </a:rPr>
              <a:t>Parameterized</a:t>
            </a:r>
            <a:r>
              <a:rPr lang="nb-NO" sz="4000" i="1" dirty="0">
                <a:solidFill>
                  <a:schemeClr val="tx1">
                    <a:lumMod val="85000"/>
                    <a:lumOff val="15000"/>
                  </a:schemeClr>
                </a:solidFill>
              </a:rPr>
              <a:t> </a:t>
            </a:r>
            <a:r>
              <a:rPr lang="nb-NO" sz="4000" dirty="0" err="1">
                <a:solidFill>
                  <a:schemeClr val="tx1">
                    <a:lumMod val="85000"/>
                    <a:lumOff val="15000"/>
                  </a:schemeClr>
                </a:solidFill>
              </a:rPr>
              <a:t>functions</a:t>
            </a:r>
            <a:r>
              <a:rPr lang="nb-NO" sz="4000" dirty="0">
                <a:solidFill>
                  <a:schemeClr val="tx1">
                    <a:lumMod val="85000"/>
                    <a:lumOff val="15000"/>
                  </a:schemeClr>
                </a:solidFill>
              </a:rPr>
              <a:t> </a:t>
            </a:r>
          </a:p>
        </p:txBody>
      </p:sp>
      <p:sp>
        <p:nvSpPr>
          <p:cNvPr id="10" name="Rectangle 9">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C34931-16DD-4A41-BD6D-749B51F604EF}"/>
                  </a:ext>
                </a:extLst>
              </p:cNvPr>
              <p:cNvSpPr>
                <a:spLocks noGrp="1"/>
              </p:cNvSpPr>
              <p:nvPr>
                <p:ph idx="1"/>
              </p:nvPr>
            </p:nvSpPr>
            <p:spPr>
              <a:xfrm>
                <a:off x="6441743" y="1507415"/>
                <a:ext cx="4819091" cy="3903331"/>
              </a:xfrm>
              <a:ln w="57150">
                <a:noFill/>
              </a:ln>
            </p:spPr>
            <p:txBody>
              <a:bodyPr anchor="t">
                <a:normAutofit/>
              </a:bodyPr>
              <a:lstStyle/>
              <a:p>
                <a:pPr>
                  <a:lnSpc>
                    <a:spcPct val="90000"/>
                  </a:lnSpc>
                </a:pPr>
                <a:r>
                  <a:rPr lang="nb-NO" sz="1900" b="0"/>
                  <a:t>Let </a:t>
                </a:r>
                <a14:m>
                  <m:oMath xmlns:m="http://schemas.openxmlformats.org/officeDocument/2006/math">
                    <m:r>
                      <a:rPr lang="nb-NO" sz="1900" b="0" i="1">
                        <a:latin typeface="Cambria Math" panose="02040503050406030204" pitchFamily="18" charset="0"/>
                      </a:rPr>
                      <m:t>𝑓</m:t>
                    </m:r>
                    <m:r>
                      <a:rPr lang="nb-NO" sz="1900" b="0" i="1">
                        <a:latin typeface="Cambria Math" panose="02040503050406030204" pitchFamily="18" charset="0"/>
                      </a:rPr>
                      <m:t>(</m:t>
                    </m:r>
                    <m:r>
                      <a:rPr lang="nb-NO" sz="1900" b="0" i="1">
                        <a:latin typeface="Cambria Math" panose="02040503050406030204" pitchFamily="18" charset="0"/>
                      </a:rPr>
                      <m:t>𝑥</m:t>
                    </m:r>
                    <m:r>
                      <a:rPr lang="nb-NO" sz="1900" b="0" i="1">
                        <a:latin typeface="Cambria Math" panose="02040503050406030204" pitchFamily="18" charset="0"/>
                      </a:rPr>
                      <m:t>;</m:t>
                    </m:r>
                    <m:sSub>
                      <m:sSubPr>
                        <m:ctrlPr>
                          <a:rPr lang="nb-NO" sz="1900" b="0" i="1">
                            <a:latin typeface="Cambria Math" panose="02040503050406030204" pitchFamily="18" charset="0"/>
                          </a:rPr>
                        </m:ctrlPr>
                      </m:sSubPr>
                      <m:e>
                        <m:r>
                          <a:rPr lang="nb-NO" sz="1900" b="0" i="1">
                            <a:latin typeface="Cambria Math" panose="02040503050406030204" pitchFamily="18" charset="0"/>
                          </a:rPr>
                          <m:t>𝑎</m:t>
                        </m:r>
                      </m:e>
                      <m:sub>
                        <m:r>
                          <a:rPr lang="nb-NO" sz="1900" b="0" i="1">
                            <a:latin typeface="Cambria Math" panose="02040503050406030204" pitchFamily="18" charset="0"/>
                          </a:rPr>
                          <m:t>1</m:t>
                        </m:r>
                      </m:sub>
                    </m:sSub>
                    <m:r>
                      <a:rPr lang="nb-NO" sz="1900" b="0" i="1">
                        <a:latin typeface="Cambria Math" panose="02040503050406030204" pitchFamily="18" charset="0"/>
                      </a:rPr>
                      <m:t>,</m:t>
                    </m:r>
                    <m:sSub>
                      <m:sSubPr>
                        <m:ctrlPr>
                          <a:rPr lang="nb-NO" sz="1900" b="0" i="1">
                            <a:latin typeface="Cambria Math" panose="02040503050406030204" pitchFamily="18" charset="0"/>
                          </a:rPr>
                        </m:ctrlPr>
                      </m:sSubPr>
                      <m:e>
                        <m:r>
                          <a:rPr lang="nb-NO" sz="1900" b="0" i="1">
                            <a:latin typeface="Cambria Math" panose="02040503050406030204" pitchFamily="18" charset="0"/>
                          </a:rPr>
                          <m:t>𝑎</m:t>
                        </m:r>
                      </m:e>
                      <m:sub>
                        <m:r>
                          <a:rPr lang="nb-NO" sz="1900" b="0" i="1">
                            <a:latin typeface="Cambria Math" panose="02040503050406030204" pitchFamily="18" charset="0"/>
                          </a:rPr>
                          <m:t>2</m:t>
                        </m:r>
                      </m:sub>
                    </m:sSub>
                    <m:r>
                      <a:rPr lang="nb-NO" sz="1900" b="0" i="1">
                        <a:latin typeface="Cambria Math" panose="02040503050406030204" pitchFamily="18" charset="0"/>
                      </a:rPr>
                      <m:t>,…,</m:t>
                    </m:r>
                    <m:sSub>
                      <m:sSubPr>
                        <m:ctrlPr>
                          <a:rPr lang="nb-NO" sz="1900" b="0" i="1">
                            <a:latin typeface="Cambria Math" panose="02040503050406030204" pitchFamily="18" charset="0"/>
                          </a:rPr>
                        </m:ctrlPr>
                      </m:sSubPr>
                      <m:e>
                        <m:r>
                          <a:rPr lang="nb-NO" sz="1900" b="0" i="1">
                            <a:latin typeface="Cambria Math" panose="02040503050406030204" pitchFamily="18" charset="0"/>
                          </a:rPr>
                          <m:t>𝑎</m:t>
                        </m:r>
                      </m:e>
                      <m:sub>
                        <m:r>
                          <a:rPr lang="nb-NO" sz="1900" b="0" i="1">
                            <a:latin typeface="Cambria Math" panose="02040503050406030204" pitchFamily="18" charset="0"/>
                          </a:rPr>
                          <m:t>𝑝</m:t>
                        </m:r>
                      </m:sub>
                    </m:sSub>
                    <m:r>
                      <a:rPr lang="nb-NO" sz="1900" b="0" i="1">
                        <a:latin typeface="Cambria Math" panose="02040503050406030204" pitchFamily="18" charset="0"/>
                      </a:rPr>
                      <m:t>)</m:t>
                    </m:r>
                  </m:oMath>
                </a14:m>
                <a:r>
                  <a:rPr lang="nb-NO" sz="1900" b="0"/>
                  <a:t> be a parameterized function</a:t>
                </a:r>
                <a:r>
                  <a:rPr lang="nb-NO" sz="1900"/>
                  <a:t>.</a:t>
                </a:r>
                <a:endParaRPr lang="nb-NO" sz="1900" b="0"/>
              </a:p>
              <a:p>
                <a:pPr lvl="1">
                  <a:lnSpc>
                    <a:spcPct val="90000"/>
                  </a:lnSpc>
                </a:pPr>
                <a14:m>
                  <m:oMath xmlns:m="http://schemas.openxmlformats.org/officeDocument/2006/math">
                    <m:sSup>
                      <m:sSupPr>
                        <m:ctrlPr>
                          <a:rPr lang="nb-NO" sz="1900" b="0" i="1">
                            <a:latin typeface="Cambria Math" panose="02040503050406030204" pitchFamily="18" charset="0"/>
                          </a:rPr>
                        </m:ctrlPr>
                      </m:sSupPr>
                      <m:e>
                        <m:r>
                          <a:rPr lang="nb-NO" sz="1900" b="0" i="1">
                            <a:latin typeface="Cambria Math" panose="02040503050406030204" pitchFamily="18" charset="0"/>
                          </a:rPr>
                          <m:t>𝑒</m:t>
                        </m:r>
                      </m:e>
                      <m:sup>
                        <m:sSub>
                          <m:sSubPr>
                            <m:ctrlPr>
                              <a:rPr lang="nb-NO" sz="1900" b="0" i="1">
                                <a:latin typeface="Cambria Math" panose="02040503050406030204" pitchFamily="18" charset="0"/>
                              </a:rPr>
                            </m:ctrlPr>
                          </m:sSubPr>
                          <m:e>
                            <m:r>
                              <a:rPr lang="nb-NO" sz="1900" b="0" i="1">
                                <a:latin typeface="Cambria Math" panose="02040503050406030204" pitchFamily="18" charset="0"/>
                              </a:rPr>
                              <m:t>𝑎</m:t>
                            </m:r>
                          </m:e>
                          <m:sub>
                            <m:r>
                              <a:rPr lang="nb-NO" sz="1900" b="0" i="1">
                                <a:latin typeface="Cambria Math" panose="02040503050406030204" pitchFamily="18" charset="0"/>
                              </a:rPr>
                              <m:t>1</m:t>
                            </m:r>
                          </m:sub>
                        </m:sSub>
                        <m:r>
                          <a:rPr lang="nb-NO" sz="1900" b="0" i="1">
                            <a:latin typeface="Cambria Math" panose="02040503050406030204" pitchFamily="18" charset="0"/>
                          </a:rPr>
                          <m:t>𝑥</m:t>
                        </m:r>
                      </m:sup>
                    </m:sSup>
                    <m:r>
                      <a:rPr lang="nb-NO" sz="1900" b="0" i="1">
                        <a:latin typeface="Cambria Math" panose="02040503050406030204" pitchFamily="18" charset="0"/>
                      </a:rPr>
                      <m:t>+</m:t>
                    </m:r>
                    <m:sSup>
                      <m:sSupPr>
                        <m:ctrlPr>
                          <a:rPr lang="nb-NO" sz="1900" b="0" i="1">
                            <a:latin typeface="Cambria Math" panose="02040503050406030204" pitchFamily="18" charset="0"/>
                          </a:rPr>
                        </m:ctrlPr>
                      </m:sSupPr>
                      <m:e>
                        <m:r>
                          <a:rPr lang="nb-NO" sz="1900" b="0" i="1">
                            <a:latin typeface="Cambria Math" panose="02040503050406030204" pitchFamily="18" charset="0"/>
                          </a:rPr>
                          <m:t>𝑒</m:t>
                        </m:r>
                      </m:e>
                      <m:sup>
                        <m:sSub>
                          <m:sSubPr>
                            <m:ctrlPr>
                              <a:rPr lang="nb-NO" sz="1900" b="0" i="1">
                                <a:latin typeface="Cambria Math" panose="02040503050406030204" pitchFamily="18" charset="0"/>
                              </a:rPr>
                            </m:ctrlPr>
                          </m:sSubPr>
                          <m:e>
                            <m:r>
                              <a:rPr lang="nb-NO" sz="1900" b="0" i="1">
                                <a:latin typeface="Cambria Math" panose="02040503050406030204" pitchFamily="18" charset="0"/>
                              </a:rPr>
                              <m:t>𝑎</m:t>
                            </m:r>
                          </m:e>
                          <m:sub>
                            <m:r>
                              <a:rPr lang="nb-NO" sz="1900" b="0" i="1">
                                <a:latin typeface="Cambria Math" panose="02040503050406030204" pitchFamily="18" charset="0"/>
                              </a:rPr>
                              <m:t>2</m:t>
                            </m:r>
                          </m:sub>
                        </m:sSub>
                        <m:sSup>
                          <m:sSupPr>
                            <m:ctrlPr>
                              <a:rPr lang="nb-NO" sz="1900" b="0" i="1">
                                <a:latin typeface="Cambria Math" panose="02040503050406030204" pitchFamily="18" charset="0"/>
                              </a:rPr>
                            </m:ctrlPr>
                          </m:sSupPr>
                          <m:e>
                            <m:r>
                              <a:rPr lang="nb-NO" sz="1900" b="0" i="1">
                                <a:latin typeface="Cambria Math" panose="02040503050406030204" pitchFamily="18" charset="0"/>
                              </a:rPr>
                              <m:t>𝑥</m:t>
                            </m:r>
                          </m:e>
                          <m:sup>
                            <m:r>
                              <a:rPr lang="nb-NO" sz="1900" b="0" i="1">
                                <a:latin typeface="Cambria Math" panose="02040503050406030204" pitchFamily="18" charset="0"/>
                              </a:rPr>
                              <m:t>2</m:t>
                            </m:r>
                          </m:sup>
                        </m:sSup>
                      </m:sup>
                    </m:sSup>
                    <m:r>
                      <a:rPr lang="nb-NO" sz="1900" b="0" i="1">
                        <a:latin typeface="Cambria Math" panose="02040503050406030204" pitchFamily="18" charset="0"/>
                      </a:rPr>
                      <m:t>+</m:t>
                    </m:r>
                    <m:sSub>
                      <m:sSubPr>
                        <m:ctrlPr>
                          <a:rPr lang="nb-NO" sz="1900" b="0" i="1">
                            <a:latin typeface="Cambria Math" panose="02040503050406030204" pitchFamily="18" charset="0"/>
                          </a:rPr>
                        </m:ctrlPr>
                      </m:sSubPr>
                      <m:e>
                        <m:r>
                          <a:rPr lang="nb-NO" sz="1900" b="0" i="1">
                            <a:latin typeface="Cambria Math" panose="02040503050406030204" pitchFamily="18" charset="0"/>
                          </a:rPr>
                          <m:t>𝑎</m:t>
                        </m:r>
                      </m:e>
                      <m:sub>
                        <m:r>
                          <a:rPr lang="nb-NO" sz="1900" b="0" i="1">
                            <a:latin typeface="Cambria Math" panose="02040503050406030204" pitchFamily="18" charset="0"/>
                          </a:rPr>
                          <m:t>3</m:t>
                        </m:r>
                      </m:sub>
                    </m:sSub>
                    <m:r>
                      <a:rPr lang="nb-NO" sz="1900" b="0" i="1">
                        <a:latin typeface="Cambria Math" panose="02040503050406030204" pitchFamily="18" charset="0"/>
                      </a:rPr>
                      <m:t>𝑥</m:t>
                    </m:r>
                  </m:oMath>
                </a14:m>
                <a:r>
                  <a:rPr lang="nb-NO" sz="1900"/>
                  <a:t>, </a:t>
                </a:r>
              </a:p>
              <a:p>
                <a:pPr lvl="1">
                  <a:lnSpc>
                    <a:spcPct val="90000"/>
                  </a:lnSpc>
                </a:pPr>
                <a14:m>
                  <m:oMath xmlns:m="http://schemas.openxmlformats.org/officeDocument/2006/math">
                    <m:sSub>
                      <m:sSubPr>
                        <m:ctrlPr>
                          <a:rPr lang="nb-NO" sz="1900" b="0" i="1">
                            <a:latin typeface="Cambria Math" panose="02040503050406030204" pitchFamily="18" charset="0"/>
                          </a:rPr>
                        </m:ctrlPr>
                      </m:sSubPr>
                      <m:e>
                        <m:r>
                          <a:rPr lang="nb-NO" sz="1900" b="0" i="1">
                            <a:latin typeface="Cambria Math" panose="02040503050406030204" pitchFamily="18" charset="0"/>
                          </a:rPr>
                          <m:t>𝑎</m:t>
                        </m:r>
                      </m:e>
                      <m:sub>
                        <m:r>
                          <a:rPr lang="nb-NO" sz="1900" b="0" i="1">
                            <a:latin typeface="Cambria Math" panose="02040503050406030204" pitchFamily="18" charset="0"/>
                          </a:rPr>
                          <m:t>1</m:t>
                        </m:r>
                      </m:sub>
                    </m:sSub>
                    <m:r>
                      <a:rPr lang="nb-NO" sz="1900" b="0" i="1">
                        <a:latin typeface="Cambria Math" panose="02040503050406030204" pitchFamily="18" charset="0"/>
                      </a:rPr>
                      <m:t>+</m:t>
                    </m:r>
                    <m:sSub>
                      <m:sSubPr>
                        <m:ctrlPr>
                          <a:rPr lang="nb-NO" sz="1900" b="0" i="1">
                            <a:latin typeface="Cambria Math" panose="02040503050406030204" pitchFamily="18" charset="0"/>
                          </a:rPr>
                        </m:ctrlPr>
                      </m:sSubPr>
                      <m:e>
                        <m:r>
                          <a:rPr lang="nb-NO" sz="1900" b="0" i="1">
                            <a:latin typeface="Cambria Math" panose="02040503050406030204" pitchFamily="18" charset="0"/>
                          </a:rPr>
                          <m:t>𝑎</m:t>
                        </m:r>
                      </m:e>
                      <m:sub>
                        <m:r>
                          <a:rPr lang="nb-NO" sz="1900" b="0" i="1">
                            <a:latin typeface="Cambria Math" panose="02040503050406030204" pitchFamily="18" charset="0"/>
                          </a:rPr>
                          <m:t>2</m:t>
                        </m:r>
                      </m:sub>
                    </m:sSub>
                    <m:r>
                      <a:rPr lang="nb-NO" sz="1900" b="0" i="1">
                        <a:latin typeface="Cambria Math" panose="02040503050406030204" pitchFamily="18" charset="0"/>
                      </a:rPr>
                      <m:t>𝑥</m:t>
                    </m:r>
                  </m:oMath>
                </a14:m>
                <a:endParaRPr lang="nb-NO" sz="1900" b="0" i="1">
                  <a:latin typeface="Cambria Math" panose="02040503050406030204" pitchFamily="18" charset="0"/>
                </a:endParaRPr>
              </a:p>
              <a:p>
                <a:pPr lvl="1">
                  <a:lnSpc>
                    <a:spcPct val="90000"/>
                  </a:lnSpc>
                </a:pPr>
                <a14:m>
                  <m:oMath xmlns:m="http://schemas.openxmlformats.org/officeDocument/2006/math">
                    <m:sSub>
                      <m:sSubPr>
                        <m:ctrlPr>
                          <a:rPr lang="nb-NO" sz="1900" b="0" i="1">
                            <a:latin typeface="Cambria Math" panose="02040503050406030204" pitchFamily="18" charset="0"/>
                          </a:rPr>
                        </m:ctrlPr>
                      </m:sSubPr>
                      <m:e>
                        <m:r>
                          <a:rPr lang="nb-NO" sz="1900" b="0" i="1">
                            <a:latin typeface="Cambria Math" panose="02040503050406030204" pitchFamily="18" charset="0"/>
                          </a:rPr>
                          <m:t>𝑎</m:t>
                        </m:r>
                      </m:e>
                      <m:sub>
                        <m:r>
                          <a:rPr lang="nb-NO" sz="1900" b="0" i="1">
                            <a:latin typeface="Cambria Math" panose="02040503050406030204" pitchFamily="18" charset="0"/>
                          </a:rPr>
                          <m:t>1</m:t>
                        </m:r>
                      </m:sub>
                    </m:sSub>
                    <m:sSup>
                      <m:sSupPr>
                        <m:ctrlPr>
                          <a:rPr lang="nb-NO" sz="1900" b="0" i="1">
                            <a:latin typeface="Cambria Math" panose="02040503050406030204" pitchFamily="18" charset="0"/>
                          </a:rPr>
                        </m:ctrlPr>
                      </m:sSupPr>
                      <m:e>
                        <m:r>
                          <a:rPr lang="nb-NO" sz="1900" b="0" i="1">
                            <a:latin typeface="Cambria Math" panose="02040503050406030204" pitchFamily="18" charset="0"/>
                          </a:rPr>
                          <m:t>𝑥</m:t>
                        </m:r>
                      </m:e>
                      <m:sup>
                        <m:r>
                          <a:rPr lang="nb-NO" sz="1900" b="0" i="1">
                            <a:latin typeface="Cambria Math" panose="02040503050406030204" pitchFamily="18" charset="0"/>
                          </a:rPr>
                          <m:t>2</m:t>
                        </m:r>
                      </m:sup>
                    </m:sSup>
                    <m:r>
                      <a:rPr lang="nb-NO" sz="1900" b="0" i="1">
                        <a:latin typeface="Cambria Math" panose="02040503050406030204" pitchFamily="18" charset="0"/>
                      </a:rPr>
                      <m:t>+</m:t>
                    </m:r>
                    <m:sSub>
                      <m:sSubPr>
                        <m:ctrlPr>
                          <a:rPr lang="nb-NO" sz="1900" b="0" i="1">
                            <a:latin typeface="Cambria Math" panose="02040503050406030204" pitchFamily="18" charset="0"/>
                          </a:rPr>
                        </m:ctrlPr>
                      </m:sSubPr>
                      <m:e>
                        <m:r>
                          <a:rPr lang="nb-NO" sz="1900" b="0" i="1">
                            <a:latin typeface="Cambria Math" panose="02040503050406030204" pitchFamily="18" charset="0"/>
                          </a:rPr>
                          <m:t>𝑎</m:t>
                        </m:r>
                      </m:e>
                      <m:sub>
                        <m:r>
                          <a:rPr lang="nb-NO" sz="1900" b="0" i="1">
                            <a:latin typeface="Cambria Math" panose="02040503050406030204" pitchFamily="18" charset="0"/>
                          </a:rPr>
                          <m:t>2</m:t>
                        </m:r>
                      </m:sub>
                    </m:sSub>
                    <m:sSup>
                      <m:sSupPr>
                        <m:ctrlPr>
                          <a:rPr lang="nb-NO" sz="1900" b="0" i="1">
                            <a:latin typeface="Cambria Math" panose="02040503050406030204" pitchFamily="18" charset="0"/>
                          </a:rPr>
                        </m:ctrlPr>
                      </m:sSupPr>
                      <m:e>
                        <m:r>
                          <a:rPr lang="nb-NO" sz="1900" b="0" i="1">
                            <a:latin typeface="Cambria Math" panose="02040503050406030204" pitchFamily="18" charset="0"/>
                          </a:rPr>
                          <m:t>𝑥</m:t>
                        </m:r>
                      </m:e>
                      <m:sup>
                        <m:r>
                          <a:rPr lang="nb-NO" sz="1900" b="0" i="1">
                            <a:latin typeface="Cambria Math" panose="02040503050406030204" pitchFamily="18" charset="0"/>
                          </a:rPr>
                          <m:t>3</m:t>
                        </m:r>
                      </m:sup>
                    </m:sSup>
                    <m:r>
                      <a:rPr lang="nb-NO" sz="1900" b="0" i="1">
                        <a:latin typeface="Cambria Math" panose="02040503050406030204" pitchFamily="18" charset="0"/>
                      </a:rPr>
                      <m:t>+</m:t>
                    </m:r>
                    <m:sSup>
                      <m:sSupPr>
                        <m:ctrlPr>
                          <a:rPr lang="nb-NO" sz="1900" b="0" i="1">
                            <a:latin typeface="Cambria Math" panose="02040503050406030204" pitchFamily="18" charset="0"/>
                          </a:rPr>
                        </m:ctrlPr>
                      </m:sSupPr>
                      <m:e>
                        <m:r>
                          <a:rPr lang="nb-NO" sz="1900" b="0" i="1">
                            <a:latin typeface="Cambria Math" panose="02040503050406030204" pitchFamily="18" charset="0"/>
                          </a:rPr>
                          <m:t>𝑒</m:t>
                        </m:r>
                      </m:e>
                      <m:sup>
                        <m:sSub>
                          <m:sSubPr>
                            <m:ctrlPr>
                              <a:rPr lang="nb-NO" sz="1900" b="0" i="1">
                                <a:latin typeface="Cambria Math" panose="02040503050406030204" pitchFamily="18" charset="0"/>
                              </a:rPr>
                            </m:ctrlPr>
                          </m:sSubPr>
                          <m:e>
                            <m:r>
                              <a:rPr lang="nb-NO" sz="1900" b="0" i="1">
                                <a:latin typeface="Cambria Math" panose="02040503050406030204" pitchFamily="18" charset="0"/>
                              </a:rPr>
                              <m:t>𝑎</m:t>
                            </m:r>
                          </m:e>
                          <m:sub>
                            <m:r>
                              <a:rPr lang="nb-NO" sz="1900" b="0" i="1">
                                <a:latin typeface="Cambria Math" panose="02040503050406030204" pitchFamily="18" charset="0"/>
                              </a:rPr>
                              <m:t>3</m:t>
                            </m:r>
                          </m:sub>
                        </m:sSub>
                        <m:r>
                          <a:rPr lang="nb-NO" sz="1900" b="0" i="1">
                            <a:latin typeface="Cambria Math" panose="02040503050406030204" pitchFamily="18" charset="0"/>
                          </a:rPr>
                          <m:t>𝑥</m:t>
                        </m:r>
                      </m:sup>
                    </m:sSup>
                    <m:r>
                      <a:rPr lang="nb-NO" sz="1900" b="0" i="1">
                        <a:latin typeface="Cambria Math" panose="02040503050406030204" pitchFamily="18" charset="0"/>
                      </a:rPr>
                      <m:t> </m:t>
                    </m:r>
                  </m:oMath>
                </a14:m>
                <a:r>
                  <a:rPr lang="nb-NO" sz="1900"/>
                  <a:t> </a:t>
                </a:r>
              </a:p>
              <a:p>
                <a:pPr>
                  <a:lnSpc>
                    <a:spcPct val="90000"/>
                  </a:lnSpc>
                </a:pPr>
                <a14:m>
                  <m:oMath xmlns:m="http://schemas.openxmlformats.org/officeDocument/2006/math">
                    <m:r>
                      <a:rPr lang="nb-NO" sz="1900" i="1">
                        <a:latin typeface="Cambria Math" panose="02040503050406030204" pitchFamily="18" charset="0"/>
                      </a:rPr>
                      <m:t>𝑥</m:t>
                    </m:r>
                  </m:oMath>
                </a14:m>
                <a:r>
                  <a:rPr lang="nb-NO" sz="1900"/>
                  <a:t> is data</a:t>
                </a:r>
              </a:p>
              <a:p>
                <a:pPr>
                  <a:lnSpc>
                    <a:spcPct val="90000"/>
                  </a:lnSpc>
                </a:pPr>
                <a14:m>
                  <m:oMath xmlns:m="http://schemas.openxmlformats.org/officeDocument/2006/math">
                    <m:sSub>
                      <m:sSubPr>
                        <m:ctrlPr>
                          <a:rPr lang="nb-NO" sz="1900" i="1">
                            <a:latin typeface="Cambria Math" panose="02040503050406030204" pitchFamily="18" charset="0"/>
                          </a:rPr>
                        </m:ctrlPr>
                      </m:sSubPr>
                      <m:e>
                        <m:r>
                          <a:rPr lang="nb-NO" sz="1900" i="1">
                            <a:latin typeface="Cambria Math" panose="02040503050406030204" pitchFamily="18" charset="0"/>
                          </a:rPr>
                          <m:t>𝑎</m:t>
                        </m:r>
                      </m:e>
                      <m:sub>
                        <m:r>
                          <a:rPr lang="nb-NO" sz="1900" i="1">
                            <a:latin typeface="Cambria Math" panose="02040503050406030204" pitchFamily="18" charset="0"/>
                          </a:rPr>
                          <m:t>1</m:t>
                        </m:r>
                      </m:sub>
                    </m:sSub>
                    <m:r>
                      <a:rPr lang="nb-NO" sz="1900" i="1">
                        <a:latin typeface="Cambria Math" panose="02040503050406030204" pitchFamily="18" charset="0"/>
                      </a:rPr>
                      <m:t>,</m:t>
                    </m:r>
                    <m:sSub>
                      <m:sSubPr>
                        <m:ctrlPr>
                          <a:rPr lang="nb-NO" sz="1900" i="1">
                            <a:latin typeface="Cambria Math" panose="02040503050406030204" pitchFamily="18" charset="0"/>
                          </a:rPr>
                        </m:ctrlPr>
                      </m:sSubPr>
                      <m:e>
                        <m:r>
                          <a:rPr lang="nb-NO" sz="1900" i="1">
                            <a:latin typeface="Cambria Math" panose="02040503050406030204" pitchFamily="18" charset="0"/>
                          </a:rPr>
                          <m:t>𝑎</m:t>
                        </m:r>
                      </m:e>
                      <m:sub>
                        <m:r>
                          <a:rPr lang="nb-NO" sz="1900" i="1">
                            <a:latin typeface="Cambria Math" panose="02040503050406030204" pitchFamily="18" charset="0"/>
                          </a:rPr>
                          <m:t>2</m:t>
                        </m:r>
                      </m:sub>
                    </m:sSub>
                    <m:r>
                      <a:rPr lang="nb-NO" sz="1900" i="1">
                        <a:latin typeface="Cambria Math" panose="02040503050406030204" pitchFamily="18" charset="0"/>
                      </a:rPr>
                      <m:t>,…,</m:t>
                    </m:r>
                    <m:sSub>
                      <m:sSubPr>
                        <m:ctrlPr>
                          <a:rPr lang="nb-NO" sz="1900" i="1">
                            <a:latin typeface="Cambria Math" panose="02040503050406030204" pitchFamily="18" charset="0"/>
                          </a:rPr>
                        </m:ctrlPr>
                      </m:sSubPr>
                      <m:e>
                        <m:r>
                          <a:rPr lang="nb-NO" sz="1900" i="1">
                            <a:latin typeface="Cambria Math" panose="02040503050406030204" pitchFamily="18" charset="0"/>
                          </a:rPr>
                          <m:t>𝑎</m:t>
                        </m:r>
                      </m:e>
                      <m:sub>
                        <m:r>
                          <a:rPr lang="nb-NO" sz="1900" i="1">
                            <a:latin typeface="Cambria Math" panose="02040503050406030204" pitchFamily="18" charset="0"/>
                          </a:rPr>
                          <m:t>𝑝</m:t>
                        </m:r>
                      </m:sub>
                    </m:sSub>
                    <m:r>
                      <a:rPr lang="nb-NO" sz="1900" i="1">
                        <a:latin typeface="Cambria Math" panose="02040503050406030204" pitchFamily="18" charset="0"/>
                      </a:rPr>
                      <m:t> </m:t>
                    </m:r>
                  </m:oMath>
                </a14:m>
                <a:r>
                  <a:rPr lang="nb-NO" sz="1900"/>
                  <a:t>are parameters modiying how the function works. </a:t>
                </a:r>
              </a:p>
              <a:p>
                <a:pPr>
                  <a:lnSpc>
                    <a:spcPct val="90000"/>
                  </a:lnSpc>
                </a:pPr>
                <a:r>
                  <a:rPr lang="nb-NO" sz="1900"/>
                  <a:t>We know the data but we don’t know the parameters!</a:t>
                </a:r>
              </a:p>
              <a:p>
                <a:pPr>
                  <a:lnSpc>
                    <a:spcPct val="90000"/>
                  </a:lnSpc>
                </a:pPr>
                <a:endParaRPr lang="nb-NO" sz="1900"/>
              </a:p>
            </p:txBody>
          </p:sp>
        </mc:Choice>
        <mc:Fallback xmlns="">
          <p:sp>
            <p:nvSpPr>
              <p:cNvPr id="3" name="Content Placeholder 2">
                <a:extLst>
                  <a:ext uri="{FF2B5EF4-FFF2-40B4-BE49-F238E27FC236}">
                    <a16:creationId xmlns:a16="http://schemas.microsoft.com/office/drawing/2014/main" id="{69C34931-16DD-4A41-BD6D-749B51F604EF}"/>
                  </a:ext>
                </a:extLst>
              </p:cNvPr>
              <p:cNvSpPr>
                <a:spLocks noGrp="1" noRot="1" noChangeAspect="1" noMove="1" noResize="1" noEditPoints="1" noAdjustHandles="1" noChangeArrowheads="1" noChangeShapeType="1" noTextEdit="1"/>
              </p:cNvSpPr>
              <p:nvPr>
                <p:ph idx="1"/>
              </p:nvPr>
            </p:nvSpPr>
            <p:spPr>
              <a:xfrm>
                <a:off x="6441743" y="1507415"/>
                <a:ext cx="4819091" cy="3903331"/>
              </a:xfrm>
              <a:blipFill>
                <a:blip r:embed="rId2"/>
                <a:stretch>
                  <a:fillRect l="-633" t="-1560" r="-1772"/>
                </a:stretch>
              </a:blipFill>
              <a:ln w="57150">
                <a:noFill/>
              </a:ln>
            </p:spPr>
            <p:txBody>
              <a:bodyPr/>
              <a:lstStyle/>
              <a:p>
                <a:r>
                  <a:rPr lang="nb-NO">
                    <a:noFill/>
                  </a:rPr>
                  <a:t> </a:t>
                </a:r>
              </a:p>
            </p:txBody>
          </p:sp>
        </mc:Fallback>
      </mc:AlternateContent>
      <p:sp>
        <p:nvSpPr>
          <p:cNvPr id="14" name="Rectangle 13">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70641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AAAB002-E48E-4009-828A-511F7A828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ar-shaped glitter">
            <a:extLst>
              <a:ext uri="{FF2B5EF4-FFF2-40B4-BE49-F238E27FC236}">
                <a16:creationId xmlns:a16="http://schemas.microsoft.com/office/drawing/2014/main" id="{DF827F7F-6713-4864-BB0E-9D35EEB447DE}"/>
              </a:ext>
            </a:extLst>
          </p:cNvPr>
          <p:cNvPicPr>
            <a:picLocks noChangeAspect="1"/>
          </p:cNvPicPr>
          <p:nvPr/>
        </p:nvPicPr>
        <p:blipFill rotWithShape="1">
          <a:blip r:embed="rId2"/>
          <a:srcRect t="10499" r="4139" b="8719"/>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97EF55D5-23F0-4398-B16B-AEF5778C3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423123"/>
            <a:ext cx="4216219"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FDF32581-CAA1-43C6-8532-DC56C843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601200"/>
            <a:ext cx="4214869" cy="575705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5DCE0AB-8119-4B6B-B6D4-1A9016DF9AD6}"/>
              </a:ext>
            </a:extLst>
          </p:cNvPr>
          <p:cNvSpPr>
            <a:spLocks noGrp="1"/>
          </p:cNvSpPr>
          <p:nvPr>
            <p:ph type="title"/>
          </p:nvPr>
        </p:nvSpPr>
        <p:spPr>
          <a:xfrm>
            <a:off x="681540" y="1131195"/>
            <a:ext cx="3730810" cy="1247938"/>
          </a:xfrm>
        </p:spPr>
        <p:txBody>
          <a:bodyPr anchor="ctr">
            <a:normAutofit/>
          </a:bodyPr>
          <a:lstStyle/>
          <a:p>
            <a:r>
              <a:rPr lang="nb-NO" sz="2600">
                <a:solidFill>
                  <a:srgbClr val="FFFFFF"/>
                </a:solidFill>
              </a:rPr>
              <a:t>Pros of non-linear least squares</a:t>
            </a:r>
          </a:p>
        </p:txBody>
      </p:sp>
      <p:sp>
        <p:nvSpPr>
          <p:cNvPr id="3" name="Content Placeholder 2">
            <a:extLst>
              <a:ext uri="{FF2B5EF4-FFF2-40B4-BE49-F238E27FC236}">
                <a16:creationId xmlns:a16="http://schemas.microsoft.com/office/drawing/2014/main" id="{E2F8B322-E3F3-420F-8E78-60E08270051C}"/>
              </a:ext>
            </a:extLst>
          </p:cNvPr>
          <p:cNvSpPr>
            <a:spLocks noGrp="1"/>
          </p:cNvSpPr>
          <p:nvPr>
            <p:ph idx="1"/>
          </p:nvPr>
        </p:nvSpPr>
        <p:spPr>
          <a:xfrm>
            <a:off x="678531" y="2438399"/>
            <a:ext cx="3730810" cy="3505201"/>
          </a:xfrm>
        </p:spPr>
        <p:txBody>
          <a:bodyPr>
            <a:normAutofit/>
          </a:bodyPr>
          <a:lstStyle/>
          <a:p>
            <a:r>
              <a:rPr lang="nb-NO" dirty="0" err="1">
                <a:solidFill>
                  <a:srgbClr val="FFFFFF"/>
                </a:solidFill>
              </a:rPr>
              <a:t>Can</a:t>
            </a:r>
            <a:r>
              <a:rPr lang="nb-NO" dirty="0">
                <a:solidFill>
                  <a:srgbClr val="FFFFFF"/>
                </a:solidFill>
              </a:rPr>
              <a:t> </a:t>
            </a:r>
            <a:r>
              <a:rPr lang="nb-NO" dirty="0" err="1">
                <a:solidFill>
                  <a:srgbClr val="FFFFFF"/>
                </a:solidFill>
              </a:rPr>
              <a:t>use</a:t>
            </a:r>
            <a:r>
              <a:rPr lang="nb-NO" dirty="0">
                <a:solidFill>
                  <a:srgbClr val="FFFFFF"/>
                </a:solidFill>
              </a:rPr>
              <a:t> </a:t>
            </a:r>
            <a:r>
              <a:rPr lang="nb-NO" dirty="0" err="1">
                <a:solidFill>
                  <a:srgbClr val="FFFFFF"/>
                </a:solidFill>
              </a:rPr>
              <a:t>any</a:t>
            </a:r>
            <a:r>
              <a:rPr lang="nb-NO" dirty="0">
                <a:solidFill>
                  <a:srgbClr val="FFFFFF"/>
                </a:solidFill>
              </a:rPr>
              <a:t> </a:t>
            </a:r>
            <a:r>
              <a:rPr lang="nb-NO" dirty="0" err="1">
                <a:solidFill>
                  <a:srgbClr val="FFFFFF"/>
                </a:solidFill>
              </a:rPr>
              <a:t>function</a:t>
            </a:r>
            <a:r>
              <a:rPr lang="nb-NO" dirty="0">
                <a:solidFill>
                  <a:srgbClr val="FFFFFF"/>
                </a:solidFill>
              </a:rPr>
              <a:t> </a:t>
            </a:r>
            <a:r>
              <a:rPr lang="nb-NO" dirty="0" err="1">
                <a:solidFill>
                  <a:srgbClr val="FFFFFF"/>
                </a:solidFill>
              </a:rPr>
              <a:t>shape</a:t>
            </a:r>
            <a:r>
              <a:rPr lang="nb-NO" dirty="0">
                <a:solidFill>
                  <a:srgbClr val="FFFFFF"/>
                </a:solidFill>
              </a:rPr>
              <a:t>!</a:t>
            </a:r>
          </a:p>
          <a:p>
            <a:r>
              <a:rPr lang="nb-NO" dirty="0" err="1">
                <a:solidFill>
                  <a:srgbClr val="FFFFFF"/>
                </a:solidFill>
              </a:rPr>
              <a:t>Sometimes</a:t>
            </a:r>
            <a:r>
              <a:rPr lang="nb-NO" dirty="0">
                <a:solidFill>
                  <a:srgbClr val="FFFFFF"/>
                </a:solidFill>
              </a:rPr>
              <a:t> </a:t>
            </a:r>
            <a:r>
              <a:rPr lang="nb-NO" dirty="0" err="1">
                <a:solidFill>
                  <a:srgbClr val="FFFFFF"/>
                </a:solidFill>
              </a:rPr>
              <a:t>we</a:t>
            </a:r>
            <a:r>
              <a:rPr lang="nb-NO" dirty="0">
                <a:solidFill>
                  <a:srgbClr val="FFFFFF"/>
                </a:solidFill>
              </a:rPr>
              <a:t> </a:t>
            </a:r>
            <a:r>
              <a:rPr lang="nb-NO" dirty="0" err="1">
                <a:solidFill>
                  <a:srgbClr val="FFFFFF"/>
                </a:solidFill>
              </a:rPr>
              <a:t>know</a:t>
            </a:r>
            <a:r>
              <a:rPr lang="nb-NO" dirty="0">
                <a:solidFill>
                  <a:srgbClr val="FFFFFF"/>
                </a:solidFill>
              </a:rPr>
              <a:t> </a:t>
            </a:r>
            <a:r>
              <a:rPr lang="nb-NO" dirty="0" err="1">
                <a:solidFill>
                  <a:srgbClr val="FFFFFF"/>
                </a:solidFill>
              </a:rPr>
              <a:t>the</a:t>
            </a:r>
            <a:r>
              <a:rPr lang="nb-NO" dirty="0">
                <a:solidFill>
                  <a:srgbClr val="FFFFFF"/>
                </a:solidFill>
              </a:rPr>
              <a:t> </a:t>
            </a:r>
            <a:r>
              <a:rPr lang="nb-NO" dirty="0" err="1">
                <a:solidFill>
                  <a:srgbClr val="FFFFFF"/>
                </a:solidFill>
              </a:rPr>
              <a:t>shape</a:t>
            </a:r>
            <a:r>
              <a:rPr lang="nb-NO" dirty="0">
                <a:solidFill>
                  <a:srgbClr val="FFFFFF"/>
                </a:solidFill>
              </a:rPr>
              <a:t> </a:t>
            </a:r>
            <a:r>
              <a:rPr lang="nb-NO" dirty="0" err="1">
                <a:solidFill>
                  <a:srgbClr val="FFFFFF"/>
                </a:solidFill>
              </a:rPr>
              <a:t>of</a:t>
            </a:r>
            <a:r>
              <a:rPr lang="nb-NO" dirty="0">
                <a:solidFill>
                  <a:srgbClr val="FFFFFF"/>
                </a:solidFill>
              </a:rPr>
              <a:t> a </a:t>
            </a:r>
            <a:r>
              <a:rPr lang="nb-NO" dirty="0" err="1">
                <a:solidFill>
                  <a:srgbClr val="FFFFFF"/>
                </a:solidFill>
              </a:rPr>
              <a:t>function</a:t>
            </a:r>
            <a:r>
              <a:rPr lang="nb-NO" dirty="0">
                <a:solidFill>
                  <a:srgbClr val="FFFFFF"/>
                </a:solidFill>
              </a:rPr>
              <a:t>.</a:t>
            </a:r>
          </a:p>
          <a:p>
            <a:pPr lvl="1"/>
            <a:r>
              <a:rPr lang="nb-NO" dirty="0" err="1">
                <a:solidFill>
                  <a:srgbClr val="FFFFFF"/>
                </a:solidFill>
              </a:rPr>
              <a:t>Especially</a:t>
            </a:r>
            <a:r>
              <a:rPr lang="nb-NO" dirty="0">
                <a:solidFill>
                  <a:srgbClr val="FFFFFF"/>
                </a:solidFill>
              </a:rPr>
              <a:t> in </a:t>
            </a:r>
            <a:r>
              <a:rPr lang="nb-NO" dirty="0" err="1">
                <a:solidFill>
                  <a:srgbClr val="FFFFFF"/>
                </a:solidFill>
              </a:rPr>
              <a:t>chemistry</a:t>
            </a:r>
            <a:r>
              <a:rPr lang="nb-NO" dirty="0">
                <a:solidFill>
                  <a:srgbClr val="FFFFFF"/>
                </a:solidFill>
              </a:rPr>
              <a:t>, </a:t>
            </a:r>
            <a:r>
              <a:rPr lang="nb-NO" dirty="0" err="1">
                <a:solidFill>
                  <a:srgbClr val="FFFFFF"/>
                </a:solidFill>
              </a:rPr>
              <a:t>physics</a:t>
            </a:r>
            <a:r>
              <a:rPr lang="nb-NO" dirty="0">
                <a:solidFill>
                  <a:srgbClr val="FFFFFF"/>
                </a:solidFill>
              </a:rPr>
              <a:t>, </a:t>
            </a:r>
            <a:r>
              <a:rPr lang="nb-NO" dirty="0" err="1">
                <a:solidFill>
                  <a:srgbClr val="FFFFFF"/>
                </a:solidFill>
              </a:rPr>
              <a:t>pharmacology</a:t>
            </a:r>
            <a:r>
              <a:rPr lang="nb-NO" dirty="0">
                <a:solidFill>
                  <a:srgbClr val="FFFFFF"/>
                </a:solidFill>
              </a:rPr>
              <a:t>.</a:t>
            </a:r>
          </a:p>
          <a:p>
            <a:pPr lvl="1"/>
            <a:r>
              <a:rPr lang="nb-NO" dirty="0">
                <a:solidFill>
                  <a:srgbClr val="FFFFFF"/>
                </a:solidFill>
              </a:rPr>
              <a:t>Real </a:t>
            </a:r>
            <a:r>
              <a:rPr lang="nb-NO" dirty="0" err="1">
                <a:solidFill>
                  <a:srgbClr val="FFFFFF"/>
                </a:solidFill>
              </a:rPr>
              <a:t>sciences</a:t>
            </a:r>
            <a:r>
              <a:rPr lang="nb-NO" dirty="0">
                <a:solidFill>
                  <a:srgbClr val="FFFFFF"/>
                </a:solidFill>
              </a:rPr>
              <a:t>!</a:t>
            </a:r>
          </a:p>
          <a:p>
            <a:r>
              <a:rPr lang="nb-NO" dirty="0">
                <a:solidFill>
                  <a:srgbClr val="FFFFFF"/>
                </a:solidFill>
              </a:rPr>
              <a:t>Is </a:t>
            </a:r>
            <a:r>
              <a:rPr lang="nb-NO" dirty="0" err="1">
                <a:solidFill>
                  <a:srgbClr val="FFFFFF"/>
                </a:solidFill>
              </a:rPr>
              <a:t>easy</a:t>
            </a:r>
            <a:r>
              <a:rPr lang="nb-NO" dirty="0">
                <a:solidFill>
                  <a:srgbClr val="FFFFFF"/>
                </a:solidFill>
              </a:rPr>
              <a:t> to understand and </a:t>
            </a:r>
            <a:r>
              <a:rPr lang="nb-NO" dirty="0" err="1">
                <a:solidFill>
                  <a:srgbClr val="FFFFFF"/>
                </a:solidFill>
              </a:rPr>
              <a:t>use</a:t>
            </a:r>
            <a:r>
              <a:rPr lang="nb-NO" dirty="0">
                <a:solidFill>
                  <a:srgbClr val="FFFFFF"/>
                </a:solidFill>
              </a:rPr>
              <a:t>.</a:t>
            </a:r>
          </a:p>
          <a:p>
            <a:r>
              <a:rPr lang="nb-NO" dirty="0" err="1">
                <a:solidFill>
                  <a:srgbClr val="FFFFFF"/>
                </a:solidFill>
              </a:rPr>
              <a:t>Inference</a:t>
            </a:r>
            <a:r>
              <a:rPr lang="nb-NO" dirty="0">
                <a:solidFill>
                  <a:srgbClr val="FFFFFF"/>
                </a:solidFill>
              </a:rPr>
              <a:t> is </a:t>
            </a:r>
            <a:r>
              <a:rPr lang="nb-NO" dirty="0" err="1">
                <a:solidFill>
                  <a:srgbClr val="FFFFFF"/>
                </a:solidFill>
              </a:rPr>
              <a:t>easy</a:t>
            </a:r>
            <a:r>
              <a:rPr lang="nb-NO" dirty="0">
                <a:solidFill>
                  <a:srgbClr val="FFFFFF"/>
                </a:solidFill>
              </a:rPr>
              <a:t> </a:t>
            </a:r>
            <a:r>
              <a:rPr lang="nb-NO" dirty="0" err="1">
                <a:solidFill>
                  <a:srgbClr val="FFFFFF"/>
                </a:solidFill>
              </a:rPr>
              <a:t>enough</a:t>
            </a:r>
            <a:r>
              <a:rPr lang="nb-NO" dirty="0">
                <a:solidFill>
                  <a:srgbClr val="FFFFFF"/>
                </a:solidFill>
              </a:rPr>
              <a:t>; </a:t>
            </a:r>
            <a:r>
              <a:rPr lang="nb-NO" dirty="0" err="1">
                <a:solidFill>
                  <a:srgbClr val="FFFFFF"/>
                </a:solidFill>
              </a:rPr>
              <a:t>we</a:t>
            </a:r>
            <a:r>
              <a:rPr lang="nb-NO" dirty="0">
                <a:solidFill>
                  <a:srgbClr val="FFFFFF"/>
                </a:solidFill>
              </a:rPr>
              <a:t> </a:t>
            </a:r>
            <a:r>
              <a:rPr lang="nb-NO" dirty="0" err="1">
                <a:solidFill>
                  <a:srgbClr val="FFFFFF"/>
                </a:solidFill>
              </a:rPr>
              <a:t>won’t</a:t>
            </a:r>
            <a:r>
              <a:rPr lang="nb-NO" dirty="0">
                <a:solidFill>
                  <a:srgbClr val="FFFFFF"/>
                </a:solidFill>
              </a:rPr>
              <a:t> cover it </a:t>
            </a:r>
            <a:r>
              <a:rPr lang="nb-NO" dirty="0" err="1">
                <a:solidFill>
                  <a:srgbClr val="FFFFFF"/>
                </a:solidFill>
              </a:rPr>
              <a:t>though</a:t>
            </a:r>
            <a:r>
              <a:rPr lang="nb-NO" dirty="0">
                <a:solidFill>
                  <a:srgbClr val="FFFFFF"/>
                </a:solidFill>
              </a:rPr>
              <a:t>.</a:t>
            </a:r>
          </a:p>
        </p:txBody>
      </p:sp>
    </p:spTree>
    <p:extLst>
      <p:ext uri="{BB962C8B-B14F-4D97-AF65-F5344CB8AC3E}">
        <p14:creationId xmlns:p14="http://schemas.microsoft.com/office/powerpoint/2010/main" val="2821790351"/>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9B7B1-8CC0-4B02-AF4A-319CEF49F739}"/>
              </a:ext>
            </a:extLst>
          </p:cNvPr>
          <p:cNvSpPr>
            <a:spLocks noGrp="1"/>
          </p:cNvSpPr>
          <p:nvPr>
            <p:ph type="title"/>
          </p:nvPr>
        </p:nvSpPr>
        <p:spPr>
          <a:xfrm>
            <a:off x="581192" y="702156"/>
            <a:ext cx="11029616" cy="1188720"/>
          </a:xfrm>
        </p:spPr>
        <p:txBody>
          <a:bodyPr>
            <a:normAutofit/>
          </a:bodyPr>
          <a:lstStyle/>
          <a:p>
            <a:r>
              <a:rPr lang="nb-NO" dirty="0" err="1"/>
              <a:t>Cons</a:t>
            </a:r>
            <a:r>
              <a:rPr lang="nb-NO" dirty="0"/>
              <a:t> </a:t>
            </a:r>
            <a:r>
              <a:rPr lang="nb-NO" dirty="0" err="1"/>
              <a:t>of</a:t>
            </a:r>
            <a:r>
              <a:rPr lang="nb-NO" dirty="0"/>
              <a:t> non-linear </a:t>
            </a:r>
            <a:r>
              <a:rPr lang="nb-NO" dirty="0" err="1"/>
              <a:t>least</a:t>
            </a:r>
            <a:r>
              <a:rPr lang="nb-NO" dirty="0"/>
              <a:t> </a:t>
            </a:r>
            <a:r>
              <a:rPr lang="nb-NO" dirty="0" err="1"/>
              <a:t>squares</a:t>
            </a:r>
            <a:endParaRPr lang="nb-NO" dirty="0"/>
          </a:p>
        </p:txBody>
      </p:sp>
      <p:graphicFrame>
        <p:nvGraphicFramePr>
          <p:cNvPr id="5" name="Content Placeholder 2">
            <a:extLst>
              <a:ext uri="{FF2B5EF4-FFF2-40B4-BE49-F238E27FC236}">
                <a16:creationId xmlns:a16="http://schemas.microsoft.com/office/drawing/2014/main" id="{B9A83FDE-6B06-404B-870B-0D6A5A7E6F73}"/>
              </a:ext>
            </a:extLst>
          </p:cNvPr>
          <p:cNvGraphicFramePr>
            <a:graphicFrameLocks noGrp="1"/>
          </p:cNvGraphicFramePr>
          <p:nvPr>
            <p:ph idx="1"/>
            <p:extLst>
              <p:ext uri="{D42A27DB-BD31-4B8C-83A1-F6EECF244321}">
                <p14:modId xmlns:p14="http://schemas.microsoft.com/office/powerpoint/2010/main" val="3195286018"/>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64491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734B2-FAF4-425C-ADB6-317099445711}"/>
              </a:ext>
            </a:extLst>
          </p:cNvPr>
          <p:cNvSpPr>
            <a:spLocks noGrp="1"/>
          </p:cNvSpPr>
          <p:nvPr>
            <p:ph type="title"/>
          </p:nvPr>
        </p:nvSpPr>
        <p:spPr/>
        <p:txBody>
          <a:bodyPr/>
          <a:lstStyle/>
          <a:p>
            <a:r>
              <a:rPr lang="nb-NO" dirty="0"/>
              <a:t>The </a:t>
            </a:r>
            <a:r>
              <a:rPr lang="nb-NO" dirty="0" err="1"/>
              <a:t>Logarithm</a:t>
            </a:r>
            <a:endParaRPr lang="nb-NO"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DAEE72-A694-4804-9D50-888D38B38B49}"/>
                  </a:ext>
                </a:extLst>
              </p:cNvPr>
              <p:cNvSpPr>
                <a:spLocks noGrp="1"/>
              </p:cNvSpPr>
              <p:nvPr>
                <p:ph idx="1"/>
              </p:nvPr>
            </p:nvSpPr>
            <p:spPr/>
            <p:txBody>
              <a:bodyPr/>
              <a:lstStyle/>
              <a:p>
                <a:r>
                  <a:rPr lang="nb-NO" dirty="0"/>
                  <a:t>Inverse </a:t>
                </a:r>
                <a:r>
                  <a:rPr lang="nb-NO" dirty="0" err="1"/>
                  <a:t>of</a:t>
                </a:r>
                <a:r>
                  <a:rPr lang="nb-NO" dirty="0"/>
                  <a:t> </a:t>
                </a:r>
                <a:r>
                  <a:rPr lang="nb-NO" dirty="0" err="1"/>
                  <a:t>the</a:t>
                </a:r>
                <a:r>
                  <a:rPr lang="nb-NO" dirty="0"/>
                  <a:t> </a:t>
                </a:r>
                <a:r>
                  <a:rPr lang="nb-NO" dirty="0" err="1"/>
                  <a:t>exponential</a:t>
                </a:r>
                <a:r>
                  <a:rPr lang="nb-NO" dirty="0"/>
                  <a:t> </a:t>
                </a:r>
                <a:r>
                  <a:rPr lang="nb-NO" dirty="0" err="1"/>
                  <a:t>function</a:t>
                </a:r>
                <a:r>
                  <a:rPr lang="nb-NO" dirty="0"/>
                  <a:t>.</a:t>
                </a:r>
              </a:p>
              <a:p>
                <a14:m>
                  <m:oMath xmlns:m="http://schemas.openxmlformats.org/officeDocument/2006/math">
                    <m:func>
                      <m:funcPr>
                        <m:ctrlPr>
                          <a:rPr lang="nb-NO" b="0" i="1" smtClean="0">
                            <a:latin typeface="Cambria Math" panose="02040503050406030204" pitchFamily="18" charset="0"/>
                          </a:rPr>
                        </m:ctrlPr>
                      </m:funcPr>
                      <m:fName>
                        <m:r>
                          <m:rPr>
                            <m:sty m:val="p"/>
                          </m:rPr>
                          <a:rPr lang="nb-NO" b="0" i="0" smtClean="0">
                            <a:latin typeface="Cambria Math" panose="02040503050406030204" pitchFamily="18" charset="0"/>
                          </a:rPr>
                          <m:t>log</m:t>
                        </m:r>
                      </m:fName>
                      <m:e>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𝑥</m:t>
                            </m:r>
                          </m:sup>
                        </m:sSup>
                      </m:e>
                    </m:func>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func>
                          <m:funcPr>
                            <m:ctrlPr>
                              <a:rPr lang="nb-NO" b="0" i="1" smtClean="0">
                                <a:latin typeface="Cambria Math" panose="02040503050406030204" pitchFamily="18" charset="0"/>
                              </a:rPr>
                            </m:ctrlPr>
                          </m:funcPr>
                          <m:fName>
                            <m:r>
                              <m:rPr>
                                <m:sty m:val="p"/>
                              </m:rPr>
                              <a:rPr lang="nb-NO" b="0" i="0" smtClean="0">
                                <a:latin typeface="Cambria Math" panose="02040503050406030204" pitchFamily="18" charset="0"/>
                              </a:rPr>
                              <m:t>log</m:t>
                            </m:r>
                          </m:fName>
                          <m:e>
                            <m:r>
                              <a:rPr lang="nb-NO" b="0" i="1" smtClean="0">
                                <a:latin typeface="Cambria Math" panose="02040503050406030204" pitchFamily="18" charset="0"/>
                              </a:rPr>
                              <m:t>𝑥</m:t>
                            </m:r>
                          </m:e>
                        </m:func>
                      </m:sup>
                    </m:sSup>
                    <m:r>
                      <a:rPr lang="nb-NO" b="0" i="1" smtClean="0">
                        <a:latin typeface="Cambria Math" panose="02040503050406030204" pitchFamily="18" charset="0"/>
                      </a:rPr>
                      <m:t>=</m:t>
                    </m:r>
                    <m:r>
                      <a:rPr lang="nb-NO" b="0" i="1" smtClean="0">
                        <a:latin typeface="Cambria Math" panose="02040503050406030204" pitchFamily="18" charset="0"/>
                      </a:rPr>
                      <m:t>𝑥</m:t>
                    </m:r>
                  </m:oMath>
                </a14:m>
                <a:endParaRPr lang="nb-NO" dirty="0"/>
              </a:p>
              <a:p>
                <a:r>
                  <a:rPr lang="nb-NO" dirty="0" err="1"/>
                  <a:t>Grows</a:t>
                </a:r>
                <a:r>
                  <a:rPr lang="nb-NO" dirty="0"/>
                  <a:t> </a:t>
                </a:r>
                <a:r>
                  <a:rPr lang="nb-NO" dirty="0" err="1"/>
                  <a:t>very</a:t>
                </a:r>
                <a:r>
                  <a:rPr lang="nb-NO" dirty="0"/>
                  <a:t> </a:t>
                </a:r>
                <a:r>
                  <a:rPr lang="nb-NO" dirty="0" err="1"/>
                  <a:t>slowly</a:t>
                </a:r>
                <a:r>
                  <a:rPr lang="nb-NO" dirty="0"/>
                  <a:t>!</a:t>
                </a:r>
              </a:p>
              <a:p>
                <a:r>
                  <a:rPr lang="nb-NO" dirty="0"/>
                  <a:t>Graph shows </a:t>
                </a:r>
                <a14:m>
                  <m:oMath xmlns:m="http://schemas.openxmlformats.org/officeDocument/2006/math">
                    <m:func>
                      <m:funcPr>
                        <m:ctrlPr>
                          <a:rPr lang="nb-NO" b="0" i="1" smtClean="0">
                            <a:latin typeface="Cambria Math" panose="02040503050406030204" pitchFamily="18" charset="0"/>
                          </a:rPr>
                        </m:ctrlPr>
                      </m:funcPr>
                      <m:fName>
                        <m:r>
                          <m:rPr>
                            <m:sty m:val="p"/>
                          </m:rPr>
                          <a:rPr lang="nb-NO" b="0" i="0" smtClean="0">
                            <a:latin typeface="Cambria Math" panose="02040503050406030204" pitchFamily="18" charset="0"/>
                          </a:rPr>
                          <m:t>log</m:t>
                        </m:r>
                      </m:fName>
                      <m:e>
                        <m:r>
                          <a:rPr lang="nb-NO" b="0" i="1" smtClean="0">
                            <a:latin typeface="Cambria Math" panose="02040503050406030204" pitchFamily="18" charset="0"/>
                          </a:rPr>
                          <m:t>𝑥</m:t>
                        </m:r>
                      </m:e>
                    </m:func>
                  </m:oMath>
                </a14:m>
                <a:r>
                  <a:rPr lang="nb-NO" dirty="0"/>
                  <a:t> and </a:t>
                </a:r>
                <a14:m>
                  <m:oMath xmlns:m="http://schemas.openxmlformats.org/officeDocument/2006/math">
                    <m:r>
                      <a:rPr lang="nb-NO" b="0" i="1" smtClean="0">
                        <a:latin typeface="Cambria Math" panose="02040503050406030204" pitchFamily="18" charset="0"/>
                      </a:rPr>
                      <m:t>𝑥</m:t>
                    </m:r>
                  </m:oMath>
                </a14:m>
                <a:r>
                  <a:rPr lang="nb-NO" dirty="0"/>
                  <a:t>.</a:t>
                </a:r>
              </a:p>
            </p:txBody>
          </p:sp>
        </mc:Choice>
        <mc:Fallback xmlns="">
          <p:sp>
            <p:nvSpPr>
              <p:cNvPr id="3" name="Content Placeholder 2">
                <a:extLst>
                  <a:ext uri="{FF2B5EF4-FFF2-40B4-BE49-F238E27FC236}">
                    <a16:creationId xmlns:a16="http://schemas.microsoft.com/office/drawing/2014/main" id="{D2DAEE72-A694-4804-9D50-888D38B38B49}"/>
                  </a:ext>
                </a:extLst>
              </p:cNvPr>
              <p:cNvSpPr>
                <a:spLocks noGrp="1" noRot="1" noChangeAspect="1" noMove="1" noResize="1" noEditPoints="1" noAdjustHandles="1" noChangeArrowheads="1" noChangeShapeType="1" noTextEdit="1"/>
              </p:cNvSpPr>
              <p:nvPr>
                <p:ph idx="1"/>
              </p:nvPr>
            </p:nvSpPr>
            <p:spPr>
              <a:blipFill>
                <a:blip r:embed="rId2"/>
                <a:stretch>
                  <a:fillRect l="-166"/>
                </a:stretch>
              </a:blipFill>
            </p:spPr>
            <p:txBody>
              <a:bodyPr/>
              <a:lstStyle/>
              <a:p>
                <a:r>
                  <a:rPr lang="nb-NO">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EC803A7D-0B08-4712-84F5-4C925C217B92}"/>
              </a:ext>
            </a:extLst>
          </p:cNvPr>
          <p:cNvPicPr>
            <a:picLocks noChangeAspect="1"/>
          </p:cNvPicPr>
          <p:nvPr/>
        </p:nvPicPr>
        <p:blipFill>
          <a:blip r:embed="rId3"/>
          <a:stretch>
            <a:fillRect/>
          </a:stretch>
        </p:blipFill>
        <p:spPr>
          <a:xfrm>
            <a:off x="4428067" y="882650"/>
            <a:ext cx="7763933" cy="5822950"/>
          </a:xfrm>
          <a:prstGeom prst="rect">
            <a:avLst/>
          </a:prstGeom>
        </p:spPr>
      </p:pic>
    </p:spTree>
    <p:extLst>
      <p:ext uri="{BB962C8B-B14F-4D97-AF65-F5344CB8AC3E}">
        <p14:creationId xmlns:p14="http://schemas.microsoft.com/office/powerpoint/2010/main" val="38855223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91DA4FB-FF10-4A29-A404-7E052BFE6A4F}"/>
                  </a:ext>
                </a:extLst>
              </p:cNvPr>
              <p:cNvSpPr>
                <a:spLocks noGrp="1"/>
              </p:cNvSpPr>
              <p:nvPr>
                <p:ph type="title"/>
              </p:nvPr>
            </p:nvSpPr>
            <p:spPr>
              <a:xfrm>
                <a:off x="216068" y="225906"/>
                <a:ext cx="11029616" cy="1188720"/>
              </a:xfrm>
            </p:spPr>
            <p:txBody>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𝑦</m:t>
                      </m:r>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1+2</m:t>
                          </m:r>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𝑢</m:t>
                          </m:r>
                        </m:sup>
                      </m:sSup>
                    </m:oMath>
                  </m:oMathPara>
                </a14:m>
                <a:endParaRPr lang="nb-NO" dirty="0"/>
              </a:p>
            </p:txBody>
          </p:sp>
        </mc:Choice>
        <mc:Fallback xmlns="">
          <p:sp>
            <p:nvSpPr>
              <p:cNvPr id="2" name="Title 1">
                <a:extLst>
                  <a:ext uri="{FF2B5EF4-FFF2-40B4-BE49-F238E27FC236}">
                    <a16:creationId xmlns:a16="http://schemas.microsoft.com/office/drawing/2014/main" id="{291DA4FB-FF10-4A29-A404-7E052BFE6A4F}"/>
                  </a:ext>
                </a:extLst>
              </p:cNvPr>
              <p:cNvSpPr>
                <a:spLocks noGrp="1" noRot="1" noChangeAspect="1" noMove="1" noResize="1" noEditPoints="1" noAdjustHandles="1" noChangeArrowheads="1" noChangeShapeType="1" noTextEdit="1"/>
              </p:cNvSpPr>
              <p:nvPr>
                <p:ph type="title"/>
              </p:nvPr>
            </p:nvSpPr>
            <p:spPr>
              <a:xfrm>
                <a:off x="216068" y="225906"/>
                <a:ext cx="11029616" cy="1188720"/>
              </a:xfrm>
              <a:blipFill>
                <a:blip r:embed="rId2"/>
                <a:stretch>
                  <a:fillRect/>
                </a:stretch>
              </a:blipFill>
            </p:spPr>
            <p:txBody>
              <a:bodyPr/>
              <a:lstStyle/>
              <a:p>
                <a:r>
                  <a:rPr lang="nb-NO">
                    <a:noFill/>
                  </a:rPr>
                  <a:t> </a:t>
                </a:r>
              </a:p>
            </p:txBody>
          </p:sp>
        </mc:Fallback>
      </mc:AlternateContent>
      <p:pic>
        <p:nvPicPr>
          <p:cNvPr id="5" name="Content Placeholder 4">
            <a:extLst>
              <a:ext uri="{FF2B5EF4-FFF2-40B4-BE49-F238E27FC236}">
                <a16:creationId xmlns:a16="http://schemas.microsoft.com/office/drawing/2014/main" id="{9093F2FC-6B42-4FC9-9339-F4574A870715}"/>
              </a:ext>
            </a:extLst>
          </p:cNvPr>
          <p:cNvPicPr>
            <a:picLocks noGrp="1" noChangeAspect="1"/>
          </p:cNvPicPr>
          <p:nvPr>
            <p:ph idx="1"/>
          </p:nvPr>
        </p:nvPicPr>
        <p:blipFill>
          <a:blip r:embed="rId3"/>
          <a:srcRect/>
          <a:stretch/>
        </p:blipFill>
        <p:spPr>
          <a:xfrm>
            <a:off x="5730876" y="1627188"/>
            <a:ext cx="6461124" cy="4845843"/>
          </a:xfrm>
        </p:spPr>
      </p:pic>
      <p:sp>
        <p:nvSpPr>
          <p:cNvPr id="7" name="TextBox 6">
            <a:extLst>
              <a:ext uri="{FF2B5EF4-FFF2-40B4-BE49-F238E27FC236}">
                <a16:creationId xmlns:a16="http://schemas.microsoft.com/office/drawing/2014/main" id="{6AF7D9C6-947F-4AD3-8EA3-BBAABE5C8797}"/>
              </a:ext>
            </a:extLst>
          </p:cNvPr>
          <p:cNvSpPr txBox="1"/>
          <p:nvPr/>
        </p:nvSpPr>
        <p:spPr>
          <a:xfrm>
            <a:off x="390525" y="1926450"/>
            <a:ext cx="6096000" cy="4247317"/>
          </a:xfrm>
          <a:prstGeom prst="rect">
            <a:avLst/>
          </a:prstGeom>
          <a:noFill/>
        </p:spPr>
        <p:txBody>
          <a:bodyPr wrap="square">
            <a:spAutoFit/>
          </a:bodyPr>
          <a:lstStyle/>
          <a:p>
            <a:r>
              <a:rPr lang="nb-NO" b="0" dirty="0" err="1">
                <a:solidFill>
                  <a:srgbClr val="001080"/>
                </a:solidFill>
                <a:effectLst/>
                <a:latin typeface="Consolas" panose="020B0609020204030204" pitchFamily="49" charset="0"/>
              </a:rPr>
              <a:t>rng</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random</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default_rng</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seed</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313</a:t>
            </a:r>
            <a:r>
              <a:rPr lang="nb-NO" b="0" dirty="0">
                <a:solidFill>
                  <a:srgbClr val="000000"/>
                </a:solidFill>
                <a:effectLst/>
                <a:latin typeface="Consolas" panose="020B0609020204030204" pitchFamily="49" charset="0"/>
              </a:rPr>
              <a:t>)</a:t>
            </a:r>
          </a:p>
          <a:p>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linspace</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num</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100</a:t>
            </a:r>
            <a:r>
              <a:rPr lang="nb-NO" b="0" dirty="0">
                <a:solidFill>
                  <a:srgbClr val="000000"/>
                </a:solidFill>
                <a:effectLst/>
                <a:latin typeface="Consolas" panose="020B0609020204030204" pitchFamily="49" charset="0"/>
              </a:rPr>
              <a:t>)</a:t>
            </a:r>
          </a:p>
          <a:p>
            <a:r>
              <a:rPr lang="nb-NO" b="0" dirty="0">
                <a:solidFill>
                  <a:srgbClr val="001080"/>
                </a:solidFill>
                <a:effectLst/>
                <a:latin typeface="Consolas" panose="020B0609020204030204" pitchFamily="49" charset="0"/>
              </a:rPr>
              <a:t>u</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rng</a:t>
            </a:r>
            <a:r>
              <a:rPr lang="nb-NO" b="0" dirty="0" err="1">
                <a:solidFill>
                  <a:srgbClr val="000000"/>
                </a:solidFill>
                <a:effectLst/>
                <a:latin typeface="Consolas" panose="020B0609020204030204" pitchFamily="49" charset="0"/>
              </a:rPr>
              <a:t>.uniform</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100</a:t>
            </a:r>
            <a:r>
              <a:rPr lang="nb-NO" b="0" dirty="0">
                <a:solidFill>
                  <a:srgbClr val="000000"/>
                </a:solidFill>
                <a:effectLst/>
                <a:latin typeface="Consolas" panose="020B0609020204030204" pitchFamily="49" charset="0"/>
              </a:rPr>
              <a:t>)</a:t>
            </a:r>
          </a:p>
          <a:p>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.exp</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dirty="0">
                <a:solidFill>
                  <a:srgbClr val="000000"/>
                </a:solidFill>
                <a:latin typeface="Consolas" panose="020B0609020204030204" pitchFamily="49" charset="0"/>
              </a:rPr>
              <a:t>+</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u</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err="1">
                <a:solidFill>
                  <a:srgbClr val="001080"/>
                </a:solidFill>
                <a:effectLst/>
                <a:latin typeface="Consolas" panose="020B0609020204030204" pitchFamily="49" charset="0"/>
              </a:rPr>
              <a:t>func</a:t>
            </a:r>
            <a:r>
              <a:rPr lang="nb-NO" b="0" dirty="0">
                <a:solidFill>
                  <a:srgbClr val="000000"/>
                </a:solidFill>
                <a:effectLst/>
                <a:latin typeface="Consolas" panose="020B0609020204030204" pitchFamily="49" charset="0"/>
              </a:rPr>
              <a:t> = </a:t>
            </a:r>
            <a:r>
              <a:rPr lang="nb-NO" b="0" dirty="0">
                <a:solidFill>
                  <a:srgbClr val="0000FF"/>
                </a:solidFill>
                <a:effectLst/>
                <a:latin typeface="Consolas" panose="020B0609020204030204" pitchFamily="49" charset="0"/>
              </a:rPr>
              <a:t>lambda</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a</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b</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.exp</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a</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b</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a:t>
            </a:r>
          </a:p>
          <a:p>
            <a:r>
              <a:rPr lang="nb-NO" b="0" dirty="0" err="1">
                <a:solidFill>
                  <a:srgbClr val="001080"/>
                </a:solidFill>
                <a:effectLst/>
                <a:latin typeface="Consolas" panose="020B0609020204030204" pitchFamily="49" charset="0"/>
              </a:rPr>
              <a:t>param</a:t>
            </a:r>
            <a:r>
              <a:rPr lang="nb-NO" b="0" dirty="0">
                <a:solidFill>
                  <a:srgbClr val="000000"/>
                </a:solidFill>
                <a:effectLst/>
                <a:latin typeface="Consolas" panose="020B0609020204030204" pitchFamily="49" charset="0"/>
              </a:rPr>
              <a:t> = </a:t>
            </a:r>
            <a:r>
              <a:rPr lang="nb-NO" b="0" dirty="0" err="1">
                <a:solidFill>
                  <a:srgbClr val="000000"/>
                </a:solidFill>
                <a:effectLst/>
                <a:latin typeface="Consolas" panose="020B0609020204030204" pitchFamily="49" charset="0"/>
              </a:rPr>
              <a:t>curve_fit</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func</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err="1">
                <a:solidFill>
                  <a:srgbClr val="267F99"/>
                </a:solidFill>
                <a:effectLst/>
                <a:latin typeface="Consolas" panose="020B0609020204030204" pitchFamily="49" charset="0"/>
              </a:rPr>
              <a:t>plt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scatter</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a:t>
            </a:r>
          </a:p>
          <a:p>
            <a:r>
              <a:rPr lang="nb-NO" b="0" dirty="0" err="1">
                <a:solidFill>
                  <a:srgbClr val="267F99"/>
                </a:solidFill>
                <a:effectLst/>
                <a:latin typeface="Consolas" panose="020B0609020204030204" pitchFamily="49" charset="0"/>
              </a:rPr>
              <a:t>plt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plot</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func</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color</a:t>
            </a:r>
            <a:r>
              <a:rPr lang="nb-NO" b="0" dirty="0">
                <a:solidFill>
                  <a:srgbClr val="000000"/>
                </a:solidFill>
                <a:effectLst/>
                <a:latin typeface="Consolas" panose="020B0609020204030204" pitchFamily="49" charset="0"/>
              </a:rPr>
              <a:t> = </a:t>
            </a:r>
            <a:r>
              <a:rPr lang="nb-NO" b="0" dirty="0">
                <a:solidFill>
                  <a:srgbClr val="A31515"/>
                </a:solidFill>
                <a:effectLst/>
                <a:latin typeface="Consolas" panose="020B0609020204030204" pitchFamily="49" charset="0"/>
              </a:rPr>
              <a:t>"</a:t>
            </a:r>
            <a:r>
              <a:rPr lang="nb-NO" b="0" dirty="0" err="1">
                <a:solidFill>
                  <a:srgbClr val="A31515"/>
                </a:solidFill>
                <a:effectLst/>
                <a:latin typeface="Consolas" panose="020B0609020204030204" pitchFamily="49" charset="0"/>
              </a:rPr>
              <a:t>black</a:t>
            </a:r>
            <a:r>
              <a:rPr lang="nb-NO" b="0" dirty="0">
                <a:solidFill>
                  <a:srgbClr val="A31515"/>
                </a:solidFill>
                <a:effectLst/>
                <a:latin typeface="Consolas" panose="020B0609020204030204" pitchFamily="49" charset="0"/>
              </a:rPr>
              <a:t>"</a:t>
            </a:r>
            <a:r>
              <a:rPr lang="nb-NO" b="0" dirty="0">
                <a:solidFill>
                  <a:srgbClr val="000000"/>
                </a:solidFill>
                <a:effectLst/>
                <a:latin typeface="Consolas" panose="020B0609020204030204" pitchFamily="49" charset="0"/>
              </a:rPr>
              <a:t>)</a:t>
            </a:r>
          </a:p>
          <a:p>
            <a:r>
              <a:rPr lang="nb-NO" b="0" dirty="0" err="1">
                <a:solidFill>
                  <a:srgbClr val="267F99"/>
                </a:solidFill>
                <a:effectLst/>
                <a:latin typeface="Consolas" panose="020B0609020204030204" pitchFamily="49" charset="0"/>
              </a:rPr>
              <a:t>plt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plot</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func</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param</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color</a:t>
            </a:r>
            <a:r>
              <a:rPr lang="nb-NO" b="0" dirty="0">
                <a:solidFill>
                  <a:srgbClr val="000000"/>
                </a:solidFill>
                <a:effectLst/>
                <a:latin typeface="Consolas" panose="020B0609020204030204" pitchFamily="49" charset="0"/>
              </a:rPr>
              <a:t> = </a:t>
            </a:r>
            <a:r>
              <a:rPr lang="nb-NO" b="0" dirty="0">
                <a:solidFill>
                  <a:srgbClr val="A31515"/>
                </a:solidFill>
                <a:effectLst/>
                <a:latin typeface="Consolas" panose="020B0609020204030204" pitchFamily="49" charset="0"/>
              </a:rPr>
              <a:t>"red"</a:t>
            </a:r>
            <a:r>
              <a:rPr lang="nb-NO" b="0" dirty="0">
                <a:solidFill>
                  <a:srgbClr val="000000"/>
                </a:solidFill>
                <a:effectLst/>
                <a:latin typeface="Consolas" panose="020B0609020204030204" pitchFamily="49" charset="0"/>
              </a:rPr>
              <a:t>)</a:t>
            </a:r>
          </a:p>
          <a:p>
            <a:r>
              <a:rPr lang="nb-NO" b="0" dirty="0" err="1">
                <a:solidFill>
                  <a:srgbClr val="267F99"/>
                </a:solidFill>
                <a:effectLst/>
                <a:latin typeface="Consolas" panose="020B0609020204030204" pitchFamily="49" charset="0"/>
              </a:rPr>
              <a:t>plt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show</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br>
              <a:rPr lang="nb-NO" b="0" dirty="0">
                <a:solidFill>
                  <a:srgbClr val="000000"/>
                </a:solidFill>
                <a:effectLst/>
                <a:latin typeface="Consolas" panose="020B0609020204030204" pitchFamily="49" charset="0"/>
              </a:rPr>
            </a:br>
            <a:endParaRPr lang="nb-NO" b="0" dirty="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43AC43C2-B0AD-46BC-AC9D-169F246BEA92}"/>
              </a:ext>
            </a:extLst>
          </p:cNvPr>
          <p:cNvSpPr txBox="1"/>
          <p:nvPr/>
        </p:nvSpPr>
        <p:spPr>
          <a:xfrm>
            <a:off x="952500" y="5615513"/>
            <a:ext cx="4590103" cy="707886"/>
          </a:xfrm>
          <a:prstGeom prst="rect">
            <a:avLst/>
          </a:prstGeom>
          <a:noFill/>
        </p:spPr>
        <p:txBody>
          <a:bodyPr wrap="none" rtlCol="0">
            <a:spAutoFit/>
          </a:bodyPr>
          <a:lstStyle/>
          <a:p>
            <a:r>
              <a:rPr lang="nb-NO" sz="4000" dirty="0" err="1">
                <a:ln w="0"/>
                <a:solidFill>
                  <a:schemeClr val="accent1"/>
                </a:solidFill>
                <a:effectLst>
                  <a:outerShdw blurRad="38100" dist="25400" dir="5400000" algn="ctr" rotWithShape="0">
                    <a:srgbClr val="6E747A">
                      <a:alpha val="43000"/>
                    </a:srgbClr>
                  </a:outerShdw>
                </a:effectLst>
              </a:rPr>
              <a:t>Multiplicative</a:t>
            </a:r>
            <a:r>
              <a:rPr lang="nb-NO" sz="4000" dirty="0">
                <a:ln w="0"/>
                <a:solidFill>
                  <a:schemeClr val="accent1"/>
                </a:solidFill>
                <a:effectLst>
                  <a:outerShdw blurRad="38100" dist="25400" dir="5400000" algn="ctr" rotWithShape="0">
                    <a:srgbClr val="6E747A">
                      <a:alpha val="43000"/>
                    </a:srgbClr>
                  </a:outerShdw>
                </a:effectLst>
              </a:rPr>
              <a:t> </a:t>
            </a:r>
            <a:r>
              <a:rPr lang="nb-NO" sz="4000" dirty="0" err="1">
                <a:ln w="0"/>
                <a:solidFill>
                  <a:schemeClr val="accent1"/>
                </a:solidFill>
                <a:effectLst>
                  <a:outerShdw blurRad="38100" dist="25400" dir="5400000" algn="ctr" rotWithShape="0">
                    <a:srgbClr val="6E747A">
                      <a:alpha val="43000"/>
                    </a:srgbClr>
                  </a:outerShdw>
                </a:effectLst>
              </a:rPr>
              <a:t>errors</a:t>
            </a:r>
            <a:r>
              <a:rPr lang="nb-NO" sz="4000" dirty="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22211346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0E799-7B68-40CD-9A8C-CAF0662229F0}"/>
              </a:ext>
            </a:extLst>
          </p:cNvPr>
          <p:cNvSpPr>
            <a:spLocks noGrp="1"/>
          </p:cNvSpPr>
          <p:nvPr>
            <p:ph type="title"/>
          </p:nvPr>
        </p:nvSpPr>
        <p:spPr/>
        <p:txBody>
          <a:bodyPr/>
          <a:lstStyle/>
          <a:p>
            <a:r>
              <a:rPr lang="nb-NO" dirty="0" err="1"/>
              <a:t>What</a:t>
            </a:r>
            <a:r>
              <a:rPr lang="nb-NO" dirty="0"/>
              <a:t> </a:t>
            </a:r>
            <a:r>
              <a:rPr lang="nb-NO" dirty="0" err="1"/>
              <a:t>about</a:t>
            </a:r>
            <a:r>
              <a:rPr lang="nb-NO" dirty="0"/>
              <a:t> </a:t>
            </a:r>
            <a:r>
              <a:rPr lang="nb-NO" dirty="0" err="1"/>
              <a:t>this</a:t>
            </a:r>
            <a:r>
              <a:rPr lang="nb-NO" dirty="0"/>
              <a:t> </a:t>
            </a:r>
            <a:r>
              <a:rPr lang="nb-NO" dirty="0" err="1"/>
              <a:t>one</a:t>
            </a:r>
            <a:r>
              <a:rPr lang="nb-NO"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8F7ABB-34CB-4E65-902E-DD5EF9A76089}"/>
                  </a:ext>
                </a:extLst>
              </p:cNvPr>
              <p:cNvSpPr>
                <a:spLocks noGrp="1"/>
              </p:cNvSpPr>
              <p:nvPr>
                <p:ph idx="1"/>
              </p:nvPr>
            </p:nvSpPr>
            <p:spPr>
              <a:xfrm>
                <a:off x="581193" y="2340864"/>
                <a:ext cx="3590758" cy="669036"/>
              </a:xfrm>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m:rPr>
                              <m:sty m:val="p"/>
                            </m:rPr>
                            <a:rPr lang="nb-NO" i="0" smtClean="0">
                              <a:latin typeface="Cambria Math" panose="02040503050406030204" pitchFamily="18" charset="0"/>
                            </a:rPr>
                            <m:t>log</m:t>
                          </m:r>
                        </m:fName>
                        <m:e>
                          <m:r>
                            <a:rPr lang="nb-NO" b="0" i="1" smtClean="0">
                              <a:latin typeface="Cambria Math" panose="02040503050406030204" pitchFamily="18" charset="0"/>
                            </a:rPr>
                            <m:t>𝑦</m:t>
                          </m:r>
                        </m:e>
                      </m:func>
                      <m:r>
                        <a:rPr lang="nb-NO" b="0" i="1" smtClean="0">
                          <a:latin typeface="Cambria Math" panose="02040503050406030204" pitchFamily="18" charset="0"/>
                        </a:rPr>
                        <m:t>=</m:t>
                      </m:r>
                      <m:r>
                        <a:rPr lang="nb-NO" i="1" smtClean="0">
                          <a:latin typeface="Cambria Math" panose="02040503050406030204" pitchFamily="18" charset="0"/>
                        </a:rPr>
                        <m:t>1+2</m:t>
                      </m:r>
                      <m:r>
                        <a:rPr lang="nb-NO" i="1" smtClean="0">
                          <a:latin typeface="Cambria Math" panose="02040503050406030204" pitchFamily="18" charset="0"/>
                        </a:rPr>
                        <m:t>𝑥</m:t>
                      </m:r>
                      <m:r>
                        <a:rPr lang="nb-NO" i="1" smtClean="0">
                          <a:latin typeface="Cambria Math" panose="02040503050406030204" pitchFamily="18" charset="0"/>
                        </a:rPr>
                        <m:t>+</m:t>
                      </m:r>
                      <m:r>
                        <a:rPr lang="nb-NO" i="1" smtClean="0">
                          <a:latin typeface="Cambria Math" panose="02040503050406030204" pitchFamily="18" charset="0"/>
                        </a:rPr>
                        <m:t>𝑢</m:t>
                      </m:r>
                    </m:oMath>
                  </m:oMathPara>
                </a14:m>
                <a:br>
                  <a:rPr lang="nb-NO" dirty="0"/>
                </a:br>
                <a:endParaRPr lang="nb-NO" dirty="0"/>
              </a:p>
            </p:txBody>
          </p:sp>
        </mc:Choice>
        <mc:Fallback xmlns="">
          <p:sp>
            <p:nvSpPr>
              <p:cNvPr id="3" name="Content Placeholder 2">
                <a:extLst>
                  <a:ext uri="{FF2B5EF4-FFF2-40B4-BE49-F238E27FC236}">
                    <a16:creationId xmlns:a16="http://schemas.microsoft.com/office/drawing/2014/main" id="{9D8F7ABB-34CB-4E65-902E-DD5EF9A76089}"/>
                  </a:ext>
                </a:extLst>
              </p:cNvPr>
              <p:cNvSpPr>
                <a:spLocks noGrp="1" noRot="1" noChangeAspect="1" noMove="1" noResize="1" noEditPoints="1" noAdjustHandles="1" noChangeArrowheads="1" noChangeShapeType="1" noTextEdit="1"/>
              </p:cNvSpPr>
              <p:nvPr>
                <p:ph idx="1"/>
              </p:nvPr>
            </p:nvSpPr>
            <p:spPr>
              <a:xfrm>
                <a:off x="581193" y="2340864"/>
                <a:ext cx="3590758" cy="669036"/>
              </a:xfrm>
              <a:blipFill>
                <a:blip r:embed="rId2"/>
                <a:stretch>
                  <a:fillRect/>
                </a:stretch>
              </a:blipFill>
            </p:spPr>
            <p:txBody>
              <a:bodyPr/>
              <a:lstStyle/>
              <a:p>
                <a:r>
                  <a:rPr lang="nb-NO">
                    <a:noFill/>
                  </a:rPr>
                  <a:t> </a:t>
                </a:r>
              </a:p>
            </p:txBody>
          </p:sp>
        </mc:Fallback>
      </mc:AlternateContent>
      <p:pic>
        <p:nvPicPr>
          <p:cNvPr id="5" name="Picture 4" descr="Chart, scatter chart&#10;&#10;Description automatically generated">
            <a:extLst>
              <a:ext uri="{FF2B5EF4-FFF2-40B4-BE49-F238E27FC236}">
                <a16:creationId xmlns:a16="http://schemas.microsoft.com/office/drawing/2014/main" id="{8B5DFF03-79A4-45BD-B3AA-FB2C13639B2A}"/>
              </a:ext>
            </a:extLst>
          </p:cNvPr>
          <p:cNvPicPr>
            <a:picLocks noChangeAspect="1"/>
          </p:cNvPicPr>
          <p:nvPr/>
        </p:nvPicPr>
        <p:blipFill>
          <a:blip r:embed="rId3"/>
          <a:stretch>
            <a:fillRect/>
          </a:stretch>
        </p:blipFill>
        <p:spPr>
          <a:xfrm>
            <a:off x="5551164" y="1963542"/>
            <a:ext cx="5852172" cy="4389129"/>
          </a:xfrm>
          <a:prstGeom prst="rect">
            <a:avLst/>
          </a:prstGeom>
        </p:spPr>
      </p:pic>
      <p:sp>
        <p:nvSpPr>
          <p:cNvPr id="7" name="TextBox 6">
            <a:extLst>
              <a:ext uri="{FF2B5EF4-FFF2-40B4-BE49-F238E27FC236}">
                <a16:creationId xmlns:a16="http://schemas.microsoft.com/office/drawing/2014/main" id="{51CD7001-CBC4-4140-88D6-9E19FBF7F41D}"/>
              </a:ext>
            </a:extLst>
          </p:cNvPr>
          <p:cNvSpPr txBox="1"/>
          <p:nvPr/>
        </p:nvSpPr>
        <p:spPr>
          <a:xfrm>
            <a:off x="581192" y="3159889"/>
            <a:ext cx="6096000" cy="2862322"/>
          </a:xfrm>
          <a:prstGeom prst="rect">
            <a:avLst/>
          </a:prstGeom>
          <a:noFill/>
        </p:spPr>
        <p:txBody>
          <a:bodyPr wrap="square">
            <a:spAutoFit/>
          </a:bodyPr>
          <a:lstStyle/>
          <a:p>
            <a:r>
              <a:rPr lang="nb-NO" b="0" dirty="0">
                <a:solidFill>
                  <a:srgbClr val="AF00DB"/>
                </a:solidFill>
                <a:effectLst/>
                <a:latin typeface="Consolas" panose="020B0609020204030204" pitchFamily="49" charset="0"/>
              </a:rPr>
              <a:t>import</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numpy</a:t>
            </a:r>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as</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np</a:t>
            </a:r>
            <a:endParaRPr lang="nb-NO" b="0" dirty="0">
              <a:solidFill>
                <a:srgbClr val="000000"/>
              </a:solidFill>
              <a:effectLst/>
              <a:latin typeface="Consolas" panose="020B0609020204030204" pitchFamily="49" charset="0"/>
            </a:endParaRPr>
          </a:p>
          <a:p>
            <a:r>
              <a:rPr lang="nb-NO" b="0" dirty="0">
                <a:solidFill>
                  <a:srgbClr val="AF00DB"/>
                </a:solidFill>
                <a:effectLst/>
                <a:latin typeface="Consolas" panose="020B0609020204030204" pitchFamily="49" charset="0"/>
              </a:rPr>
              <a:t>import</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matplotlib</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pyplot</a:t>
            </a:r>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as</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plt</a:t>
            </a:r>
            <a:endParaRPr lang="nb-NO" b="0" dirty="0">
              <a:solidFill>
                <a:srgbClr val="000000"/>
              </a:solidFill>
              <a:effectLst/>
              <a:latin typeface="Consolas" panose="020B0609020204030204" pitchFamily="49" charset="0"/>
            </a:endParaRPr>
          </a:p>
          <a:p>
            <a:br>
              <a:rPr lang="nb-NO" b="0" dirty="0">
                <a:solidFill>
                  <a:srgbClr val="000000"/>
                </a:solidFill>
                <a:effectLst/>
                <a:latin typeface="Consolas" panose="020B0609020204030204" pitchFamily="49" charset="0"/>
              </a:rPr>
            </a:b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linspace</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10</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num</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100</a:t>
            </a:r>
            <a:r>
              <a:rPr lang="nb-NO" b="0" dirty="0">
                <a:solidFill>
                  <a:srgbClr val="000000"/>
                </a:solidFill>
                <a:effectLst/>
                <a:latin typeface="Consolas" panose="020B0609020204030204" pitchFamily="49" charset="0"/>
              </a:rPr>
              <a:t>)</a:t>
            </a:r>
          </a:p>
          <a:p>
            <a:r>
              <a:rPr lang="nb-NO" b="0" dirty="0">
                <a:solidFill>
                  <a:srgbClr val="001080"/>
                </a:solidFill>
                <a:effectLst/>
                <a:latin typeface="Consolas" panose="020B0609020204030204" pitchFamily="49" charset="0"/>
              </a:rPr>
              <a:t>u</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rng</a:t>
            </a:r>
            <a:r>
              <a:rPr lang="nb-NO" b="0" dirty="0" err="1">
                <a:solidFill>
                  <a:srgbClr val="000000"/>
                </a:solidFill>
                <a:effectLst/>
                <a:latin typeface="Consolas" panose="020B0609020204030204" pitchFamily="49" charset="0"/>
              </a:rPr>
              <a:t>.uniform</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100</a:t>
            </a:r>
            <a:r>
              <a:rPr lang="nb-NO" b="0" dirty="0">
                <a:solidFill>
                  <a:srgbClr val="000000"/>
                </a:solidFill>
                <a:effectLst/>
                <a:latin typeface="Consolas" panose="020B0609020204030204" pitchFamily="49" charset="0"/>
              </a:rPr>
              <a:t>)</a:t>
            </a:r>
          </a:p>
          <a:p>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.exp</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u</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err="1">
                <a:solidFill>
                  <a:srgbClr val="267F99"/>
                </a:solidFill>
                <a:effectLst/>
                <a:latin typeface="Consolas" panose="020B0609020204030204" pitchFamily="49" charset="0"/>
              </a:rPr>
              <a:t>plt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scatter</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np</a:t>
            </a:r>
            <a:r>
              <a:rPr lang="nb-NO" b="0" dirty="0">
                <a:solidFill>
                  <a:srgbClr val="000000"/>
                </a:solidFill>
                <a:effectLst/>
                <a:latin typeface="Consolas" panose="020B0609020204030204" pitchFamily="49" charset="0"/>
              </a:rPr>
              <a:t>.log(</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a:t>
            </a:r>
          </a:p>
          <a:p>
            <a:r>
              <a:rPr lang="nb-NO" b="0" dirty="0" err="1">
                <a:solidFill>
                  <a:srgbClr val="267F99"/>
                </a:solidFill>
                <a:effectLst/>
                <a:latin typeface="Consolas" panose="020B0609020204030204" pitchFamily="49" charset="0"/>
              </a:rPr>
              <a:t>plt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plot</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a:t>
            </a:r>
          </a:p>
          <a:p>
            <a:r>
              <a:rPr lang="nb-NO" b="0" dirty="0" err="1">
                <a:solidFill>
                  <a:srgbClr val="267F99"/>
                </a:solidFill>
                <a:effectLst/>
                <a:latin typeface="Consolas" panose="020B0609020204030204" pitchFamily="49" charset="0"/>
              </a:rPr>
              <a:t>plt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show</a:t>
            </a:r>
            <a:r>
              <a:rPr lang="nb-NO"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4568595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6193BFEA-6F25-46A1-8660-C2C0FBA54791}"/>
              </a:ext>
            </a:extLst>
          </p:cNvPr>
          <p:cNvPicPr>
            <a:picLocks noGrp="1" noChangeAspect="1"/>
          </p:cNvPicPr>
          <p:nvPr>
            <p:ph idx="1"/>
          </p:nvPr>
        </p:nvPicPr>
        <p:blipFill rotWithShape="1">
          <a:blip r:embed="rId2"/>
          <a:srcRect b="15730"/>
          <a:stretch/>
        </p:blipFill>
        <p:spPr>
          <a:xfrm>
            <a:off x="-3047" y="10"/>
            <a:ext cx="12191999" cy="6857990"/>
          </a:xfrm>
          <a:prstGeom prst="rect">
            <a:avLst/>
          </a:prstGeom>
        </p:spPr>
      </p:pic>
      <p:sp>
        <p:nvSpPr>
          <p:cNvPr id="33" name="Rectangle 1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C504044-65A8-4838-BDCD-B74781154770}"/>
                  </a:ext>
                </a:extLst>
              </p:cNvPr>
              <p:cNvSpPr>
                <a:spLocks noGrp="1"/>
              </p:cNvSpPr>
              <p:nvPr>
                <p:ph type="title"/>
              </p:nvPr>
            </p:nvSpPr>
            <p:spPr>
              <a:xfrm>
                <a:off x="643466" y="643467"/>
                <a:ext cx="11298932" cy="333035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600" dirty="0">
                    <a:solidFill>
                      <a:schemeClr val="bg1"/>
                    </a:solidFill>
                  </a:rPr>
                  <a:t>Do we want to talk about </a:t>
                </a:r>
                <a14:m>
                  <m:oMath xmlns:m="http://schemas.openxmlformats.org/officeDocument/2006/math">
                    <m:sSup>
                      <m:sSupPr>
                        <m:ctrlPr>
                          <a:rPr lang="en-US" sz="3600" i="1">
                            <a:solidFill>
                              <a:schemeClr val="bg1"/>
                            </a:solidFill>
                            <a:latin typeface="Cambria Math" panose="02040503050406030204" pitchFamily="18" charset="0"/>
                          </a:rPr>
                        </m:ctrlPr>
                      </m:sSupPr>
                      <m:e>
                        <m:r>
                          <a:rPr lang="en-US" sz="3600" i="1">
                            <a:solidFill>
                              <a:schemeClr val="bg1"/>
                            </a:solidFill>
                            <a:latin typeface="Cambria Math" panose="02040503050406030204" pitchFamily="18" charset="0"/>
                          </a:rPr>
                          <m:t>𝑒</m:t>
                        </m:r>
                      </m:e>
                      <m:sup>
                        <m:r>
                          <a:rPr lang="en-US" sz="3600" i="1">
                            <a:solidFill>
                              <a:schemeClr val="bg1"/>
                            </a:solidFill>
                            <a:latin typeface="Cambria Math" panose="02040503050406030204" pitchFamily="18" charset="0"/>
                          </a:rPr>
                          <m:t>1+2</m:t>
                        </m:r>
                        <m:r>
                          <a:rPr lang="en-US" sz="3600" i="1">
                            <a:solidFill>
                              <a:schemeClr val="bg1"/>
                            </a:solidFill>
                            <a:latin typeface="Cambria Math" panose="02040503050406030204" pitchFamily="18" charset="0"/>
                          </a:rPr>
                          <m:t>𝑥</m:t>
                        </m:r>
                        <m:r>
                          <a:rPr lang="en-US" sz="3600" i="1">
                            <a:solidFill>
                              <a:schemeClr val="bg1"/>
                            </a:solidFill>
                            <a:latin typeface="Cambria Math" panose="02040503050406030204" pitchFamily="18" charset="0"/>
                          </a:rPr>
                          <m:t>+</m:t>
                        </m:r>
                        <m:r>
                          <a:rPr lang="en-US" sz="3600" i="1">
                            <a:solidFill>
                              <a:schemeClr val="bg1"/>
                            </a:solidFill>
                            <a:latin typeface="Cambria Math" panose="02040503050406030204" pitchFamily="18" charset="0"/>
                          </a:rPr>
                          <m:t>𝑢</m:t>
                        </m:r>
                      </m:sup>
                    </m:sSup>
                    <m:r>
                      <a:rPr lang="en-US" sz="3600" i="0">
                        <a:solidFill>
                          <a:schemeClr val="bg1"/>
                        </a:solidFill>
                        <a:latin typeface="Cambria Math" panose="02040503050406030204" pitchFamily="18" charset="0"/>
                      </a:rPr>
                      <m:t> </m:t>
                    </m:r>
                  </m:oMath>
                </a14:m>
                <a:r>
                  <a:rPr lang="en-US" sz="3600" dirty="0">
                    <a:solidFill>
                      <a:schemeClr val="bg1"/>
                    </a:solidFill>
                  </a:rPr>
                  <a:t>or </a:t>
                </a:r>
                <a14:m>
                  <m:oMath xmlns:m="http://schemas.openxmlformats.org/officeDocument/2006/math">
                    <m:r>
                      <a:rPr lang="en-US" sz="3600" i="1">
                        <a:solidFill>
                          <a:schemeClr val="bg1"/>
                        </a:solidFill>
                        <a:latin typeface="Cambria Math" panose="02040503050406030204" pitchFamily="18" charset="0"/>
                      </a:rPr>
                      <m:t>1+2</m:t>
                    </m:r>
                    <m:r>
                      <a:rPr lang="en-US" sz="3600" i="1">
                        <a:solidFill>
                          <a:schemeClr val="bg1"/>
                        </a:solidFill>
                        <a:latin typeface="Cambria Math" panose="02040503050406030204" pitchFamily="18" charset="0"/>
                      </a:rPr>
                      <m:t>𝑥</m:t>
                    </m:r>
                    <m:r>
                      <a:rPr lang="en-US" sz="3600" i="1">
                        <a:solidFill>
                          <a:schemeClr val="bg1"/>
                        </a:solidFill>
                        <a:latin typeface="Cambria Math" panose="02040503050406030204" pitchFamily="18" charset="0"/>
                      </a:rPr>
                      <m:t>+</m:t>
                    </m:r>
                    <m:r>
                      <a:rPr lang="en-US" sz="3600" i="1">
                        <a:solidFill>
                          <a:schemeClr val="bg1"/>
                        </a:solidFill>
                        <a:latin typeface="Cambria Math" panose="02040503050406030204" pitchFamily="18" charset="0"/>
                      </a:rPr>
                      <m:t>𝑢</m:t>
                    </m:r>
                  </m:oMath>
                </a14:m>
                <a:r>
                  <a:rPr lang="en-US" sz="3600" dirty="0">
                    <a:solidFill>
                      <a:schemeClr val="bg1"/>
                    </a:solidFill>
                  </a:rPr>
                  <a:t>?</a:t>
                </a:r>
                <a:br>
                  <a:rPr lang="en-US" sz="3600" dirty="0">
                    <a:solidFill>
                      <a:schemeClr val="bg1"/>
                    </a:solidFill>
                  </a:rPr>
                </a:br>
                <a:endParaRPr lang="en-US" sz="3600" dirty="0">
                  <a:solidFill>
                    <a:schemeClr val="bg1"/>
                  </a:solidFill>
                </a:endParaRPr>
              </a:p>
            </p:txBody>
          </p:sp>
        </mc:Choice>
        <mc:Fallback xmlns="">
          <p:sp>
            <p:nvSpPr>
              <p:cNvPr id="2" name="Title 1">
                <a:extLst>
                  <a:ext uri="{FF2B5EF4-FFF2-40B4-BE49-F238E27FC236}">
                    <a16:creationId xmlns:a16="http://schemas.microsoft.com/office/drawing/2014/main" id="{6C504044-65A8-4838-BDCD-B74781154770}"/>
                  </a:ext>
                </a:extLst>
              </p:cNvPr>
              <p:cNvSpPr>
                <a:spLocks noGrp="1" noRot="1" noChangeAspect="1" noMove="1" noResize="1" noEditPoints="1" noAdjustHandles="1" noChangeArrowheads="1" noChangeShapeType="1" noTextEdit="1"/>
              </p:cNvSpPr>
              <p:nvPr>
                <p:ph type="title"/>
              </p:nvPr>
            </p:nvSpPr>
            <p:spPr>
              <a:xfrm>
                <a:off x="643466" y="643467"/>
                <a:ext cx="11298932" cy="3330353"/>
              </a:xfrm>
              <a:blipFill>
                <a:blip r:embed="rId3"/>
                <a:stretch>
                  <a:fillRect/>
                </a:stretch>
              </a:blipFill>
              <a:effectLst>
                <a:outerShdw blurRad="50800" dist="38100" dir="2700000" algn="tl" rotWithShape="0">
                  <a:prstClr val="black">
                    <a:alpha val="40000"/>
                  </a:prstClr>
                </a:outerShdw>
              </a:effectLst>
            </p:spPr>
            <p:txBody>
              <a:bodyPr/>
              <a:lstStyle/>
              <a:p>
                <a:r>
                  <a:rPr lang="nb-NO">
                    <a:noFill/>
                  </a:rPr>
                  <a:t> </a:t>
                </a:r>
              </a:p>
            </p:txBody>
          </p:sp>
        </mc:Fallback>
      </mc:AlternateContent>
      <p:cxnSp>
        <p:nvCxnSpPr>
          <p:cNvPr id="34" name="Straight Connector 19">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51192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8838C57-5F5A-4AAC-9F78-4FA2B80AE4F0}"/>
                  </a:ext>
                </a:extLst>
              </p:cNvPr>
              <p:cNvSpPr>
                <a:spLocks noGrp="1"/>
              </p:cNvSpPr>
              <p:nvPr>
                <p:ph type="title"/>
              </p:nvPr>
            </p:nvSpPr>
            <p:spPr>
              <a:xfrm>
                <a:off x="771148" y="1037967"/>
                <a:ext cx="3305552" cy="4709131"/>
              </a:xfrm>
            </p:spPr>
            <p:txBody>
              <a:bodyPr anchor="ctr">
                <a:normAutofit/>
              </a:bodyPr>
              <a:lstStyle/>
              <a:p>
                <a:r>
                  <a:rPr lang="nb-NO" dirty="0" err="1">
                    <a:solidFill>
                      <a:srgbClr val="FFFEFF"/>
                    </a:solidFill>
                  </a:rPr>
                  <a:t>Difference</a:t>
                </a:r>
                <a:r>
                  <a:rPr lang="nb-NO" dirty="0">
                    <a:solidFill>
                      <a:srgbClr val="FFFEFF"/>
                    </a:solidFill>
                  </a:rPr>
                  <a:t> In </a:t>
                </a:r>
                <a14:m>
                  <m:oMath xmlns:m="http://schemas.openxmlformats.org/officeDocument/2006/math">
                    <m:sSup>
                      <m:sSupPr>
                        <m:ctrlPr>
                          <a:rPr lang="nb-NO" b="0" i="1">
                            <a:solidFill>
                              <a:srgbClr val="FFFEFF"/>
                            </a:solidFill>
                            <a:latin typeface="Cambria Math" panose="02040503050406030204" pitchFamily="18" charset="0"/>
                          </a:rPr>
                        </m:ctrlPr>
                      </m:sSupPr>
                      <m:e>
                        <m:r>
                          <a:rPr lang="nb-NO" b="0" i="1">
                            <a:solidFill>
                              <a:srgbClr val="FFFEFF"/>
                            </a:solidFill>
                            <a:latin typeface="Cambria Math" panose="02040503050406030204" pitchFamily="18" charset="0"/>
                          </a:rPr>
                          <m:t>𝑅</m:t>
                        </m:r>
                      </m:e>
                      <m:sup>
                        <m:r>
                          <a:rPr lang="nb-NO" b="0" i="1">
                            <a:solidFill>
                              <a:srgbClr val="FFFEFF"/>
                            </a:solidFill>
                            <a:latin typeface="Cambria Math" panose="02040503050406030204" pitchFamily="18" charset="0"/>
                          </a:rPr>
                          <m:t>2</m:t>
                        </m:r>
                      </m:sup>
                    </m:sSup>
                  </m:oMath>
                </a14:m>
                <a:endParaRPr lang="nb-NO" dirty="0">
                  <a:solidFill>
                    <a:srgbClr val="FFFEFF"/>
                  </a:solidFill>
                </a:endParaRPr>
              </a:p>
            </p:txBody>
          </p:sp>
        </mc:Choice>
        <mc:Fallback xmlns="">
          <p:sp>
            <p:nvSpPr>
              <p:cNvPr id="2" name="Title 1">
                <a:extLst>
                  <a:ext uri="{FF2B5EF4-FFF2-40B4-BE49-F238E27FC236}">
                    <a16:creationId xmlns:a16="http://schemas.microsoft.com/office/drawing/2014/main" id="{88838C57-5F5A-4AAC-9F78-4FA2B80AE4F0}"/>
                  </a:ext>
                </a:extLst>
              </p:cNvPr>
              <p:cNvSpPr>
                <a:spLocks noGrp="1" noRot="1" noChangeAspect="1" noMove="1" noResize="1" noEditPoints="1" noAdjustHandles="1" noChangeArrowheads="1" noChangeShapeType="1" noTextEdit="1"/>
              </p:cNvSpPr>
              <p:nvPr>
                <p:ph type="title"/>
              </p:nvPr>
            </p:nvSpPr>
            <p:spPr>
              <a:xfrm>
                <a:off x="771148" y="1037967"/>
                <a:ext cx="3305552" cy="4709131"/>
              </a:xfrm>
              <a:blipFill>
                <a:blip r:embed="rId2"/>
                <a:stretch>
                  <a:fillRect l="-3875"/>
                </a:stretch>
              </a:blipFill>
            </p:spPr>
            <p:txBody>
              <a:bodyPr/>
              <a:lstStyle/>
              <a:p>
                <a:r>
                  <a:rPr lang="nb-NO">
                    <a:noFill/>
                  </a:rPr>
                  <a:t> </a:t>
                </a:r>
              </a:p>
            </p:txBody>
          </p:sp>
        </mc:Fallback>
      </mc:AlternateContent>
      <p:sp>
        <p:nvSpPr>
          <p:cNvPr id="19" name="TextBox 18">
            <a:extLst>
              <a:ext uri="{FF2B5EF4-FFF2-40B4-BE49-F238E27FC236}">
                <a16:creationId xmlns:a16="http://schemas.microsoft.com/office/drawing/2014/main" id="{1CB505F7-FB73-483D-B83A-277CBB2039B4}"/>
              </a:ext>
            </a:extLst>
          </p:cNvPr>
          <p:cNvSpPr txBox="1"/>
          <p:nvPr/>
        </p:nvSpPr>
        <p:spPr>
          <a:xfrm>
            <a:off x="4388742" y="748665"/>
            <a:ext cx="7356723" cy="4801314"/>
          </a:xfrm>
          <a:prstGeom prst="rect">
            <a:avLst/>
          </a:prstGeom>
          <a:noFill/>
        </p:spPr>
        <p:txBody>
          <a:bodyPr wrap="square">
            <a:spAutoFit/>
          </a:bodyPr>
          <a:lstStyle/>
          <a:p>
            <a:r>
              <a:rPr lang="nb-NO" b="0" dirty="0" err="1">
                <a:solidFill>
                  <a:srgbClr val="001080"/>
                </a:solidFill>
                <a:effectLst/>
                <a:latin typeface="Consolas" panose="020B0609020204030204" pitchFamily="49" charset="0"/>
              </a:rPr>
              <a:t>rng</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random</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default_rng</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seed</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313</a:t>
            </a:r>
            <a:r>
              <a:rPr lang="nb-NO" b="0" dirty="0">
                <a:solidFill>
                  <a:srgbClr val="000000"/>
                </a:solidFill>
                <a:effectLst/>
                <a:latin typeface="Consolas" panose="020B0609020204030204" pitchFamily="49" charset="0"/>
              </a:rPr>
              <a:t>)</a:t>
            </a:r>
          </a:p>
          <a:p>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linspace</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num</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100</a:t>
            </a:r>
            <a:r>
              <a:rPr lang="nb-NO" b="0" dirty="0">
                <a:solidFill>
                  <a:srgbClr val="000000"/>
                </a:solidFill>
                <a:effectLst/>
                <a:latin typeface="Consolas" panose="020B0609020204030204" pitchFamily="49" charset="0"/>
              </a:rPr>
              <a:t>)</a:t>
            </a:r>
          </a:p>
          <a:p>
            <a:r>
              <a:rPr lang="nb-NO" b="0" dirty="0">
                <a:solidFill>
                  <a:srgbClr val="001080"/>
                </a:solidFill>
                <a:effectLst/>
                <a:latin typeface="Consolas" panose="020B0609020204030204" pitchFamily="49" charset="0"/>
              </a:rPr>
              <a:t>u</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rng</a:t>
            </a:r>
            <a:r>
              <a:rPr lang="nb-NO" b="0" dirty="0" err="1">
                <a:solidFill>
                  <a:srgbClr val="000000"/>
                </a:solidFill>
                <a:effectLst/>
                <a:latin typeface="Consolas" panose="020B0609020204030204" pitchFamily="49" charset="0"/>
              </a:rPr>
              <a:t>.uniform</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100</a:t>
            </a:r>
            <a:r>
              <a:rPr lang="nb-NO" b="0" dirty="0">
                <a:solidFill>
                  <a:srgbClr val="000000"/>
                </a:solidFill>
                <a:effectLst/>
                <a:latin typeface="Consolas" panose="020B0609020204030204" pitchFamily="49" charset="0"/>
              </a:rPr>
              <a:t>)</a:t>
            </a:r>
          </a:p>
          <a:p>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.exp</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u</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err="1">
                <a:solidFill>
                  <a:srgbClr val="001080"/>
                </a:solidFill>
                <a:effectLst/>
                <a:latin typeface="Consolas" panose="020B0609020204030204" pitchFamily="49" charset="0"/>
              </a:rPr>
              <a:t>func</a:t>
            </a:r>
            <a:r>
              <a:rPr lang="nb-NO" b="0" dirty="0">
                <a:solidFill>
                  <a:srgbClr val="000000"/>
                </a:solidFill>
                <a:effectLst/>
                <a:latin typeface="Consolas" panose="020B0609020204030204" pitchFamily="49" charset="0"/>
              </a:rPr>
              <a:t> = </a:t>
            </a:r>
            <a:r>
              <a:rPr lang="nb-NO" b="0" dirty="0">
                <a:solidFill>
                  <a:srgbClr val="0000FF"/>
                </a:solidFill>
                <a:effectLst/>
                <a:latin typeface="Consolas" panose="020B0609020204030204" pitchFamily="49" charset="0"/>
              </a:rPr>
              <a:t>lambda</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a</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b</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.exp</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a</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b</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a:t>
            </a:r>
          </a:p>
          <a:p>
            <a:r>
              <a:rPr lang="nb-NO" b="0" dirty="0" err="1">
                <a:solidFill>
                  <a:srgbClr val="001080"/>
                </a:solidFill>
                <a:effectLst/>
                <a:latin typeface="Consolas" panose="020B0609020204030204" pitchFamily="49" charset="0"/>
              </a:rPr>
              <a:t>param</a:t>
            </a:r>
            <a:r>
              <a:rPr lang="nb-NO" b="0" dirty="0">
                <a:solidFill>
                  <a:srgbClr val="000000"/>
                </a:solidFill>
                <a:effectLst/>
                <a:latin typeface="Consolas" panose="020B0609020204030204" pitchFamily="49" charset="0"/>
              </a:rPr>
              <a:t> = </a:t>
            </a:r>
            <a:r>
              <a:rPr lang="nb-NO" b="0" dirty="0" err="1">
                <a:solidFill>
                  <a:srgbClr val="000000"/>
                </a:solidFill>
                <a:effectLst/>
                <a:latin typeface="Consolas" panose="020B0609020204030204" pitchFamily="49" charset="0"/>
              </a:rPr>
              <a:t>curve_fit</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func</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err="1">
                <a:solidFill>
                  <a:srgbClr val="000000"/>
                </a:solidFill>
                <a:effectLst/>
                <a:latin typeface="Consolas" panose="020B0609020204030204" pitchFamily="49" charset="0"/>
              </a:rPr>
              <a:t>l</a:t>
            </a:r>
            <a:r>
              <a:rPr lang="nb-NO" b="0" dirty="0" err="1">
                <a:solidFill>
                  <a:srgbClr val="001080"/>
                </a:solidFill>
                <a:effectLst/>
                <a:latin typeface="Consolas" panose="020B0609020204030204" pitchFamily="49" charset="0"/>
              </a:rPr>
              <a:t>ower</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sum</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mean</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a:t>
            </a:r>
          </a:p>
          <a:p>
            <a:r>
              <a:rPr lang="nb-NO" b="0" dirty="0" err="1">
                <a:solidFill>
                  <a:srgbClr val="001080"/>
                </a:solidFill>
                <a:effectLst/>
                <a:latin typeface="Consolas" panose="020B0609020204030204" pitchFamily="49" charset="0"/>
              </a:rPr>
              <a:t>upper</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sum</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func</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param</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param</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a:t>
            </a:r>
          </a:p>
          <a:p>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upper</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lower</a:t>
            </a:r>
            <a:endParaRPr lang="nb-NO" b="0" dirty="0">
              <a:solidFill>
                <a:srgbClr val="000000"/>
              </a:solidFill>
              <a:effectLst/>
              <a:latin typeface="Consolas" panose="020B0609020204030204" pitchFamily="49" charset="0"/>
            </a:endParaRPr>
          </a:p>
          <a:p>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corrcoef</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np</a:t>
            </a:r>
            <a:r>
              <a:rPr lang="nb-NO" b="0" dirty="0">
                <a:solidFill>
                  <a:srgbClr val="000000"/>
                </a:solidFill>
                <a:effectLst/>
                <a:latin typeface="Consolas" panose="020B0609020204030204" pitchFamily="49" charset="0"/>
              </a:rPr>
              <a:t>.log(</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a:t>
            </a:r>
            <a:endParaRPr lang="nb-NO" b="0" dirty="0">
              <a:solidFill>
                <a:srgbClr val="000000"/>
              </a:solidFill>
              <a:effectLst/>
              <a:latin typeface="Consolas" panose="020B0609020204030204" pitchFamily="49" charset="0"/>
            </a:endParaRPr>
          </a:p>
          <a:p>
            <a:endParaRPr lang="nb-NO" dirty="0">
              <a:solidFill>
                <a:srgbClr val="098658"/>
              </a:solidFill>
              <a:latin typeface="Consolas" panose="020B0609020204030204" pitchFamily="49" charset="0"/>
            </a:endParaRPr>
          </a:p>
          <a:p>
            <a:r>
              <a:rPr lang="en-US" b="0" dirty="0">
                <a:solidFill>
                  <a:srgbClr val="000000"/>
                </a:solidFill>
                <a:effectLst/>
                <a:latin typeface="Consolas" panose="020B0609020204030204" pitchFamily="49" charset="0"/>
              </a:rPr>
              <a:t>&gt;&gt;&gt; 1 - upper / lower</a:t>
            </a:r>
          </a:p>
          <a:p>
            <a:r>
              <a:rPr lang="en-US" b="0" dirty="0">
                <a:solidFill>
                  <a:srgbClr val="000000"/>
                </a:solidFill>
                <a:effectLst/>
                <a:latin typeface="Consolas" panose="020B0609020204030204" pitchFamily="49" charset="0"/>
              </a:rPr>
              <a:t>0.491781632329627</a:t>
            </a:r>
          </a:p>
          <a:p>
            <a:r>
              <a:rPr lang="en-US" b="0" dirty="0">
                <a:solidFill>
                  <a:srgbClr val="000000"/>
                </a:solidFill>
                <a:effectLst/>
                <a:latin typeface="Consolas" panose="020B0609020204030204" pitchFamily="49" charset="0"/>
              </a:rPr>
              <a:t>&gt;&gt;&gt; </a:t>
            </a:r>
            <a:r>
              <a:rPr lang="en-US" b="0" dirty="0" err="1">
                <a:solidFill>
                  <a:srgbClr val="000000"/>
                </a:solidFill>
                <a:effectLst/>
                <a:latin typeface="Consolas" panose="020B0609020204030204" pitchFamily="49" charset="0"/>
              </a:rPr>
              <a:t>np.corrcoef</a:t>
            </a:r>
            <a:r>
              <a:rPr lang="en-US" b="0" dirty="0">
                <a:solidFill>
                  <a:srgbClr val="000000"/>
                </a:solidFill>
                <a:effectLst/>
                <a:latin typeface="Consolas" panose="020B0609020204030204" pitchFamily="49" charset="0"/>
              </a:rPr>
              <a:t>(x, np.log(y))[1, 0] ** 2</a:t>
            </a:r>
          </a:p>
          <a:p>
            <a:r>
              <a:rPr lang="en-US" b="0" dirty="0">
                <a:solidFill>
                  <a:srgbClr val="000000"/>
                </a:solidFill>
                <a:effectLst/>
                <a:latin typeface="Consolas" panose="020B0609020204030204" pitchFamily="49" charset="0"/>
              </a:rPr>
              <a:t>0.487557126986659</a:t>
            </a:r>
            <a:endParaRPr lang="nb-NO" b="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F9E8C6A8-56C2-4A68-BBF4-4A95019E4888}"/>
              </a:ext>
            </a:extLst>
          </p:cNvPr>
          <p:cNvSpPr txBox="1"/>
          <p:nvPr/>
        </p:nvSpPr>
        <p:spPr>
          <a:xfrm>
            <a:off x="2535238" y="5944690"/>
            <a:ext cx="8137356"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nb-NO" sz="3600" dirty="0" err="1">
                <a:ln w="0"/>
                <a:solidFill>
                  <a:schemeClr val="tx1"/>
                </a:solidFill>
                <a:effectLst>
                  <a:outerShdw blurRad="38100" dist="19050" dir="2700000" algn="tl" rotWithShape="0">
                    <a:schemeClr val="dk1">
                      <a:alpha val="40000"/>
                    </a:schemeClr>
                  </a:outerShdw>
                </a:effectLst>
              </a:rPr>
              <a:t>Why</a:t>
            </a:r>
            <a:r>
              <a:rPr lang="nb-NO" sz="3600" dirty="0">
                <a:ln w="0"/>
                <a:solidFill>
                  <a:schemeClr val="tx1"/>
                </a:solidFill>
                <a:effectLst>
                  <a:outerShdw blurRad="38100" dist="19050" dir="2700000" algn="tl" rotWithShape="0">
                    <a:schemeClr val="dk1">
                      <a:alpha val="40000"/>
                    </a:schemeClr>
                  </a:outerShdw>
                </a:effectLst>
              </a:rPr>
              <a:t>? More </a:t>
            </a:r>
            <a:r>
              <a:rPr lang="nb-NO" sz="3600" dirty="0" err="1">
                <a:ln w="0"/>
                <a:solidFill>
                  <a:schemeClr val="tx1"/>
                </a:solidFill>
                <a:effectLst>
                  <a:outerShdw blurRad="38100" dist="19050" dir="2700000" algn="tl" rotWithShape="0">
                    <a:schemeClr val="dk1">
                      <a:alpha val="40000"/>
                    </a:schemeClr>
                  </a:outerShdw>
                </a:effectLst>
              </a:rPr>
              <a:t>variability</a:t>
            </a:r>
            <a:r>
              <a:rPr lang="nb-NO" sz="3600" dirty="0">
                <a:ln w="0"/>
                <a:solidFill>
                  <a:schemeClr val="tx1"/>
                </a:solidFill>
                <a:effectLst>
                  <a:outerShdw blurRad="38100" dist="19050" dir="2700000" algn="tl" rotWithShape="0">
                    <a:schemeClr val="dk1">
                      <a:alpha val="40000"/>
                    </a:schemeClr>
                  </a:outerShdw>
                </a:effectLst>
              </a:rPr>
              <a:t> </a:t>
            </a:r>
            <a:r>
              <a:rPr lang="nb-NO" sz="3600" dirty="0" err="1">
                <a:ln w="0"/>
                <a:solidFill>
                  <a:schemeClr val="tx1"/>
                </a:solidFill>
                <a:effectLst>
                  <a:outerShdw blurRad="38100" dist="19050" dir="2700000" algn="tl" rotWithShape="0">
                    <a:schemeClr val="dk1">
                      <a:alpha val="40000"/>
                    </a:schemeClr>
                  </a:outerShdw>
                </a:effectLst>
              </a:rPr>
              <a:t>before</a:t>
            </a:r>
            <a:r>
              <a:rPr lang="nb-NO" sz="3600" dirty="0">
                <a:ln w="0"/>
                <a:solidFill>
                  <a:schemeClr val="tx1"/>
                </a:solidFill>
                <a:effectLst>
                  <a:outerShdw blurRad="38100" dist="19050" dir="2700000" algn="tl" rotWithShape="0">
                    <a:schemeClr val="dk1">
                      <a:alpha val="40000"/>
                    </a:schemeClr>
                  </a:outerShdw>
                </a:effectLst>
              </a:rPr>
              <a:t> taking logs! </a:t>
            </a:r>
          </a:p>
        </p:txBody>
      </p:sp>
    </p:spTree>
    <p:extLst>
      <p:ext uri="{BB962C8B-B14F-4D97-AF65-F5344CB8AC3E}">
        <p14:creationId xmlns:p14="http://schemas.microsoft.com/office/powerpoint/2010/main" val="22220411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11">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3">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15">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17">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4" name="Rectangle 19">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scatter chart&#10;&#10;Description automatically generated">
            <a:extLst>
              <a:ext uri="{FF2B5EF4-FFF2-40B4-BE49-F238E27FC236}">
                <a16:creationId xmlns:a16="http://schemas.microsoft.com/office/drawing/2014/main" id="{9E630F9E-0792-40B8-B3E6-D037CC666689}"/>
              </a:ext>
            </a:extLst>
          </p:cNvPr>
          <p:cNvPicPr>
            <a:picLocks noGrp="1" noChangeAspect="1"/>
          </p:cNvPicPr>
          <p:nvPr>
            <p:ph idx="1"/>
          </p:nvPr>
        </p:nvPicPr>
        <p:blipFill>
          <a:blip r:embed="rId2"/>
          <a:stretch>
            <a:fillRect/>
          </a:stretch>
        </p:blipFill>
        <p:spPr>
          <a:xfrm>
            <a:off x="889074" y="541065"/>
            <a:ext cx="4581189" cy="3435892"/>
          </a:xfrm>
          <a:prstGeom prst="rect">
            <a:avLst/>
          </a:prstGeom>
        </p:spPr>
      </p:pic>
      <p:pic>
        <p:nvPicPr>
          <p:cNvPr id="7" name="Picture 6" descr="Chart, scatter chart&#10;&#10;Description automatically generated">
            <a:extLst>
              <a:ext uri="{FF2B5EF4-FFF2-40B4-BE49-F238E27FC236}">
                <a16:creationId xmlns:a16="http://schemas.microsoft.com/office/drawing/2014/main" id="{2E517F67-ECFD-4107-AF9A-B2E9EB1C1003}"/>
              </a:ext>
            </a:extLst>
          </p:cNvPr>
          <p:cNvPicPr>
            <a:picLocks noChangeAspect="1"/>
          </p:cNvPicPr>
          <p:nvPr/>
        </p:nvPicPr>
        <p:blipFill>
          <a:blip r:embed="rId3"/>
          <a:stretch>
            <a:fillRect/>
          </a:stretch>
        </p:blipFill>
        <p:spPr>
          <a:xfrm>
            <a:off x="6703977" y="541064"/>
            <a:ext cx="4581189" cy="3435892"/>
          </a:xfrm>
          <a:prstGeom prst="rect">
            <a:avLst/>
          </a:prstGeom>
        </p:spPr>
      </p:pic>
      <p:sp>
        <p:nvSpPr>
          <p:cNvPr id="35" name="Rectangle 21">
            <a:extLst>
              <a:ext uri="{FF2B5EF4-FFF2-40B4-BE49-F238E27FC236}">
                <a16:creationId xmlns:a16="http://schemas.microsoft.com/office/drawing/2014/main" id="{D695E25C-06E7-4082-BE92-B571B616B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97735"/>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3">
            <a:extLst>
              <a:ext uri="{FF2B5EF4-FFF2-40B4-BE49-F238E27FC236}">
                <a16:creationId xmlns:a16="http://schemas.microsoft.com/office/drawing/2014/main" id="{E64BD7DF-F4BB-427F-B4F6-6DC83A59A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7C251F6-3EF5-429B-9E0A-B6988C831E55}"/>
              </a:ext>
            </a:extLst>
          </p:cNvPr>
          <p:cNvSpPr>
            <a:spLocks noGrp="1"/>
          </p:cNvSpPr>
          <p:nvPr>
            <p:ph type="title"/>
          </p:nvPr>
        </p:nvSpPr>
        <p:spPr>
          <a:xfrm>
            <a:off x="610919" y="4933624"/>
            <a:ext cx="10965141" cy="895244"/>
          </a:xfrm>
        </p:spPr>
        <p:txBody>
          <a:bodyPr vert="horz" lIns="91440" tIns="45720" rIns="91440" bIns="45720" rtlCol="0" anchor="b">
            <a:normAutofit fontScale="90000"/>
          </a:bodyPr>
          <a:lstStyle/>
          <a:p>
            <a:pPr algn="ctr"/>
            <a:r>
              <a:rPr lang="en-US" sz="4000" dirty="0">
                <a:solidFill>
                  <a:srgbClr val="FFFFFF"/>
                </a:solidFill>
              </a:rPr>
              <a:t>The scale is larger on the non-transformed plot! So The mean explains less.</a:t>
            </a:r>
          </a:p>
        </p:txBody>
      </p:sp>
    </p:spTree>
    <p:extLst>
      <p:ext uri="{BB962C8B-B14F-4D97-AF65-F5344CB8AC3E}">
        <p14:creationId xmlns:p14="http://schemas.microsoft.com/office/powerpoint/2010/main" val="13483768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99A67-FA6B-4207-925B-1A02154DC684}"/>
              </a:ext>
            </a:extLst>
          </p:cNvPr>
          <p:cNvSpPr>
            <a:spLocks noGrp="1"/>
          </p:cNvSpPr>
          <p:nvPr>
            <p:ph type="title"/>
          </p:nvPr>
        </p:nvSpPr>
        <p:spPr/>
        <p:txBody>
          <a:bodyPr/>
          <a:lstStyle/>
          <a:p>
            <a:r>
              <a:rPr lang="nb-NO" dirty="0" err="1"/>
              <a:t>Difference</a:t>
            </a:r>
            <a:r>
              <a:rPr lang="nb-NO" dirty="0"/>
              <a:t> in parameter </a:t>
            </a:r>
            <a:r>
              <a:rPr lang="nb-NO" dirty="0" err="1"/>
              <a:t>estimates</a:t>
            </a:r>
            <a:endParaRPr lang="nb-NO" dirty="0"/>
          </a:p>
        </p:txBody>
      </p:sp>
      <p:sp>
        <p:nvSpPr>
          <p:cNvPr id="5" name="TextBox 4">
            <a:extLst>
              <a:ext uri="{FF2B5EF4-FFF2-40B4-BE49-F238E27FC236}">
                <a16:creationId xmlns:a16="http://schemas.microsoft.com/office/drawing/2014/main" id="{688C8595-68EA-4B49-9702-CAAA0E2C9299}"/>
              </a:ext>
            </a:extLst>
          </p:cNvPr>
          <p:cNvSpPr txBox="1"/>
          <p:nvPr/>
        </p:nvSpPr>
        <p:spPr>
          <a:xfrm>
            <a:off x="514349" y="2227987"/>
            <a:ext cx="9286875" cy="2862322"/>
          </a:xfrm>
          <a:prstGeom prst="rect">
            <a:avLst/>
          </a:prstGeom>
          <a:noFill/>
        </p:spPr>
        <p:txBody>
          <a:bodyPr wrap="square">
            <a:spAutoFit/>
          </a:bodyPr>
          <a:lstStyle/>
          <a:p>
            <a:r>
              <a:rPr lang="nb-NO" b="0" dirty="0" err="1">
                <a:solidFill>
                  <a:srgbClr val="001080"/>
                </a:solidFill>
                <a:effectLst/>
                <a:latin typeface="Consolas" panose="020B0609020204030204" pitchFamily="49" charset="0"/>
              </a:rPr>
              <a:t>func</a:t>
            </a:r>
            <a:r>
              <a:rPr lang="nb-NO" b="0" dirty="0">
                <a:solidFill>
                  <a:srgbClr val="000000"/>
                </a:solidFill>
                <a:effectLst/>
                <a:latin typeface="Consolas" panose="020B0609020204030204" pitchFamily="49" charset="0"/>
              </a:rPr>
              <a:t> = </a:t>
            </a:r>
            <a:r>
              <a:rPr lang="nb-NO" b="0" dirty="0">
                <a:solidFill>
                  <a:srgbClr val="0000FF"/>
                </a:solidFill>
                <a:effectLst/>
                <a:latin typeface="Consolas" panose="020B0609020204030204" pitchFamily="49" charset="0"/>
              </a:rPr>
              <a:t>lambda</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a</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b</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.exp</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a</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b</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a:t>
            </a:r>
          </a:p>
          <a:p>
            <a:r>
              <a:rPr lang="nb-NO" b="0" dirty="0" err="1">
                <a:solidFill>
                  <a:srgbClr val="001080"/>
                </a:solidFill>
                <a:effectLst/>
                <a:latin typeface="Consolas" panose="020B0609020204030204" pitchFamily="49" charset="0"/>
              </a:rPr>
              <a:t>param</a:t>
            </a:r>
            <a:r>
              <a:rPr lang="nb-NO" b="0" dirty="0">
                <a:solidFill>
                  <a:srgbClr val="000000"/>
                </a:solidFill>
                <a:effectLst/>
                <a:latin typeface="Consolas" panose="020B0609020204030204" pitchFamily="49" charset="0"/>
              </a:rPr>
              <a:t> = </a:t>
            </a:r>
            <a:r>
              <a:rPr lang="nb-NO" b="0" dirty="0" err="1">
                <a:solidFill>
                  <a:srgbClr val="000000"/>
                </a:solidFill>
                <a:effectLst/>
                <a:latin typeface="Consolas" panose="020B0609020204030204" pitchFamily="49" charset="0"/>
              </a:rPr>
              <a:t>curve_fit</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func</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&gt;&gt;&gt; </a:t>
            </a:r>
            <a:r>
              <a:rPr lang="nb-NO" b="0" dirty="0" err="1">
                <a:solidFill>
                  <a:srgbClr val="000000"/>
                </a:solidFill>
                <a:effectLst/>
                <a:latin typeface="Consolas" panose="020B0609020204030204" pitchFamily="49" charset="0"/>
              </a:rPr>
              <a:t>param</a:t>
            </a:r>
            <a:endParaRPr lang="nb-NO" b="0" dirty="0">
              <a:solidFill>
                <a:srgbClr val="000000"/>
              </a:solidFill>
              <a:effectLst/>
              <a:latin typeface="Consolas" panose="020B0609020204030204" pitchFamily="49" charset="0"/>
            </a:endParaRPr>
          </a:p>
          <a:p>
            <a:r>
              <a:rPr lang="nb-NO" b="0" dirty="0" err="1">
                <a:solidFill>
                  <a:srgbClr val="000000"/>
                </a:solidFill>
                <a:effectLst/>
                <a:latin typeface="Consolas" panose="020B0609020204030204" pitchFamily="49" charset="0"/>
              </a:rPr>
              <a:t>array</a:t>
            </a:r>
            <a:r>
              <a:rPr lang="nb-NO" b="0" dirty="0">
                <a:solidFill>
                  <a:srgbClr val="000000"/>
                </a:solidFill>
                <a:effectLst/>
                <a:latin typeface="Consolas" panose="020B0609020204030204" pitchFamily="49" charset="0"/>
              </a:rPr>
              <a:t>([1.37297845, 1.77035421])</a:t>
            </a:r>
          </a:p>
          <a:p>
            <a:endParaRPr lang="nb-NO" b="0" dirty="0">
              <a:solidFill>
                <a:srgbClr val="000000"/>
              </a:solidFill>
              <a:effectLst/>
              <a:latin typeface="Consolas" panose="020B0609020204030204" pitchFamily="49" charset="0"/>
            </a:endParaRPr>
          </a:p>
          <a:p>
            <a:r>
              <a:rPr lang="nb-NO" b="0" dirty="0" err="1">
                <a:solidFill>
                  <a:srgbClr val="001080"/>
                </a:solidFill>
                <a:effectLst/>
                <a:latin typeface="Consolas" panose="020B0609020204030204" pitchFamily="49" charset="0"/>
              </a:rPr>
              <a:t>res_ls</a:t>
            </a:r>
            <a:r>
              <a:rPr lang="nb-NO" b="0" dirty="0">
                <a:solidFill>
                  <a:srgbClr val="000000"/>
                </a:solidFill>
                <a:effectLst/>
                <a:latin typeface="Consolas" panose="020B0609020204030204" pitchFamily="49" charset="0"/>
              </a:rPr>
              <a:t> = </a:t>
            </a:r>
            <a:r>
              <a:rPr lang="nb-NO" b="0" dirty="0" err="1">
                <a:solidFill>
                  <a:srgbClr val="000000"/>
                </a:solidFill>
                <a:effectLst/>
                <a:latin typeface="Consolas" panose="020B0609020204030204" pitchFamily="49" charset="0"/>
              </a:rPr>
              <a:t>smf.ols</a:t>
            </a:r>
            <a:r>
              <a:rPr lang="nb-NO" b="0" dirty="0">
                <a:solidFill>
                  <a:srgbClr val="000000"/>
                </a:solidFill>
                <a:effectLst/>
                <a:latin typeface="Consolas" panose="020B0609020204030204" pitchFamily="49" charset="0"/>
              </a:rPr>
              <a:t>(</a:t>
            </a:r>
            <a:r>
              <a:rPr lang="nb-NO" b="0" dirty="0">
                <a:solidFill>
                  <a:srgbClr val="A31515"/>
                </a:solidFill>
                <a:effectLst/>
                <a:latin typeface="Consolas" panose="020B0609020204030204" pitchFamily="49" charset="0"/>
              </a:rPr>
              <a:t>"np.log(y) ~ x"</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data</a:t>
            </a:r>
            <a:r>
              <a:rPr lang="nb-NO" b="0" dirty="0">
                <a:solidFill>
                  <a:srgbClr val="000000"/>
                </a:solidFill>
                <a:effectLst/>
                <a:latin typeface="Consolas" panose="020B0609020204030204" pitchFamily="49" charset="0"/>
              </a:rPr>
              <a:t> = </a:t>
            </a:r>
            <a:r>
              <a:rPr lang="nb-NO" b="0" dirty="0" err="1">
                <a:solidFill>
                  <a:srgbClr val="000000"/>
                </a:solidFill>
                <a:effectLst/>
                <a:latin typeface="Consolas" panose="020B0609020204030204" pitchFamily="49" charset="0"/>
              </a:rPr>
              <a:t>pd.DataFrame</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]).T).</a:t>
            </a:r>
            <a:r>
              <a:rPr lang="nb-NO" b="0" dirty="0" err="1">
                <a:solidFill>
                  <a:srgbClr val="000000"/>
                </a:solidFill>
                <a:effectLst/>
                <a:latin typeface="Consolas" panose="020B0609020204030204" pitchFamily="49" charset="0"/>
              </a:rPr>
              <a:t>fit</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&gt;&gt;&gt; </a:t>
            </a:r>
            <a:r>
              <a:rPr lang="nb-NO" b="0" dirty="0" err="1">
                <a:solidFill>
                  <a:srgbClr val="000000"/>
                </a:solidFill>
                <a:effectLst/>
                <a:latin typeface="Consolas" panose="020B0609020204030204" pitchFamily="49" charset="0"/>
              </a:rPr>
              <a:t>res_ls.params</a:t>
            </a:r>
            <a:r>
              <a:rPr lang="nb-NO" b="0" dirty="0">
                <a:solidFill>
                  <a:srgbClr val="000000"/>
                </a:solidFill>
                <a:effectLst/>
                <a:latin typeface="Consolas" panose="020B0609020204030204" pitchFamily="49" charset="0"/>
              </a:rPr>
              <a:t> </a:t>
            </a:r>
          </a:p>
          <a:p>
            <a:r>
              <a:rPr lang="nb-NO" b="0" dirty="0" err="1">
                <a:solidFill>
                  <a:srgbClr val="000000"/>
                </a:solidFill>
                <a:effectLst/>
                <a:latin typeface="Consolas" panose="020B0609020204030204" pitchFamily="49" charset="0"/>
              </a:rPr>
              <a:t>Intercept</a:t>
            </a:r>
            <a:r>
              <a:rPr lang="nb-NO" b="0" dirty="0">
                <a:solidFill>
                  <a:srgbClr val="000000"/>
                </a:solidFill>
                <a:effectLst/>
                <a:latin typeface="Consolas" panose="020B0609020204030204" pitchFamily="49" charset="0"/>
              </a:rPr>
              <a:t>    1.079184</a:t>
            </a:r>
          </a:p>
          <a:p>
            <a:r>
              <a:rPr lang="nb-NO" b="0" dirty="0">
                <a:solidFill>
                  <a:srgbClr val="000000"/>
                </a:solidFill>
                <a:effectLst/>
                <a:latin typeface="Consolas" panose="020B0609020204030204" pitchFamily="49" charset="0"/>
              </a:rPr>
              <a:t>x            1.999232</a:t>
            </a:r>
          </a:p>
          <a:p>
            <a:r>
              <a:rPr lang="nb-NO" b="0" dirty="0" err="1">
                <a:solidFill>
                  <a:srgbClr val="000000"/>
                </a:solidFill>
                <a:effectLst/>
                <a:latin typeface="Consolas" panose="020B0609020204030204" pitchFamily="49" charset="0"/>
              </a:rPr>
              <a:t>dtype</a:t>
            </a:r>
            <a:r>
              <a:rPr lang="nb-NO" b="0" dirty="0">
                <a:solidFill>
                  <a:srgbClr val="000000"/>
                </a:solidFill>
                <a:effectLst/>
                <a:latin typeface="Consolas" panose="020B0609020204030204" pitchFamily="49" charset="0"/>
              </a:rPr>
              <a:t>: float64</a:t>
            </a:r>
          </a:p>
        </p:txBody>
      </p:sp>
      <p:sp>
        <p:nvSpPr>
          <p:cNvPr id="6" name="TextBox 5">
            <a:extLst>
              <a:ext uri="{FF2B5EF4-FFF2-40B4-BE49-F238E27FC236}">
                <a16:creationId xmlns:a16="http://schemas.microsoft.com/office/drawing/2014/main" id="{F36E3F8D-BEFF-4B96-BDF6-F85FFA14017A}"/>
              </a:ext>
            </a:extLst>
          </p:cNvPr>
          <p:cNvSpPr txBox="1"/>
          <p:nvPr/>
        </p:nvSpPr>
        <p:spPr>
          <a:xfrm>
            <a:off x="209869" y="5427420"/>
            <a:ext cx="11772262" cy="95410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nb-NO" sz="2800" dirty="0">
                <a:ln w="0"/>
                <a:solidFill>
                  <a:schemeClr val="accent1"/>
                </a:solidFill>
                <a:effectLst>
                  <a:outerShdw blurRad="38100" dist="25400" dir="5400000" algn="ctr" rotWithShape="0">
                    <a:srgbClr val="6E747A">
                      <a:alpha val="43000"/>
                    </a:srgbClr>
                  </a:outerShdw>
                </a:effectLst>
              </a:rPr>
              <a:t>The parameter </a:t>
            </a:r>
            <a:r>
              <a:rPr lang="nb-NO" sz="2800" dirty="0" err="1">
                <a:ln w="0"/>
                <a:solidFill>
                  <a:schemeClr val="accent1"/>
                </a:solidFill>
                <a:effectLst>
                  <a:outerShdw blurRad="38100" dist="25400" dir="5400000" algn="ctr" rotWithShape="0">
                    <a:srgbClr val="6E747A">
                      <a:alpha val="43000"/>
                    </a:srgbClr>
                  </a:outerShdw>
                </a:effectLst>
              </a:rPr>
              <a:t>estimates</a:t>
            </a:r>
            <a:r>
              <a:rPr lang="nb-NO" sz="2800" dirty="0">
                <a:ln w="0"/>
                <a:solidFill>
                  <a:schemeClr val="accent1"/>
                </a:solidFill>
                <a:effectLst>
                  <a:outerShdw blurRad="38100" dist="25400" dir="5400000" algn="ctr" rotWithShape="0">
                    <a:srgbClr val="6E747A">
                      <a:alpha val="43000"/>
                    </a:srgbClr>
                  </a:outerShdw>
                </a:effectLst>
              </a:rPr>
              <a:t> </a:t>
            </a:r>
            <a:r>
              <a:rPr lang="nb-NO" sz="2800" dirty="0" err="1">
                <a:ln w="0"/>
                <a:solidFill>
                  <a:schemeClr val="accent1"/>
                </a:solidFill>
                <a:effectLst>
                  <a:outerShdw blurRad="38100" dist="25400" dir="5400000" algn="ctr" rotWithShape="0">
                    <a:srgbClr val="6E747A">
                      <a:alpha val="43000"/>
                    </a:srgbClr>
                  </a:outerShdw>
                </a:effectLst>
              </a:rPr>
              <a:t>are</a:t>
            </a:r>
            <a:r>
              <a:rPr lang="nb-NO" sz="2800" dirty="0">
                <a:ln w="0"/>
                <a:solidFill>
                  <a:schemeClr val="accent1"/>
                </a:solidFill>
                <a:effectLst>
                  <a:outerShdw blurRad="38100" dist="25400" dir="5400000" algn="ctr" rotWithShape="0">
                    <a:srgbClr val="6E747A">
                      <a:alpha val="43000"/>
                    </a:srgbClr>
                  </a:outerShdw>
                </a:effectLst>
              </a:rPr>
              <a:t> </a:t>
            </a:r>
            <a:r>
              <a:rPr lang="nb-NO" sz="2800" dirty="0" err="1">
                <a:ln w="0"/>
                <a:solidFill>
                  <a:schemeClr val="accent1"/>
                </a:solidFill>
                <a:effectLst>
                  <a:outerShdw blurRad="38100" dist="25400" dir="5400000" algn="ctr" rotWithShape="0">
                    <a:srgbClr val="6E747A">
                      <a:alpha val="43000"/>
                    </a:srgbClr>
                  </a:outerShdw>
                </a:effectLst>
              </a:rPr>
              <a:t>closer</a:t>
            </a:r>
            <a:r>
              <a:rPr lang="nb-NO" sz="2800" dirty="0">
                <a:ln w="0"/>
                <a:solidFill>
                  <a:schemeClr val="accent1"/>
                </a:solidFill>
                <a:effectLst>
                  <a:outerShdw blurRad="38100" dist="25400" dir="5400000" algn="ctr" rotWithShape="0">
                    <a:srgbClr val="6E747A">
                      <a:alpha val="43000"/>
                    </a:srgbClr>
                  </a:outerShdw>
                </a:effectLst>
              </a:rPr>
              <a:t> to 1 and 2 in </a:t>
            </a:r>
            <a:r>
              <a:rPr lang="nb-NO" sz="2800" dirty="0" err="1">
                <a:ln w="0"/>
                <a:solidFill>
                  <a:schemeClr val="accent1"/>
                </a:solidFill>
                <a:effectLst>
                  <a:outerShdw blurRad="38100" dist="25400" dir="5400000" algn="ctr" rotWithShape="0">
                    <a:srgbClr val="6E747A">
                      <a:alpha val="43000"/>
                    </a:srgbClr>
                  </a:outerShdw>
                </a:effectLst>
              </a:rPr>
              <a:t>the</a:t>
            </a:r>
            <a:r>
              <a:rPr lang="nb-NO" sz="2800" dirty="0">
                <a:ln w="0"/>
                <a:solidFill>
                  <a:schemeClr val="accent1"/>
                </a:solidFill>
                <a:effectLst>
                  <a:outerShdw blurRad="38100" dist="25400" dir="5400000" algn="ctr" rotWithShape="0">
                    <a:srgbClr val="6E747A">
                      <a:alpha val="43000"/>
                    </a:srgbClr>
                  </a:outerShdw>
                </a:effectLst>
              </a:rPr>
              <a:t> log-</a:t>
            </a:r>
            <a:r>
              <a:rPr lang="nb-NO" sz="2800" dirty="0" err="1">
                <a:ln w="0"/>
                <a:solidFill>
                  <a:schemeClr val="accent1"/>
                </a:solidFill>
                <a:effectLst>
                  <a:outerShdw blurRad="38100" dist="25400" dir="5400000" algn="ctr" rotWithShape="0">
                    <a:srgbClr val="6E747A">
                      <a:alpha val="43000"/>
                    </a:srgbClr>
                  </a:outerShdw>
                </a:effectLst>
              </a:rPr>
              <a:t>transformed</a:t>
            </a:r>
            <a:r>
              <a:rPr lang="nb-NO" sz="2800" dirty="0">
                <a:ln w="0"/>
                <a:solidFill>
                  <a:schemeClr val="accent1"/>
                </a:solidFill>
                <a:effectLst>
                  <a:outerShdw blurRad="38100" dist="25400" dir="5400000" algn="ctr" rotWithShape="0">
                    <a:srgbClr val="6E747A">
                      <a:alpha val="43000"/>
                    </a:srgbClr>
                  </a:outerShdw>
                </a:effectLst>
              </a:rPr>
              <a:t> </a:t>
            </a:r>
            <a:r>
              <a:rPr lang="nb-NO" sz="2800" dirty="0" err="1">
                <a:ln w="0"/>
                <a:solidFill>
                  <a:schemeClr val="accent1"/>
                </a:solidFill>
                <a:effectLst>
                  <a:outerShdw blurRad="38100" dist="25400" dir="5400000" algn="ctr" rotWithShape="0">
                    <a:srgbClr val="6E747A">
                      <a:alpha val="43000"/>
                    </a:srgbClr>
                  </a:outerShdw>
                </a:effectLst>
              </a:rPr>
              <a:t>model</a:t>
            </a:r>
            <a:r>
              <a:rPr lang="nb-NO" sz="2800" dirty="0">
                <a:ln w="0"/>
                <a:solidFill>
                  <a:schemeClr val="accent1"/>
                </a:solidFill>
                <a:effectLst>
                  <a:outerShdw blurRad="38100" dist="25400" dir="5400000" algn="ctr" rotWithShape="0">
                    <a:srgbClr val="6E747A">
                      <a:alpha val="43000"/>
                    </a:srgbClr>
                  </a:outerShdw>
                </a:effectLst>
              </a:rPr>
              <a:t>.</a:t>
            </a:r>
          </a:p>
          <a:p>
            <a:pPr algn="ctr"/>
            <a:r>
              <a:rPr lang="nb-NO" sz="2800" dirty="0">
                <a:ln w="0"/>
                <a:solidFill>
                  <a:schemeClr val="accent1"/>
                </a:solidFill>
                <a:effectLst>
                  <a:outerShdw blurRad="38100" dist="25400" dir="5400000" algn="ctr" rotWithShape="0">
                    <a:srgbClr val="6E747A">
                      <a:alpha val="43000"/>
                    </a:srgbClr>
                  </a:outerShdw>
                </a:effectLst>
              </a:rPr>
              <a:t>This is true in general.</a:t>
            </a:r>
          </a:p>
        </p:txBody>
      </p:sp>
    </p:spTree>
    <p:extLst>
      <p:ext uri="{BB962C8B-B14F-4D97-AF65-F5344CB8AC3E}">
        <p14:creationId xmlns:p14="http://schemas.microsoft.com/office/powerpoint/2010/main" val="330618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6452E3C-807C-42F3-94F1-7F96C5392706}"/>
              </a:ext>
            </a:extLst>
          </p:cNvPr>
          <p:cNvSpPr>
            <a:spLocks noGrp="1"/>
          </p:cNvSpPr>
          <p:nvPr>
            <p:ph type="title"/>
          </p:nvPr>
        </p:nvSpPr>
        <p:spPr>
          <a:xfrm>
            <a:off x="8138190" y="1539002"/>
            <a:ext cx="3511233" cy="3779995"/>
          </a:xfrm>
        </p:spPr>
        <p:txBody>
          <a:bodyPr vert="horz" lIns="91440" tIns="45720" rIns="91440" bIns="45720" rtlCol="0" anchor="ctr">
            <a:normAutofit fontScale="90000"/>
          </a:bodyPr>
          <a:lstStyle/>
          <a:p>
            <a:r>
              <a:rPr lang="en-US" sz="3600" dirty="0">
                <a:solidFill>
                  <a:schemeClr val="tx1"/>
                </a:solidFill>
              </a:rPr>
              <a:t>Bob Doesn’t know the data generation process. </a:t>
            </a:r>
            <a:br>
              <a:rPr lang="en-US" sz="3600" dirty="0">
                <a:solidFill>
                  <a:schemeClr val="tx1"/>
                </a:solidFill>
              </a:rPr>
            </a:br>
            <a:br>
              <a:rPr lang="en-US" sz="3600" dirty="0">
                <a:solidFill>
                  <a:schemeClr val="tx1"/>
                </a:solidFill>
              </a:rPr>
            </a:br>
            <a:r>
              <a:rPr lang="en-US" sz="3600" dirty="0">
                <a:solidFill>
                  <a:schemeClr val="tx1"/>
                </a:solidFill>
              </a:rPr>
              <a:t>He must guess a model for the data!</a:t>
            </a:r>
          </a:p>
        </p:txBody>
      </p:sp>
      <p:sp>
        <p:nvSpPr>
          <p:cNvPr id="18" name="Rectangle 2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Content Placeholder 5" descr="A picture containing person, young, child&#10;&#10;Description automatically generated">
            <a:extLst>
              <a:ext uri="{FF2B5EF4-FFF2-40B4-BE49-F238E27FC236}">
                <a16:creationId xmlns:a16="http://schemas.microsoft.com/office/drawing/2014/main" id="{D0F3431A-B3D6-407C-9E25-46850F47E2CE}"/>
              </a:ext>
            </a:extLst>
          </p:cNvPr>
          <p:cNvPicPr>
            <a:picLocks noGrp="1" noChangeAspect="1"/>
          </p:cNvPicPr>
          <p:nvPr>
            <p:ph sz="half" idx="2"/>
          </p:nvPr>
        </p:nvPicPr>
        <p:blipFill rotWithShape="1">
          <a:blip r:embed="rId2"/>
          <a:srcRect t="10382" r="-1" b="-1"/>
          <a:stretch/>
        </p:blipFill>
        <p:spPr>
          <a:xfrm>
            <a:off x="702558" y="647808"/>
            <a:ext cx="6134978" cy="5581779"/>
          </a:xfrm>
          <a:prstGeom prst="rect">
            <a:avLst/>
          </a:prstGeom>
        </p:spPr>
      </p:pic>
    </p:spTree>
    <p:extLst>
      <p:ext uri="{BB962C8B-B14F-4D97-AF65-F5344CB8AC3E}">
        <p14:creationId xmlns:p14="http://schemas.microsoft.com/office/powerpoint/2010/main" val="1752305356"/>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E69B0B-975D-4346-8C85-611F04309114}"/>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b="0" kern="1200" cap="all">
                <a:solidFill>
                  <a:schemeClr val="tx2"/>
                </a:solidFill>
                <a:latin typeface="+mj-lt"/>
                <a:ea typeface="+mj-ea"/>
                <a:cs typeface="+mj-cs"/>
              </a:rPr>
              <a:t>Why does this happen? Complicated reasons!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3635DA-1B9F-47E9-B28B-8BEC0691FFC9}"/>
                  </a:ext>
                </a:extLst>
              </p:cNvPr>
              <p:cNvSpPr>
                <a:spLocks noGrp="1"/>
              </p:cNvSpPr>
              <p:nvPr>
                <p:ph idx="1"/>
              </p:nvPr>
            </p:nvSpPr>
            <p:spPr>
              <a:xfrm>
                <a:off x="7791451" y="1552397"/>
                <a:ext cx="3948996" cy="3654082"/>
              </a:xfrm>
            </p:spPr>
            <p:txBody>
              <a:bodyPr vert="horz" lIns="91440" tIns="45720" rIns="91440" bIns="45720" rtlCol="0" anchor="ctr">
                <a:normAutofit/>
              </a:bodyPr>
              <a:lstStyle/>
              <a:p>
                <a:pPr marL="0" indent="0">
                  <a:lnSpc>
                    <a:spcPct val="100000"/>
                  </a:lnSpc>
                  <a:buNone/>
                </a:pPr>
                <a:r>
                  <a:rPr lang="en-US" sz="3200" cap="all" dirty="0">
                    <a:solidFill>
                      <a:schemeClr val="accent1"/>
                    </a:solidFill>
                  </a:rPr>
                  <a:t>But without the transformation, the estimation will put too much weight the observations with high </a:t>
                </a:r>
                <a14:m>
                  <m:oMath xmlns:m="http://schemas.openxmlformats.org/officeDocument/2006/math">
                    <m:r>
                      <a:rPr lang="en-US" sz="3200" b="0" i="1" cap="all">
                        <a:solidFill>
                          <a:schemeClr val="accent1"/>
                        </a:solidFill>
                        <a:latin typeface="Cambria Math" panose="02040503050406030204" pitchFamily="18" charset="0"/>
                      </a:rPr>
                      <m:t>𝑥</m:t>
                    </m:r>
                  </m:oMath>
                </a14:m>
                <a:r>
                  <a:rPr lang="en-US" sz="3200" cap="all" dirty="0">
                    <a:solidFill>
                      <a:schemeClr val="accent1"/>
                    </a:solidFill>
                  </a:rPr>
                  <a:t>.</a:t>
                </a:r>
              </a:p>
            </p:txBody>
          </p:sp>
        </mc:Choice>
        <mc:Fallback xmlns="">
          <p:sp>
            <p:nvSpPr>
              <p:cNvPr id="3" name="Content Placeholder 2">
                <a:extLst>
                  <a:ext uri="{FF2B5EF4-FFF2-40B4-BE49-F238E27FC236}">
                    <a16:creationId xmlns:a16="http://schemas.microsoft.com/office/drawing/2014/main" id="{AB3635DA-1B9F-47E9-B28B-8BEC0691FFC9}"/>
                  </a:ext>
                </a:extLst>
              </p:cNvPr>
              <p:cNvSpPr>
                <a:spLocks noGrp="1" noRot="1" noChangeAspect="1" noMove="1" noResize="1" noEditPoints="1" noAdjustHandles="1" noChangeArrowheads="1" noChangeShapeType="1" noTextEdit="1"/>
              </p:cNvSpPr>
              <p:nvPr>
                <p:ph idx="1"/>
              </p:nvPr>
            </p:nvSpPr>
            <p:spPr>
              <a:xfrm>
                <a:off x="7791451" y="1552397"/>
                <a:ext cx="3948996" cy="3654082"/>
              </a:xfrm>
              <a:blipFill>
                <a:blip r:embed="rId2"/>
                <a:stretch>
                  <a:fillRect l="-3858" r="-3395" b="-3673"/>
                </a:stretch>
              </a:blipFill>
            </p:spPr>
            <p:txBody>
              <a:bodyPr/>
              <a:lstStyle/>
              <a:p>
                <a:r>
                  <a:rPr lang="nb-NO">
                    <a:noFill/>
                  </a:rPr>
                  <a:t> </a:t>
                </a:r>
              </a:p>
            </p:txBody>
          </p:sp>
        </mc:Fallback>
      </mc:AlternateContent>
      <p:sp>
        <p:nvSpPr>
          <p:cNvPr id="18" name="Rectangle 17">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65C358F8-31A2-4355-9CB8-C302150D4D7F}"/>
              </a:ext>
            </a:extLst>
          </p:cNvPr>
          <p:cNvSpPr txBox="1"/>
          <p:nvPr/>
        </p:nvSpPr>
        <p:spPr>
          <a:xfrm>
            <a:off x="446533" y="5789065"/>
            <a:ext cx="11212067" cy="40011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nb-NO" sz="2000" b="1" dirty="0">
                <a:ln/>
                <a:solidFill>
                  <a:schemeClr val="accent4"/>
                </a:solidFill>
              </a:rPr>
              <a:t>I </a:t>
            </a:r>
            <a:r>
              <a:rPr lang="nb-NO" sz="2000" b="1" dirty="0" err="1">
                <a:ln/>
                <a:solidFill>
                  <a:schemeClr val="accent4"/>
                </a:solidFill>
              </a:rPr>
              <a:t>may</a:t>
            </a:r>
            <a:r>
              <a:rPr lang="nb-NO" sz="2000" b="1" dirty="0">
                <a:ln/>
                <a:solidFill>
                  <a:schemeClr val="accent4"/>
                </a:solidFill>
              </a:rPr>
              <a:t> tell </a:t>
            </a:r>
            <a:r>
              <a:rPr lang="nb-NO" sz="2000" b="1" dirty="0" err="1">
                <a:ln/>
                <a:solidFill>
                  <a:schemeClr val="accent4"/>
                </a:solidFill>
              </a:rPr>
              <a:t>you</a:t>
            </a:r>
            <a:r>
              <a:rPr lang="nb-NO" sz="2000" b="1" dirty="0">
                <a:ln/>
                <a:solidFill>
                  <a:schemeClr val="accent4"/>
                </a:solidFill>
              </a:rPr>
              <a:t> </a:t>
            </a:r>
            <a:r>
              <a:rPr lang="nb-NO" sz="2000" b="1" dirty="0" err="1">
                <a:ln/>
                <a:solidFill>
                  <a:schemeClr val="accent4"/>
                </a:solidFill>
              </a:rPr>
              <a:t>why</a:t>
            </a:r>
            <a:r>
              <a:rPr lang="nb-NO" sz="2000" b="1" dirty="0">
                <a:ln/>
                <a:solidFill>
                  <a:schemeClr val="accent4"/>
                </a:solidFill>
              </a:rPr>
              <a:t> </a:t>
            </a:r>
            <a:r>
              <a:rPr lang="nb-NO" sz="2000" b="1" dirty="0" err="1">
                <a:ln/>
                <a:solidFill>
                  <a:schemeClr val="accent4"/>
                </a:solidFill>
              </a:rPr>
              <a:t>the</a:t>
            </a:r>
            <a:r>
              <a:rPr lang="nb-NO" sz="2000" b="1" dirty="0">
                <a:ln/>
                <a:solidFill>
                  <a:schemeClr val="accent4"/>
                </a:solidFill>
              </a:rPr>
              <a:t> </a:t>
            </a:r>
            <a:r>
              <a:rPr lang="nb-NO" sz="2000" b="1" dirty="0" err="1">
                <a:ln/>
                <a:solidFill>
                  <a:schemeClr val="accent4"/>
                </a:solidFill>
              </a:rPr>
              <a:t>logarithmic</a:t>
            </a:r>
            <a:r>
              <a:rPr lang="nb-NO" sz="2000" b="1" dirty="0">
                <a:ln/>
                <a:solidFill>
                  <a:schemeClr val="accent4"/>
                </a:solidFill>
              </a:rPr>
              <a:t> </a:t>
            </a:r>
            <a:r>
              <a:rPr lang="nb-NO" sz="2000" b="1" dirty="0" err="1">
                <a:ln/>
                <a:solidFill>
                  <a:schemeClr val="accent4"/>
                </a:solidFill>
              </a:rPr>
              <a:t>transform</a:t>
            </a:r>
            <a:r>
              <a:rPr lang="nb-NO" sz="2000" b="1" dirty="0">
                <a:ln/>
                <a:solidFill>
                  <a:schemeClr val="accent4"/>
                </a:solidFill>
              </a:rPr>
              <a:t> </a:t>
            </a:r>
            <a:r>
              <a:rPr lang="nb-NO" sz="2000" b="1" dirty="0" err="1">
                <a:ln/>
                <a:solidFill>
                  <a:schemeClr val="accent4"/>
                </a:solidFill>
              </a:rPr>
              <a:t>works</a:t>
            </a:r>
            <a:r>
              <a:rPr lang="nb-NO" sz="2000" b="1" dirty="0">
                <a:ln/>
                <a:solidFill>
                  <a:schemeClr val="accent4"/>
                </a:solidFill>
              </a:rPr>
              <a:t> </a:t>
            </a:r>
            <a:r>
              <a:rPr lang="nb-NO" sz="2000" b="1" dirty="0" err="1">
                <a:ln/>
                <a:solidFill>
                  <a:schemeClr val="accent4"/>
                </a:solidFill>
              </a:rPr>
              <a:t>better</a:t>
            </a:r>
            <a:r>
              <a:rPr lang="nb-NO" sz="2000" b="1" dirty="0">
                <a:ln/>
                <a:solidFill>
                  <a:schemeClr val="accent4"/>
                </a:solidFill>
              </a:rPr>
              <a:t> later on. The </a:t>
            </a:r>
            <a:r>
              <a:rPr lang="nb-NO" sz="2000" b="1" dirty="0" err="1">
                <a:ln/>
                <a:solidFill>
                  <a:schemeClr val="accent4"/>
                </a:solidFill>
              </a:rPr>
              <a:t>keyword</a:t>
            </a:r>
            <a:r>
              <a:rPr lang="nb-NO" sz="2000" b="1" dirty="0">
                <a:ln/>
                <a:solidFill>
                  <a:schemeClr val="accent4"/>
                </a:solidFill>
              </a:rPr>
              <a:t> is «</a:t>
            </a:r>
            <a:r>
              <a:rPr lang="nb-NO" sz="2000" b="1" dirty="0" err="1">
                <a:ln/>
                <a:solidFill>
                  <a:schemeClr val="accent4"/>
                </a:solidFill>
              </a:rPr>
              <a:t>efficiency</a:t>
            </a:r>
            <a:r>
              <a:rPr lang="nb-NO" sz="2000" b="1" dirty="0">
                <a:ln/>
                <a:solidFill>
                  <a:schemeClr val="accent4"/>
                </a:solidFill>
              </a:rPr>
              <a:t>».</a:t>
            </a:r>
          </a:p>
        </p:txBody>
      </p:sp>
    </p:spTree>
    <p:extLst>
      <p:ext uri="{BB962C8B-B14F-4D97-AF65-F5344CB8AC3E}">
        <p14:creationId xmlns:p14="http://schemas.microsoft.com/office/powerpoint/2010/main" val="28206463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9B57C7-F61C-4FD6-BB0D-E6A9EAFFA593}"/>
              </a:ext>
            </a:extLst>
          </p:cNvPr>
          <p:cNvSpPr>
            <a:spLocks noGrp="1"/>
          </p:cNvSpPr>
          <p:nvPr>
            <p:ph type="title"/>
          </p:nvPr>
        </p:nvSpPr>
        <p:spPr>
          <a:xfrm>
            <a:off x="581192" y="702156"/>
            <a:ext cx="11029616" cy="1188720"/>
          </a:xfrm>
        </p:spPr>
        <p:txBody>
          <a:bodyPr>
            <a:normAutofit/>
          </a:bodyPr>
          <a:lstStyle/>
          <a:p>
            <a:r>
              <a:rPr lang="nb-NO" dirty="0" err="1"/>
              <a:t>When</a:t>
            </a:r>
            <a:r>
              <a:rPr lang="nb-NO" dirty="0"/>
              <a:t> </a:t>
            </a:r>
            <a:r>
              <a:rPr lang="nb-NO" dirty="0" err="1"/>
              <a:t>does</a:t>
            </a:r>
            <a:r>
              <a:rPr lang="nb-NO" dirty="0"/>
              <a:t> it </a:t>
            </a:r>
            <a:r>
              <a:rPr lang="nb-NO" dirty="0" err="1"/>
              <a:t>happen</a:t>
            </a:r>
            <a:r>
              <a:rPr lang="nb-NO" dirty="0"/>
              <a:t>? More </a:t>
            </a:r>
            <a:r>
              <a:rPr lang="nb-NO" dirty="0" err="1"/>
              <a:t>often</a:t>
            </a:r>
            <a:r>
              <a:rPr lang="nb-NO" dirty="0"/>
              <a:t> </a:t>
            </a:r>
            <a:r>
              <a:rPr lang="nb-NO" dirty="0" err="1"/>
              <a:t>than</a:t>
            </a:r>
            <a:r>
              <a:rPr lang="nb-NO" dirty="0"/>
              <a:t> </a:t>
            </a:r>
            <a:r>
              <a:rPr lang="nb-NO" dirty="0" err="1"/>
              <a:t>you’d</a:t>
            </a:r>
            <a:r>
              <a:rPr lang="nb-NO" dirty="0"/>
              <a:t> </a:t>
            </a:r>
            <a:r>
              <a:rPr lang="nb-NO" dirty="0" err="1"/>
              <a:t>think</a:t>
            </a:r>
            <a:r>
              <a:rPr lang="nb-NO" dirty="0"/>
              <a:t>!</a:t>
            </a:r>
          </a:p>
        </p:txBody>
      </p:sp>
      <p:sp>
        <p:nvSpPr>
          <p:cNvPr id="12" name="Rectangle 11">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A9D7F9B-F772-4012-9E24-81BF25F1A8F8}"/>
              </a:ext>
            </a:extLst>
          </p:cNvPr>
          <p:cNvPicPr>
            <a:picLocks noChangeAspect="1"/>
          </p:cNvPicPr>
          <p:nvPr/>
        </p:nvPicPr>
        <p:blipFill>
          <a:blip r:embed="rId2"/>
          <a:srcRect/>
          <a:stretch/>
        </p:blipFill>
        <p:spPr>
          <a:xfrm>
            <a:off x="884806" y="2499053"/>
            <a:ext cx="4540524" cy="3405393"/>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71BAE2-6184-4632-A46B-45E762061E1E}"/>
                  </a:ext>
                </a:extLst>
              </p:cNvPr>
              <p:cNvSpPr>
                <a:spLocks noGrp="1"/>
              </p:cNvSpPr>
              <p:nvPr>
                <p:ph idx="1"/>
              </p:nvPr>
            </p:nvSpPr>
            <p:spPr>
              <a:xfrm>
                <a:off x="6335805" y="2180496"/>
                <a:ext cx="5275001" cy="4045683"/>
              </a:xfrm>
            </p:spPr>
            <p:txBody>
              <a:bodyPr>
                <a:normAutofit/>
              </a:bodyPr>
              <a:lstStyle/>
              <a:p>
                <a:r>
                  <a:rPr lang="nb-NO" dirty="0"/>
                  <a:t>Think </a:t>
                </a:r>
                <a:r>
                  <a:rPr lang="nb-NO" dirty="0" err="1"/>
                  <a:t>about</a:t>
                </a:r>
                <a:r>
                  <a:rPr lang="nb-NO" dirty="0"/>
                  <a:t> </a:t>
                </a:r>
                <a:r>
                  <a:rPr lang="nb-NO" dirty="0" err="1"/>
                  <a:t>interest</a:t>
                </a:r>
                <a:r>
                  <a:rPr lang="nb-NO" dirty="0"/>
                  <a:t> rates and </a:t>
                </a:r>
                <a:r>
                  <a:rPr lang="nb-NO" dirty="0" err="1"/>
                  <a:t>compound</a:t>
                </a:r>
                <a:r>
                  <a:rPr lang="nb-NO" dirty="0"/>
                  <a:t> </a:t>
                </a:r>
                <a:r>
                  <a:rPr lang="nb-NO" dirty="0" err="1"/>
                  <a:t>interest</a:t>
                </a:r>
                <a:r>
                  <a:rPr lang="nb-NO" dirty="0"/>
                  <a:t>. </a:t>
                </a:r>
              </a:p>
              <a:p>
                <a:r>
                  <a:rPr lang="nb-NO" dirty="0" err="1"/>
                  <a:t>Suppose</a:t>
                </a:r>
                <a:r>
                  <a:rPr lang="nb-NO" dirty="0"/>
                  <a:t> </a:t>
                </a:r>
                <a:r>
                  <a:rPr lang="nb-NO" dirty="0" err="1"/>
                  <a:t>the</a:t>
                </a:r>
                <a:r>
                  <a:rPr lang="nb-NO" dirty="0"/>
                  <a:t> </a:t>
                </a:r>
                <a:r>
                  <a:rPr lang="nb-NO" dirty="0" err="1"/>
                  <a:t>interest</a:t>
                </a:r>
                <a:r>
                  <a:rPr lang="nb-NO" dirty="0"/>
                  <a:t> rate is </a:t>
                </a:r>
                <a14:m>
                  <m:oMath xmlns:m="http://schemas.openxmlformats.org/officeDocument/2006/math">
                    <m:r>
                      <a:rPr lang="nb-NO" b="0" i="1" smtClean="0">
                        <a:latin typeface="Cambria Math" panose="02040503050406030204" pitchFamily="18" charset="0"/>
                      </a:rPr>
                      <m:t>1.03</m:t>
                    </m:r>
                  </m:oMath>
                </a14:m>
                <a:r>
                  <a:rPr lang="nb-NO" dirty="0"/>
                  <a:t>.</a:t>
                </a:r>
              </a:p>
              <a:p>
                <a:r>
                  <a:rPr lang="nb-NO" dirty="0"/>
                  <a:t>If </a:t>
                </a:r>
                <a:r>
                  <a:rPr lang="nb-NO" dirty="0" err="1"/>
                  <a:t>you</a:t>
                </a:r>
                <a:r>
                  <a:rPr lang="nb-NO" dirty="0"/>
                  <a:t> </a:t>
                </a:r>
                <a:r>
                  <a:rPr lang="nb-NO" dirty="0" err="1"/>
                  <a:t>invest</a:t>
                </a:r>
                <a:r>
                  <a:rPr lang="nb-NO" dirty="0"/>
                  <a:t> 100 NOK </a:t>
                </a:r>
                <a:r>
                  <a:rPr lang="nb-NO" dirty="0" err="1"/>
                  <a:t>today</a:t>
                </a:r>
                <a:r>
                  <a:rPr lang="nb-NO" dirty="0"/>
                  <a:t>, </a:t>
                </a:r>
                <a:r>
                  <a:rPr lang="nb-NO" dirty="0" err="1"/>
                  <a:t>you’ll</a:t>
                </a:r>
                <a:r>
                  <a:rPr lang="nb-NO" dirty="0"/>
                  <a:t> have </a:t>
                </a:r>
                <a14:m>
                  <m:oMath xmlns:m="http://schemas.openxmlformats.org/officeDocument/2006/math">
                    <m:r>
                      <m:rPr>
                        <m:sty m:val="p"/>
                      </m:rPr>
                      <a:rPr lang="nb-NO" b="0" i="0" smtClean="0">
                        <a:latin typeface="Cambria Math" panose="02040503050406030204" pitchFamily="18" charset="0"/>
                      </a:rPr>
                      <m:t>y</m:t>
                    </m:r>
                    <m:r>
                      <a:rPr lang="nb-NO" b="0" i="0" smtClean="0">
                        <a:latin typeface="Cambria Math" panose="02040503050406030204" pitchFamily="18" charset="0"/>
                      </a:rPr>
                      <m:t>=100</m:t>
                    </m:r>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1.03</m:t>
                        </m:r>
                      </m:e>
                      <m:sup>
                        <m:r>
                          <a:rPr lang="nb-NO" b="0" i="1" smtClean="0">
                            <a:latin typeface="Cambria Math" panose="02040503050406030204" pitchFamily="18" charset="0"/>
                          </a:rPr>
                          <m:t>𝑥</m:t>
                        </m:r>
                      </m:sup>
                    </m:sSup>
                  </m:oMath>
                </a14:m>
                <a:r>
                  <a:rPr lang="nb-NO" dirty="0"/>
                  <a:t> in </a:t>
                </a:r>
                <a14:m>
                  <m:oMath xmlns:m="http://schemas.openxmlformats.org/officeDocument/2006/math">
                    <m:r>
                      <a:rPr lang="nb-NO" b="0" i="1" smtClean="0">
                        <a:latin typeface="Cambria Math" panose="02040503050406030204" pitchFamily="18" charset="0"/>
                      </a:rPr>
                      <m:t>𝑥</m:t>
                    </m:r>
                  </m:oMath>
                </a14:m>
                <a:r>
                  <a:rPr lang="nb-NO" dirty="0"/>
                  <a:t> </a:t>
                </a:r>
                <a:r>
                  <a:rPr lang="nb-NO" dirty="0" err="1"/>
                  <a:t>years</a:t>
                </a:r>
                <a:r>
                  <a:rPr lang="nb-NO" dirty="0"/>
                  <a:t>.</a:t>
                </a:r>
              </a:p>
              <a:p>
                <a:r>
                  <a:rPr lang="nb-NO" dirty="0" err="1"/>
                  <a:t>But</a:t>
                </a:r>
                <a:r>
                  <a:rPr lang="nb-NO" dirty="0"/>
                  <a:t> </a:t>
                </a:r>
                <a:r>
                  <a:rPr lang="nb-NO" dirty="0" err="1"/>
                  <a:t>there</a:t>
                </a:r>
                <a:r>
                  <a:rPr lang="nb-NO" dirty="0"/>
                  <a:t> is </a:t>
                </a:r>
                <a:r>
                  <a:rPr lang="nb-NO" dirty="0" err="1"/>
                  <a:t>some</a:t>
                </a:r>
                <a:r>
                  <a:rPr lang="nb-NO" dirty="0"/>
                  <a:t> random </a:t>
                </a:r>
                <a:r>
                  <a:rPr lang="nb-NO" dirty="0" err="1"/>
                  <a:t>noise</a:t>
                </a:r>
                <a:r>
                  <a:rPr lang="nb-NO" dirty="0"/>
                  <a:t> in </a:t>
                </a:r>
                <a:r>
                  <a:rPr lang="nb-NO" dirty="0" err="1"/>
                  <a:t>the</a:t>
                </a:r>
                <a:r>
                  <a:rPr lang="nb-NO" dirty="0"/>
                  <a:t> data, so </a:t>
                </a:r>
                <a:r>
                  <a:rPr lang="nb-NO" dirty="0" err="1"/>
                  <a:t>that</a:t>
                </a:r>
                <a:r>
                  <a:rPr lang="nb-NO" dirty="0"/>
                  <a:t> have </a:t>
                </a:r>
                <a14:m>
                  <m:oMath xmlns:m="http://schemas.openxmlformats.org/officeDocument/2006/math">
                    <m:r>
                      <m:rPr>
                        <m:sty m:val="p"/>
                      </m:rPr>
                      <a:rPr lang="nb-NO" b="0" i="0" smtClean="0">
                        <a:latin typeface="Cambria Math" panose="02040503050406030204" pitchFamily="18" charset="0"/>
                      </a:rPr>
                      <m:t>y</m:t>
                    </m:r>
                    <m:r>
                      <a:rPr lang="nb-NO" b="0" i="0" smtClean="0">
                        <a:latin typeface="Cambria Math" panose="02040503050406030204" pitchFamily="18" charset="0"/>
                      </a:rPr>
                      <m:t>=100</m:t>
                    </m:r>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1.03</m:t>
                        </m:r>
                      </m:e>
                      <m:sup>
                        <m:r>
                          <a:rPr lang="nb-NO" b="0" i="1" smtClean="0">
                            <a:latin typeface="Cambria Math" panose="02040503050406030204" pitchFamily="18" charset="0"/>
                          </a:rPr>
                          <m:t>𝑥</m:t>
                        </m:r>
                      </m:sup>
                    </m:sSup>
                    <m:r>
                      <a:rPr lang="nb-NO" b="0" i="1" smtClean="0">
                        <a:latin typeface="Cambria Math" panose="02040503050406030204" pitchFamily="18" charset="0"/>
                      </a:rPr>
                      <m:t>⋅</m:t>
                    </m:r>
                    <m:r>
                      <a:rPr lang="nb-NO" b="0" i="1" smtClean="0">
                        <a:latin typeface="Cambria Math" panose="02040503050406030204" pitchFamily="18" charset="0"/>
                      </a:rPr>
                      <m:t>𝑣</m:t>
                    </m:r>
                  </m:oMath>
                </a14:m>
                <a:endParaRPr lang="nb-NO" dirty="0"/>
              </a:p>
              <a:p>
                <a:r>
                  <a:rPr lang="nb-NO" dirty="0"/>
                  <a:t>Taking logs </a:t>
                </a:r>
                <a:r>
                  <a:rPr lang="nb-NO" dirty="0" err="1"/>
                  <a:t>yields</a:t>
                </a:r>
                <a:r>
                  <a:rPr lang="nb-NO" dirty="0"/>
                  <a:t> </a:t>
                </a:r>
                <a14:m>
                  <m:oMath xmlns:m="http://schemas.openxmlformats.org/officeDocument/2006/math">
                    <m:func>
                      <m:funcPr>
                        <m:ctrlPr>
                          <a:rPr lang="nb-NO" b="0" i="1" smtClean="0">
                            <a:latin typeface="Cambria Math" panose="02040503050406030204" pitchFamily="18" charset="0"/>
                          </a:rPr>
                        </m:ctrlPr>
                      </m:funcPr>
                      <m:fName>
                        <m:r>
                          <m:rPr>
                            <m:sty m:val="p"/>
                          </m:rPr>
                          <a:rPr lang="nb-NO" b="0" i="0" smtClean="0">
                            <a:latin typeface="Cambria Math" panose="02040503050406030204" pitchFamily="18" charset="0"/>
                          </a:rPr>
                          <m:t>log</m:t>
                        </m:r>
                      </m:fName>
                      <m:e>
                        <m:r>
                          <a:rPr lang="nb-NO" b="0" i="1" smtClean="0">
                            <a:latin typeface="Cambria Math" panose="02040503050406030204" pitchFamily="18" charset="0"/>
                          </a:rPr>
                          <m:t>𝑦</m:t>
                        </m:r>
                      </m:e>
                    </m:func>
                    <m:r>
                      <a:rPr lang="nb-NO" b="0" i="1" smtClean="0">
                        <a:latin typeface="Cambria Math" panose="02040503050406030204" pitchFamily="18" charset="0"/>
                      </a:rPr>
                      <m:t>=</m:t>
                    </m:r>
                    <m:func>
                      <m:funcPr>
                        <m:ctrlPr>
                          <a:rPr lang="nb-NO" b="0" i="1" smtClean="0">
                            <a:latin typeface="Cambria Math" panose="02040503050406030204" pitchFamily="18" charset="0"/>
                          </a:rPr>
                        </m:ctrlPr>
                      </m:funcPr>
                      <m:fName>
                        <m:r>
                          <m:rPr>
                            <m:sty m:val="p"/>
                          </m:rPr>
                          <a:rPr lang="nb-NO" b="0" i="0" smtClean="0">
                            <a:latin typeface="Cambria Math" panose="02040503050406030204" pitchFamily="18" charset="0"/>
                          </a:rPr>
                          <m:t>log</m:t>
                        </m:r>
                      </m:fName>
                      <m:e>
                        <m:r>
                          <a:rPr lang="nb-NO" b="0" i="1" smtClean="0">
                            <a:latin typeface="Cambria Math" panose="02040503050406030204" pitchFamily="18" charset="0"/>
                          </a:rPr>
                          <m:t>100</m:t>
                        </m:r>
                      </m:e>
                    </m:func>
                    <m:r>
                      <a:rPr lang="nb-NO" b="0" i="1" smtClean="0">
                        <a:latin typeface="Cambria Math" panose="02040503050406030204" pitchFamily="18" charset="0"/>
                      </a:rPr>
                      <m:t>+</m:t>
                    </m:r>
                    <m:r>
                      <a:rPr lang="nb-NO" b="0" i="1" smtClean="0">
                        <a:latin typeface="Cambria Math" panose="02040503050406030204" pitchFamily="18" charset="0"/>
                      </a:rPr>
                      <m:t>𝑥</m:t>
                    </m:r>
                    <m:func>
                      <m:funcPr>
                        <m:ctrlPr>
                          <a:rPr lang="nb-NO" b="0" i="1" smtClean="0">
                            <a:latin typeface="Cambria Math" panose="02040503050406030204" pitchFamily="18" charset="0"/>
                          </a:rPr>
                        </m:ctrlPr>
                      </m:funcPr>
                      <m:fName>
                        <m:r>
                          <m:rPr>
                            <m:sty m:val="p"/>
                          </m:rPr>
                          <a:rPr lang="nb-NO" b="0" i="0" smtClean="0">
                            <a:latin typeface="Cambria Math" panose="02040503050406030204" pitchFamily="18" charset="0"/>
                          </a:rPr>
                          <m:t>log</m:t>
                        </m:r>
                      </m:fName>
                      <m:e>
                        <m:r>
                          <a:rPr lang="nb-NO" b="0" i="1" smtClean="0">
                            <a:latin typeface="Cambria Math" panose="02040503050406030204" pitchFamily="18" charset="0"/>
                          </a:rPr>
                          <m:t>1.03</m:t>
                        </m:r>
                      </m:e>
                    </m:func>
                    <m:r>
                      <a:rPr lang="nb-NO" b="0" i="1" smtClean="0">
                        <a:latin typeface="Cambria Math" panose="02040503050406030204" pitchFamily="18" charset="0"/>
                      </a:rPr>
                      <m:t>+</m:t>
                    </m:r>
                    <m:func>
                      <m:funcPr>
                        <m:ctrlPr>
                          <a:rPr lang="nb-NO" b="0" i="1" smtClean="0">
                            <a:latin typeface="Cambria Math" panose="02040503050406030204" pitchFamily="18" charset="0"/>
                          </a:rPr>
                        </m:ctrlPr>
                      </m:funcPr>
                      <m:fName>
                        <m:r>
                          <m:rPr>
                            <m:sty m:val="p"/>
                          </m:rPr>
                          <a:rPr lang="nb-NO" b="0" i="0" smtClean="0">
                            <a:latin typeface="Cambria Math" panose="02040503050406030204" pitchFamily="18" charset="0"/>
                          </a:rPr>
                          <m:t>log</m:t>
                        </m:r>
                      </m:fName>
                      <m:e>
                        <m:r>
                          <a:rPr lang="nb-NO" b="0" i="1" smtClean="0">
                            <a:latin typeface="Cambria Math" panose="02040503050406030204" pitchFamily="18" charset="0"/>
                          </a:rPr>
                          <m:t>𝑣</m:t>
                        </m:r>
                      </m:e>
                    </m:func>
                  </m:oMath>
                </a14:m>
                <a:endParaRPr lang="nb-NO" dirty="0"/>
              </a:p>
            </p:txBody>
          </p:sp>
        </mc:Choice>
        <mc:Fallback xmlns="">
          <p:sp>
            <p:nvSpPr>
              <p:cNvPr id="3" name="Content Placeholder 2">
                <a:extLst>
                  <a:ext uri="{FF2B5EF4-FFF2-40B4-BE49-F238E27FC236}">
                    <a16:creationId xmlns:a16="http://schemas.microsoft.com/office/drawing/2014/main" id="{AF71BAE2-6184-4632-A46B-45E762061E1E}"/>
                  </a:ext>
                </a:extLst>
              </p:cNvPr>
              <p:cNvSpPr>
                <a:spLocks noGrp="1" noRot="1" noChangeAspect="1" noMove="1" noResize="1" noEditPoints="1" noAdjustHandles="1" noChangeArrowheads="1" noChangeShapeType="1" noTextEdit="1"/>
              </p:cNvSpPr>
              <p:nvPr>
                <p:ph idx="1"/>
              </p:nvPr>
            </p:nvSpPr>
            <p:spPr>
              <a:xfrm>
                <a:off x="6335805" y="2180496"/>
                <a:ext cx="5275001" cy="4045683"/>
              </a:xfrm>
              <a:blipFill>
                <a:blip r:embed="rId3"/>
                <a:stretch>
                  <a:fillRect l="-346"/>
                </a:stretch>
              </a:blipFill>
            </p:spPr>
            <p:txBody>
              <a:bodyPr/>
              <a:lstStyle/>
              <a:p>
                <a:r>
                  <a:rPr lang="nb-NO">
                    <a:noFill/>
                  </a:rPr>
                  <a:t> </a:t>
                </a:r>
              </a:p>
            </p:txBody>
          </p:sp>
        </mc:Fallback>
      </mc:AlternateContent>
    </p:spTree>
    <p:extLst>
      <p:ext uri="{BB962C8B-B14F-4D97-AF65-F5344CB8AC3E}">
        <p14:creationId xmlns:p14="http://schemas.microsoft.com/office/powerpoint/2010/main" val="10844165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0A44274-260A-4379-B2B4-EBB0D01DE620}"/>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rgbClr val="FFFFFF"/>
                </a:solidFill>
              </a:rPr>
              <a:t>You would want to log-transform if you want to estimate the interest rate.</a:t>
            </a:r>
          </a:p>
        </p:txBody>
      </p:sp>
      <p:sp>
        <p:nvSpPr>
          <p:cNvPr id="3" name="Content Placeholder 2">
            <a:extLst>
              <a:ext uri="{FF2B5EF4-FFF2-40B4-BE49-F238E27FC236}">
                <a16:creationId xmlns:a16="http://schemas.microsoft.com/office/drawing/2014/main" id="{C02B3FEE-2F6E-4A57-86A5-35CF80CE3A6D}"/>
              </a:ext>
            </a:extLst>
          </p:cNvPr>
          <p:cNvSpPr>
            <a:spLocks noGrp="1"/>
          </p:cNvSpPr>
          <p:nvPr>
            <p:ph idx="1"/>
          </p:nvPr>
        </p:nvSpPr>
        <p:spPr>
          <a:xfrm>
            <a:off x="638621" y="4739780"/>
            <a:ext cx="3511233" cy="1147054"/>
          </a:xfrm>
        </p:spPr>
        <p:txBody>
          <a:bodyPr vert="horz" lIns="91440" tIns="45720" rIns="91440" bIns="45720" rtlCol="0" anchor="t">
            <a:normAutofit/>
          </a:bodyPr>
          <a:lstStyle/>
          <a:p>
            <a:pPr marL="0" indent="0">
              <a:lnSpc>
                <a:spcPct val="100000"/>
              </a:lnSpc>
              <a:buNone/>
            </a:pPr>
            <a:r>
              <a:rPr lang="en-US" cap="all">
                <a:solidFill>
                  <a:srgbClr val="FFFFFF">
                    <a:alpha val="75000"/>
                  </a:srgbClr>
                </a:solidFill>
              </a:rPr>
              <a:t>Why? The interest rate is a parameter. And you will estimate it better with the log-transform.</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A picture containing person, wall, indoor, child&#10;&#10;Description automatically generated">
            <a:extLst>
              <a:ext uri="{FF2B5EF4-FFF2-40B4-BE49-F238E27FC236}">
                <a16:creationId xmlns:a16="http://schemas.microsoft.com/office/drawing/2014/main" id="{67D0FFC1-F1FD-4887-8D61-6D91E0A4052E}"/>
              </a:ext>
            </a:extLst>
          </p:cNvPr>
          <p:cNvPicPr>
            <a:picLocks noChangeAspect="1"/>
          </p:cNvPicPr>
          <p:nvPr/>
        </p:nvPicPr>
        <p:blipFill rotWithShape="1">
          <a:blip r:embed="rId2"/>
          <a:srcRect l="19826"/>
          <a:stretch/>
        </p:blipFill>
        <p:spPr>
          <a:xfrm>
            <a:off x="4654295" y="457200"/>
            <a:ext cx="7086151" cy="5899650"/>
          </a:xfrm>
          <a:prstGeom prst="rect">
            <a:avLst/>
          </a:prstGeom>
        </p:spPr>
      </p:pic>
    </p:spTree>
    <p:extLst>
      <p:ext uri="{BB962C8B-B14F-4D97-AF65-F5344CB8AC3E}">
        <p14:creationId xmlns:p14="http://schemas.microsoft.com/office/powerpoint/2010/main" val="1341134987"/>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25" name="Picture 4" descr="Calendar on table">
            <a:extLst>
              <a:ext uri="{FF2B5EF4-FFF2-40B4-BE49-F238E27FC236}">
                <a16:creationId xmlns:a16="http://schemas.microsoft.com/office/drawing/2014/main" id="{425B0266-A5BF-4D0A-8C1D-42CFC3B352D8}"/>
              </a:ext>
            </a:extLst>
          </p:cNvPr>
          <p:cNvPicPr>
            <a:picLocks noChangeAspect="1"/>
          </p:cNvPicPr>
          <p:nvPr/>
        </p:nvPicPr>
        <p:blipFill rotWithShape="1">
          <a:blip r:embed="rId2"/>
          <a:srcRect b="15730"/>
          <a:stretch/>
        </p:blipFill>
        <p:spPr>
          <a:xfrm>
            <a:off x="-3047" y="10"/>
            <a:ext cx="12191999" cy="6857990"/>
          </a:xfrm>
          <a:prstGeom prst="rect">
            <a:avLst/>
          </a:prstGeom>
        </p:spPr>
      </p:pic>
      <p:sp>
        <p:nvSpPr>
          <p:cNvPr id="26" name="Rectangle 16">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ACE975-A897-42DD-88AD-B93B36ED74CD}"/>
              </a:ext>
            </a:extLst>
          </p:cNvPr>
          <p:cNvSpPr>
            <a:spLocks noGrp="1"/>
          </p:cNvSpPr>
          <p:nvPr>
            <p:ph type="title"/>
          </p:nvPr>
        </p:nvSpPr>
        <p:spPr>
          <a:xfrm>
            <a:off x="321734" y="352338"/>
            <a:ext cx="11548532" cy="4198700"/>
          </a:xfrm>
        </p:spPr>
        <p:txBody>
          <a:bodyPr vert="horz" lIns="91440" tIns="45720" rIns="91440" bIns="45720" rtlCol="0" anchor="t">
            <a:normAutofit/>
          </a:bodyPr>
          <a:lstStyle/>
          <a:p>
            <a:pPr>
              <a:lnSpc>
                <a:spcPct val="90000"/>
              </a:lnSpc>
            </a:pPr>
            <a:r>
              <a:rPr lang="en-US" sz="7200" dirty="0">
                <a:solidFill>
                  <a:schemeClr val="bg1"/>
                </a:solidFill>
              </a:rPr>
              <a:t>The log-transform may be more </a:t>
            </a:r>
            <a:r>
              <a:rPr lang="en-US" sz="7200" i="1" dirty="0">
                <a:solidFill>
                  <a:schemeClr val="bg1"/>
                </a:solidFill>
              </a:rPr>
              <a:t>interesting</a:t>
            </a:r>
            <a:r>
              <a:rPr lang="en-US" sz="7200" dirty="0">
                <a:solidFill>
                  <a:schemeClr val="bg1"/>
                </a:solidFill>
              </a:rPr>
              <a:t> than the original data!</a:t>
            </a:r>
          </a:p>
        </p:txBody>
      </p:sp>
      <p:sp>
        <p:nvSpPr>
          <p:cNvPr id="27" name="Rectangle 18">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1616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B14ED8F-7D22-48C9-B519-DCE146488DEC}"/>
              </a:ext>
            </a:extLst>
          </p:cNvPr>
          <p:cNvSpPr>
            <a:spLocks noGrp="1"/>
          </p:cNvSpPr>
          <p:nvPr>
            <p:ph type="title"/>
          </p:nvPr>
        </p:nvSpPr>
        <p:spPr>
          <a:xfrm>
            <a:off x="601255" y="702155"/>
            <a:ext cx="3409783" cy="1300365"/>
          </a:xfrm>
        </p:spPr>
        <p:txBody>
          <a:bodyPr>
            <a:normAutofit/>
          </a:bodyPr>
          <a:lstStyle/>
          <a:p>
            <a:r>
              <a:rPr lang="nb-NO">
                <a:solidFill>
                  <a:srgbClr val="FFFFFF"/>
                </a:solidFill>
              </a:rPr>
              <a:t>S&amp;P500</a:t>
            </a:r>
          </a:p>
        </p:txBody>
      </p:sp>
      <p:sp>
        <p:nvSpPr>
          <p:cNvPr id="9" name="Content Placeholder 8">
            <a:extLst>
              <a:ext uri="{FF2B5EF4-FFF2-40B4-BE49-F238E27FC236}">
                <a16:creationId xmlns:a16="http://schemas.microsoft.com/office/drawing/2014/main" id="{809D02AB-BC83-4755-892C-83D494043DDF}"/>
              </a:ext>
            </a:extLst>
          </p:cNvPr>
          <p:cNvSpPr>
            <a:spLocks noGrp="1"/>
          </p:cNvSpPr>
          <p:nvPr>
            <p:ph idx="1"/>
          </p:nvPr>
        </p:nvSpPr>
        <p:spPr>
          <a:xfrm>
            <a:off x="601255" y="2177142"/>
            <a:ext cx="3409782" cy="3823607"/>
          </a:xfrm>
        </p:spPr>
        <p:txBody>
          <a:bodyPr>
            <a:normAutofit/>
          </a:bodyPr>
          <a:lstStyle/>
          <a:p>
            <a:r>
              <a:rPr lang="en-US" dirty="0">
                <a:solidFill>
                  <a:srgbClr val="FFFFFF"/>
                </a:solidFill>
              </a:rPr>
              <a:t>Source: </a:t>
            </a:r>
            <a:r>
              <a:rPr lang="en-US" dirty="0">
                <a:solidFill>
                  <a:srgbClr val="FFFFFF"/>
                </a:solidFill>
                <a:hlinkClick r:id="rId2"/>
              </a:rPr>
              <a:t>https://econbrowser.com/archives/2014/02/use-of-logarithms-in-economics</a:t>
            </a:r>
            <a:r>
              <a:rPr lang="en-US" dirty="0">
                <a:solidFill>
                  <a:srgbClr val="FFFFFF"/>
                </a:solidFill>
              </a:rPr>
              <a:t> (James Hamilton)</a:t>
            </a:r>
          </a:p>
        </p:txBody>
      </p:sp>
      <p:pic>
        <p:nvPicPr>
          <p:cNvPr id="5" name="Content Placeholder 4" descr="Chart&#10;&#10;Description automatically generated">
            <a:extLst>
              <a:ext uri="{FF2B5EF4-FFF2-40B4-BE49-F238E27FC236}">
                <a16:creationId xmlns:a16="http://schemas.microsoft.com/office/drawing/2014/main" id="{BD29A7C8-EF3D-43CE-8CF1-34B89CBED8A6}"/>
              </a:ext>
            </a:extLst>
          </p:cNvPr>
          <p:cNvPicPr>
            <a:picLocks noChangeAspect="1"/>
          </p:cNvPicPr>
          <p:nvPr/>
        </p:nvPicPr>
        <p:blipFill>
          <a:blip r:embed="rId3"/>
          <a:stretch>
            <a:fillRect/>
          </a:stretch>
        </p:blipFill>
        <p:spPr>
          <a:xfrm>
            <a:off x="4592231" y="702155"/>
            <a:ext cx="6831503" cy="4106169"/>
          </a:xfrm>
          <a:prstGeom prst="rect">
            <a:avLst/>
          </a:prstGeom>
        </p:spPr>
      </p:pic>
      <p:sp>
        <p:nvSpPr>
          <p:cNvPr id="6" name="TextBox 5">
            <a:extLst>
              <a:ext uri="{FF2B5EF4-FFF2-40B4-BE49-F238E27FC236}">
                <a16:creationId xmlns:a16="http://schemas.microsoft.com/office/drawing/2014/main" id="{C4CCF79B-2BAA-42F0-9084-A616D9ED50F0}"/>
              </a:ext>
            </a:extLst>
          </p:cNvPr>
          <p:cNvSpPr txBox="1"/>
          <p:nvPr/>
        </p:nvSpPr>
        <p:spPr>
          <a:xfrm>
            <a:off x="4981575" y="5141147"/>
            <a:ext cx="6848350" cy="646331"/>
          </a:xfrm>
          <a:prstGeom prst="rect">
            <a:avLst/>
          </a:prstGeom>
          <a:noFill/>
        </p:spPr>
        <p:txBody>
          <a:bodyPr wrap="none" rtlCol="0">
            <a:spAutoFit/>
          </a:bodyPr>
          <a:lstStyle/>
          <a:p>
            <a:r>
              <a:rPr lang="en-US" b="0" i="0" dirty="0">
                <a:solidFill>
                  <a:srgbClr val="444444"/>
                </a:solidFill>
                <a:effectLst/>
                <a:latin typeface="Open Sans" panose="020B0606030504020204" pitchFamily="34" charset="0"/>
              </a:rPr>
              <a:t>“Plotted on this scale, one can see nothing in the first century, </a:t>
            </a:r>
          </a:p>
          <a:p>
            <a:r>
              <a:rPr lang="en-US" b="0" i="0" dirty="0">
                <a:solidFill>
                  <a:srgbClr val="444444"/>
                </a:solidFill>
                <a:effectLst/>
                <a:latin typeface="Open Sans" panose="020B0606030504020204" pitchFamily="34" charset="0"/>
              </a:rPr>
              <a:t>whereas the most recent decade appears insanely volatile.”</a:t>
            </a:r>
            <a:endParaRPr lang="nb-NO" dirty="0"/>
          </a:p>
        </p:txBody>
      </p:sp>
    </p:spTree>
    <p:extLst>
      <p:ext uri="{BB962C8B-B14F-4D97-AF65-F5344CB8AC3E}">
        <p14:creationId xmlns:p14="http://schemas.microsoft.com/office/powerpoint/2010/main" val="3811469520"/>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2E011-25D5-47ED-9DB0-FE9F28710522}"/>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b="0" kern="1200" cap="all" dirty="0">
                <a:solidFill>
                  <a:schemeClr val="tx1">
                    <a:lumMod val="75000"/>
                    <a:lumOff val="25000"/>
                  </a:schemeClr>
                </a:solidFill>
                <a:latin typeface="+mj-lt"/>
                <a:ea typeface="+mj-ea"/>
                <a:cs typeface="+mj-cs"/>
              </a:rPr>
              <a:t>Logarithm of S&amp;P500</a:t>
            </a:r>
          </a:p>
        </p:txBody>
      </p:sp>
      <p:sp>
        <p:nvSpPr>
          <p:cNvPr id="22" name="Rectangle 11">
            <a:extLst>
              <a:ext uri="{FF2B5EF4-FFF2-40B4-BE49-F238E27FC236}">
                <a16:creationId xmlns:a16="http://schemas.microsoft.com/office/drawing/2014/main" id="{7A4CA679-3546-4E14-8FB8-F57168C37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3">
            <a:extLst>
              <a:ext uri="{FF2B5EF4-FFF2-40B4-BE49-F238E27FC236}">
                <a16:creationId xmlns:a16="http://schemas.microsoft.com/office/drawing/2014/main" id="{44D16E90-7C64-4C04-A50A-B866A1A9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5">
            <a:extLst>
              <a:ext uri="{FF2B5EF4-FFF2-40B4-BE49-F238E27FC236}">
                <a16:creationId xmlns:a16="http://schemas.microsoft.com/office/drawing/2014/main" id="{DBE4DD59-5AA2-46C6-B6A8-9B4C62D19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7">
            <a:extLst>
              <a:ext uri="{FF2B5EF4-FFF2-40B4-BE49-F238E27FC236}">
                <a16:creationId xmlns:a16="http://schemas.microsoft.com/office/drawing/2014/main" id="{160CE81C-67DC-489E-BFFB-877C80B85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rgbClr val="FFFFFF">
              <a:alpha val="80000"/>
            </a:srgbClr>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line chart&#10;&#10;Description automatically generated">
            <a:extLst>
              <a:ext uri="{FF2B5EF4-FFF2-40B4-BE49-F238E27FC236}">
                <a16:creationId xmlns:a16="http://schemas.microsoft.com/office/drawing/2014/main" id="{5C6DC854-CE0D-4C35-89A8-A8011AFBD18D}"/>
              </a:ext>
            </a:extLst>
          </p:cNvPr>
          <p:cNvPicPr>
            <a:picLocks noGrp="1" noChangeAspect="1"/>
          </p:cNvPicPr>
          <p:nvPr>
            <p:ph idx="1"/>
          </p:nvPr>
        </p:nvPicPr>
        <p:blipFill rotWithShape="1">
          <a:blip r:embed="rId2"/>
          <a:srcRect l="8257" r="9573" b="-5"/>
          <a:stretch/>
        </p:blipFill>
        <p:spPr>
          <a:xfrm>
            <a:off x="611392" y="2347105"/>
            <a:ext cx="5074920" cy="3712464"/>
          </a:xfrm>
          <a:prstGeom prst="rect">
            <a:avLst/>
          </a:prstGeom>
        </p:spPr>
      </p:pic>
      <p:sp>
        <p:nvSpPr>
          <p:cNvPr id="7" name="TextBox 6">
            <a:extLst>
              <a:ext uri="{FF2B5EF4-FFF2-40B4-BE49-F238E27FC236}">
                <a16:creationId xmlns:a16="http://schemas.microsoft.com/office/drawing/2014/main" id="{81E6AE92-3702-41EE-BCE9-6412979E53C6}"/>
              </a:ext>
            </a:extLst>
          </p:cNvPr>
          <p:cNvSpPr txBox="1"/>
          <p:nvPr/>
        </p:nvSpPr>
        <p:spPr>
          <a:xfrm>
            <a:off x="6340830" y="2340864"/>
            <a:ext cx="5269977" cy="3634486"/>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b="0" i="0" dirty="0">
                <a:solidFill>
                  <a:schemeClr val="tx1">
                    <a:lumMod val="75000"/>
                    <a:lumOff val="25000"/>
                  </a:schemeClr>
                </a:solidFill>
                <a:effectLst/>
              </a:rPr>
              <a:t>“On the other hand, if you plot these same data on a log scale, a vertical move of 0.01 corresponds to a 1% change at any point in the figure. Plotted this way, it’s clear that, in percentage terms, the recent volatility of stock prices is actually modest relative to what happened in the Great Depression in the 1930’s.”</a:t>
            </a:r>
            <a:endParaRPr lang="en-US" dirty="0">
              <a:solidFill>
                <a:schemeClr val="tx1">
                  <a:lumMod val="75000"/>
                  <a:lumOff val="25000"/>
                </a:schemeClr>
              </a:solidFill>
            </a:endParaRPr>
          </a:p>
        </p:txBody>
      </p:sp>
    </p:spTree>
    <p:extLst>
      <p:ext uri="{BB962C8B-B14F-4D97-AF65-F5344CB8AC3E}">
        <p14:creationId xmlns:p14="http://schemas.microsoft.com/office/powerpoint/2010/main" val="36884134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548011-DE19-44B0-97FC-0479A9C4CE92}"/>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a:solidFill>
                  <a:srgbClr val="FFFFFF">
                    <a:alpha val="90000"/>
                  </a:srgbClr>
                </a:solidFill>
                <a:latin typeface="+mj-lt"/>
                <a:ea typeface="+mj-ea"/>
                <a:cs typeface="+mj-cs"/>
              </a:rPr>
              <a:t>Linear models are much more familiar!</a:t>
            </a:r>
          </a:p>
        </p:txBody>
      </p:sp>
      <p:sp>
        <p:nvSpPr>
          <p:cNvPr id="3" name="Content Placeholder 2">
            <a:extLst>
              <a:ext uri="{FF2B5EF4-FFF2-40B4-BE49-F238E27FC236}">
                <a16:creationId xmlns:a16="http://schemas.microsoft.com/office/drawing/2014/main" id="{26E6A1D7-48ED-4940-BA35-17685852FC48}"/>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Linear model will have more precise estimates too, Provided the exponential model is true! </a:t>
            </a:r>
          </a:p>
          <a:p>
            <a:pPr marL="0" indent="0">
              <a:buNone/>
            </a:pPr>
            <a:r>
              <a:rPr lang="en-US" sz="2800" cap="all" dirty="0">
                <a:solidFill>
                  <a:srgbClr val="FFFFFF"/>
                </a:solidFill>
              </a:rPr>
              <a:t>And may be more interesting.</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92917292"/>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812E140-A70B-455A-BEFE-4BCF47CACD30}"/>
              </a:ext>
            </a:extLst>
          </p:cNvPr>
          <p:cNvSpPr>
            <a:spLocks noGrp="1"/>
          </p:cNvSpPr>
          <p:nvPr>
            <p:ph type="title"/>
          </p:nvPr>
        </p:nvSpPr>
        <p:spPr>
          <a:xfrm>
            <a:off x="8013433" y="702156"/>
            <a:ext cx="3568661" cy="1188720"/>
          </a:xfrm>
        </p:spPr>
        <p:txBody>
          <a:bodyPr>
            <a:normAutofit/>
          </a:bodyPr>
          <a:lstStyle/>
          <a:p>
            <a:r>
              <a:rPr lang="nb-NO"/>
              <a:t>If you’re not sure, transform.</a:t>
            </a:r>
            <a:endParaRPr lang="nb-NO" dirty="0"/>
          </a:p>
        </p:txBody>
      </p:sp>
      <p:pic>
        <p:nvPicPr>
          <p:cNvPr id="5" name="Content Placeholder 4" descr="A person with the hand on the chin&#10;&#10;Description automatically generated with medium confidence">
            <a:extLst>
              <a:ext uri="{FF2B5EF4-FFF2-40B4-BE49-F238E27FC236}">
                <a16:creationId xmlns:a16="http://schemas.microsoft.com/office/drawing/2014/main" id="{A6C59B3D-C0DE-40DA-9DC1-351C1A3E6EAD}"/>
              </a:ext>
            </a:extLst>
          </p:cNvPr>
          <p:cNvPicPr>
            <a:picLocks noChangeAspect="1"/>
          </p:cNvPicPr>
          <p:nvPr/>
        </p:nvPicPr>
        <p:blipFill rotWithShape="1">
          <a:blip r:embed="rId2"/>
          <a:srcRect l="9442" r="17191" b="-1"/>
          <a:stretch/>
        </p:blipFill>
        <p:spPr>
          <a:xfrm>
            <a:off x="20" y="10"/>
            <a:ext cx="7537685" cy="6857990"/>
          </a:xfrm>
          <a:prstGeom prst="rect">
            <a:avLst/>
          </a:prstGeom>
        </p:spPr>
      </p:pic>
      <p:sp>
        <p:nvSpPr>
          <p:cNvPr id="23" name="Rectangle 13">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EF6D3F3F-E674-49EA-83DB-2A319F6FE0F0}"/>
              </a:ext>
            </a:extLst>
          </p:cNvPr>
          <p:cNvSpPr>
            <a:spLocks noGrp="1"/>
          </p:cNvSpPr>
          <p:nvPr>
            <p:ph idx="1"/>
          </p:nvPr>
        </p:nvSpPr>
        <p:spPr>
          <a:xfrm>
            <a:off x="8013433" y="2340864"/>
            <a:ext cx="3568661" cy="3634486"/>
          </a:xfrm>
        </p:spPr>
        <p:txBody>
          <a:bodyPr>
            <a:normAutofit/>
          </a:bodyPr>
          <a:lstStyle/>
          <a:p>
            <a:endParaRPr lang="en-US"/>
          </a:p>
        </p:txBody>
      </p:sp>
    </p:spTree>
    <p:extLst>
      <p:ext uri="{BB962C8B-B14F-4D97-AF65-F5344CB8AC3E}">
        <p14:creationId xmlns:p14="http://schemas.microsoft.com/office/powerpoint/2010/main" val="23977701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A person wearing a garment&#10;&#10;Description automatically generated with low confidence">
            <a:extLst>
              <a:ext uri="{FF2B5EF4-FFF2-40B4-BE49-F238E27FC236}">
                <a16:creationId xmlns:a16="http://schemas.microsoft.com/office/drawing/2014/main" id="{C859C3C9-A9CB-4479-A560-37217763B8A2}"/>
              </a:ext>
            </a:extLst>
          </p:cNvPr>
          <p:cNvPicPr>
            <a:picLocks noGrp="1" noChangeAspect="1"/>
          </p:cNvPicPr>
          <p:nvPr>
            <p:ph idx="1"/>
          </p:nvPr>
        </p:nvPicPr>
        <p:blipFill rotWithShape="1">
          <a:blip r:embed="rId2"/>
          <a:srcRect t="3370" b="7345"/>
          <a:stretch/>
        </p:blipFill>
        <p:spPr>
          <a:xfrm>
            <a:off x="-3047" y="10"/>
            <a:ext cx="12191999" cy="6857990"/>
          </a:xfrm>
          <a:prstGeom prst="rect">
            <a:avLst/>
          </a:prstGeom>
        </p:spPr>
      </p:pic>
      <p:sp>
        <p:nvSpPr>
          <p:cNvPr id="18" name="Rectangle 17">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8A921A-D20D-4A28-8829-D24AEB8FE7D9}"/>
              </a:ext>
            </a:extLst>
          </p:cNvPr>
          <p:cNvSpPr>
            <a:spLocks noGrp="1"/>
          </p:cNvSpPr>
          <p:nvPr>
            <p:ph type="title"/>
          </p:nvPr>
        </p:nvSpPr>
        <p:spPr>
          <a:xfrm>
            <a:off x="321734" y="352338"/>
            <a:ext cx="11548532" cy="4198700"/>
          </a:xfrm>
        </p:spPr>
        <p:txBody>
          <a:bodyPr vert="horz" lIns="91440" tIns="45720" rIns="91440" bIns="45720" rtlCol="0" anchor="t">
            <a:normAutofit/>
          </a:bodyPr>
          <a:lstStyle/>
          <a:p>
            <a:r>
              <a:rPr lang="en-US" sz="11500">
                <a:solidFill>
                  <a:schemeClr val="bg1"/>
                </a:solidFill>
              </a:rPr>
              <a:t>Bye Bye</a:t>
            </a:r>
          </a:p>
        </p:txBody>
      </p:sp>
      <p:sp>
        <p:nvSpPr>
          <p:cNvPr id="20" name="Rectangle 19">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4041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77F2BB43-1E8B-40A7-9733-9AEE76BFE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8">
            <a:extLst>
              <a:ext uri="{FF2B5EF4-FFF2-40B4-BE49-F238E27FC236}">
                <a16:creationId xmlns:a16="http://schemas.microsoft.com/office/drawing/2014/main" id="{2F2499BD-C67D-4CD4-9747-4DCC7EF1F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0">
            <a:extLst>
              <a:ext uri="{FF2B5EF4-FFF2-40B4-BE49-F238E27FC236}">
                <a16:creationId xmlns:a16="http://schemas.microsoft.com/office/drawing/2014/main" id="{80D02CAC-A533-4E24-84A6-B3171E16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Content Placeholder 7">
            <a:extLst>
              <a:ext uri="{FF2B5EF4-FFF2-40B4-BE49-F238E27FC236}">
                <a16:creationId xmlns:a16="http://schemas.microsoft.com/office/drawing/2014/main" id="{F8EB19C4-A28D-4790-9BA0-8B77C15BC4A4}"/>
              </a:ext>
            </a:extLst>
          </p:cNvPr>
          <p:cNvPicPr>
            <a:picLocks noChangeAspect="1"/>
          </p:cNvPicPr>
          <p:nvPr/>
        </p:nvPicPr>
        <p:blipFill rotWithShape="1">
          <a:blip r:embed="rId2"/>
          <a:srcRect r="3" b="14631"/>
          <a:stretch/>
        </p:blipFill>
        <p:spPr>
          <a:xfrm>
            <a:off x="20" y="2"/>
            <a:ext cx="4578252" cy="2608957"/>
          </a:xfrm>
          <a:prstGeom prst="rect">
            <a:avLst/>
          </a:prstGeom>
        </p:spPr>
      </p:pic>
      <p:sp>
        <p:nvSpPr>
          <p:cNvPr id="20" name="Rectangle 22">
            <a:extLst>
              <a:ext uri="{FF2B5EF4-FFF2-40B4-BE49-F238E27FC236}">
                <a16:creationId xmlns:a16="http://schemas.microsoft.com/office/drawing/2014/main" id="{2C2811D4-5347-4268-B736-DF29160D7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11819"/>
            <a:ext cx="4576634" cy="4235946"/>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F37A302-320F-46CF-9CA2-C03F5061E27C}"/>
              </a:ext>
            </a:extLst>
          </p:cNvPr>
          <p:cNvSpPr>
            <a:spLocks noGrp="1"/>
          </p:cNvSpPr>
          <p:nvPr>
            <p:ph type="title"/>
          </p:nvPr>
        </p:nvSpPr>
        <p:spPr>
          <a:xfrm>
            <a:off x="584200" y="3066617"/>
            <a:ext cx="3412067" cy="897047"/>
          </a:xfrm>
        </p:spPr>
        <p:txBody>
          <a:bodyPr vert="horz" lIns="91440" tIns="45720" rIns="91440" bIns="45720" rtlCol="0" anchor="ctr">
            <a:normAutofit/>
          </a:bodyPr>
          <a:lstStyle/>
          <a:p>
            <a:pPr>
              <a:lnSpc>
                <a:spcPct val="90000"/>
              </a:lnSpc>
            </a:pPr>
            <a:r>
              <a:rPr lang="en-US" sz="2200" b="0" kern="1200" cap="all">
                <a:solidFill>
                  <a:srgbClr val="FFFFFF"/>
                </a:solidFill>
                <a:latin typeface="+mj-lt"/>
                <a:ea typeface="+mj-ea"/>
                <a:cs typeface="+mj-cs"/>
              </a:rPr>
              <a:t>Alice generates some non-linear data</a:t>
            </a:r>
          </a:p>
        </p:txBody>
      </p:sp>
      <p:pic>
        <p:nvPicPr>
          <p:cNvPr id="6" name="Content Placeholder 5" descr="Chart, scatter chart&#10;&#10;Description automatically generated">
            <a:extLst>
              <a:ext uri="{FF2B5EF4-FFF2-40B4-BE49-F238E27FC236}">
                <a16:creationId xmlns:a16="http://schemas.microsoft.com/office/drawing/2014/main" id="{048D3315-AB78-4C3D-96C7-F35ADECCB5DC}"/>
              </a:ext>
            </a:extLst>
          </p:cNvPr>
          <p:cNvPicPr>
            <a:picLocks noGrp="1" noChangeAspect="1"/>
          </p:cNvPicPr>
          <p:nvPr>
            <p:ph sz="half" idx="2"/>
          </p:nvPr>
        </p:nvPicPr>
        <p:blipFill rotWithShape="1">
          <a:blip r:embed="rId3"/>
          <a:srcRect l="4325" r="12411"/>
          <a:stretch/>
        </p:blipFill>
        <p:spPr>
          <a:xfrm>
            <a:off x="4578270" y="-2"/>
            <a:ext cx="7613730" cy="6858000"/>
          </a:xfrm>
          <a:prstGeom prst="rect">
            <a:avLst/>
          </a:prstGeom>
        </p:spPr>
      </p:pic>
      <p:sp>
        <p:nvSpPr>
          <p:cNvPr id="22" name="Rectangle 24">
            <a:extLst>
              <a:ext uri="{FF2B5EF4-FFF2-40B4-BE49-F238E27FC236}">
                <a16:creationId xmlns:a16="http://schemas.microsoft.com/office/drawing/2014/main" id="{74EFA34C-3CB6-4E42-AA45-8B85EB878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0517" y="-460"/>
            <a:ext cx="9144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313C9E-0227-4919-B36E-DE3343267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9" y="2560620"/>
            <a:ext cx="4581144" cy="914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sp>
      <p:sp>
        <p:nvSpPr>
          <p:cNvPr id="12" name="Content Placeholder 11">
            <a:extLst>
              <a:ext uri="{FF2B5EF4-FFF2-40B4-BE49-F238E27FC236}">
                <a16:creationId xmlns:a16="http://schemas.microsoft.com/office/drawing/2014/main" id="{8FE383D2-7AFC-4271-8AAF-6D8D91A77626}"/>
              </a:ext>
            </a:extLst>
          </p:cNvPr>
          <p:cNvSpPr>
            <a:spLocks noGrp="1"/>
          </p:cNvSpPr>
          <p:nvPr>
            <p:ph sz="half" idx="1"/>
          </p:nvPr>
        </p:nvSpPr>
        <p:spPr>
          <a:xfrm>
            <a:off x="581193" y="4102059"/>
            <a:ext cx="3415074" cy="2273340"/>
          </a:xfrm>
        </p:spPr>
        <p:txBody>
          <a:bodyPr vert="horz" lIns="91440" tIns="45720" rIns="91440" bIns="45720" rtlCol="0" anchor="ctr">
            <a:normAutofit/>
          </a:bodyPr>
          <a:lstStyle/>
          <a:p>
            <a:endParaRPr lang="en-US">
              <a:solidFill>
                <a:srgbClr val="FFFFFF"/>
              </a:solidFill>
            </a:endParaRPr>
          </a:p>
        </p:txBody>
      </p:sp>
    </p:spTree>
    <p:extLst>
      <p:ext uri="{BB962C8B-B14F-4D97-AF65-F5344CB8AC3E}">
        <p14:creationId xmlns:p14="http://schemas.microsoft.com/office/powerpoint/2010/main" val="303322162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1B7EE-F255-4B7D-B646-B58621C3A061}"/>
              </a:ext>
            </a:extLst>
          </p:cNvPr>
          <p:cNvSpPr>
            <a:spLocks noGrp="1"/>
          </p:cNvSpPr>
          <p:nvPr>
            <p:ph type="title"/>
          </p:nvPr>
        </p:nvSpPr>
        <p:spPr>
          <a:xfrm>
            <a:off x="581192" y="1009398"/>
            <a:ext cx="6823988" cy="3453419"/>
          </a:xfrm>
        </p:spPr>
        <p:txBody>
          <a:bodyPr vert="horz" lIns="91440" tIns="45720" rIns="91440" bIns="45720" rtlCol="0" anchor="b">
            <a:normAutofit/>
          </a:bodyPr>
          <a:lstStyle/>
          <a:p>
            <a:pPr>
              <a:lnSpc>
                <a:spcPct val="90000"/>
              </a:lnSpc>
            </a:pPr>
            <a:r>
              <a:rPr lang="en-US" sz="5600">
                <a:solidFill>
                  <a:schemeClr val="tx1"/>
                </a:solidFill>
              </a:rPr>
              <a:t>But Credulous Bob doesn’t care – he believes in the linear model!</a:t>
            </a:r>
          </a:p>
        </p:txBody>
      </p:sp>
      <p:pic>
        <p:nvPicPr>
          <p:cNvPr id="8" name="Content Placeholder 7" descr="A picture containing person, young, child&#10;&#10;Description automatically generated">
            <a:extLst>
              <a:ext uri="{FF2B5EF4-FFF2-40B4-BE49-F238E27FC236}">
                <a16:creationId xmlns:a16="http://schemas.microsoft.com/office/drawing/2014/main" id="{6906F398-F501-4D52-9E8D-D211EE52AB54}"/>
              </a:ext>
            </a:extLst>
          </p:cNvPr>
          <p:cNvPicPr>
            <a:picLocks noGrp="1" noChangeAspect="1"/>
          </p:cNvPicPr>
          <p:nvPr>
            <p:ph sz="half" idx="1"/>
          </p:nvPr>
        </p:nvPicPr>
        <p:blipFill rotWithShape="1">
          <a:blip r:embed="rId2"/>
          <a:srcRect l="18996" r="21026"/>
          <a:stretch/>
        </p:blipFill>
        <p:spPr>
          <a:xfrm>
            <a:off x="8140428" y="10"/>
            <a:ext cx="4051572" cy="6857990"/>
          </a:xfrm>
          <a:prstGeom prst="rect">
            <a:avLst/>
          </a:prstGeom>
        </p:spPr>
      </p:pic>
    </p:spTree>
    <p:extLst>
      <p:ext uri="{BB962C8B-B14F-4D97-AF65-F5344CB8AC3E}">
        <p14:creationId xmlns:p14="http://schemas.microsoft.com/office/powerpoint/2010/main" val="488968292"/>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2.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Orange burst</Template>
  <TotalTime>2238</TotalTime>
  <Words>5236</Words>
  <Application>Microsoft Office PowerPoint</Application>
  <PresentationFormat>Widescreen</PresentationFormat>
  <Paragraphs>520</Paragraphs>
  <Slides>78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78</vt:i4>
      </vt:variant>
    </vt:vector>
  </HeadingPairs>
  <TitlesOfParts>
    <vt:vector size="89" baseType="lpstr">
      <vt:lpstr>Arial</vt:lpstr>
      <vt:lpstr>Calibri</vt:lpstr>
      <vt:lpstr>Cambria Math</vt:lpstr>
      <vt:lpstr>Consolas</vt:lpstr>
      <vt:lpstr>Courier New</vt:lpstr>
      <vt:lpstr>Franklin Gothic Book</vt:lpstr>
      <vt:lpstr>Franklin Gothic Demi</vt:lpstr>
      <vt:lpstr>Gill Sans MT</vt:lpstr>
      <vt:lpstr>Open Sans</vt:lpstr>
      <vt:lpstr>Wingdings 2</vt:lpstr>
      <vt:lpstr>DividendVTI</vt:lpstr>
      <vt:lpstr>EBA3500 Lecture 4  Inference, transformations, correlation</vt:lpstr>
      <vt:lpstr>Inference: Regression from a statistician's viewpoint</vt:lpstr>
      <vt:lpstr>Where does the data come from?</vt:lpstr>
      <vt:lpstr>Data generating process – think simulation!</vt:lpstr>
      <vt:lpstr>The case of Alice and Bob</vt:lpstr>
      <vt:lpstr>Alice Generates Some data using her data generating model </vt:lpstr>
      <vt:lpstr>Bob Doesn’t know the data generation process.   He must guess a model for the data!</vt:lpstr>
      <vt:lpstr>Alice generates some non-linear data</vt:lpstr>
      <vt:lpstr>But Credulous Bob doesn’t care – he believes in the linear model!</vt:lpstr>
      <vt:lpstr>That’s why he ends up with this thing!</vt:lpstr>
      <vt:lpstr>Foundation of statistics: Be like credulous Bob! Just believe that the model is true! </vt:lpstr>
      <vt:lpstr>That «thing» on the left can’t possibly happen!!!</vt:lpstr>
      <vt:lpstr>The true linear model</vt:lpstr>
      <vt:lpstr>Not at all compatible with the non-linear model</vt:lpstr>
      <vt:lpstr>«Assuming the linear model is true, then… »</vt:lpstr>
      <vt:lpstr>Moral of the story</vt:lpstr>
      <vt:lpstr>Now we can ask questions about a and b!</vt:lpstr>
      <vt:lpstr>Alice’s is lying! (Unbeknownst to Bob)</vt:lpstr>
      <vt:lpstr>Bob fits a regression line!</vt:lpstr>
      <vt:lpstr>Hmmm… Is the slope 0.2785? or maybe it’s just 0! </vt:lpstr>
      <vt:lpstr>But bob knows what to do!   he’s a statistician!</vt:lpstr>
      <vt:lpstr>P-values</vt:lpstr>
      <vt:lpstr>«If my null-hypothesis, that Alice is lying, is true, are these results probable?»</vt:lpstr>
      <vt:lpstr>PowerPoint Presentation</vt:lpstr>
      <vt:lpstr>Remember, a Big p-value is consistent with the null-hypothesis.  a small p-value is not.  “Small” is less than 0.05.</vt:lpstr>
      <vt:lpstr>«I knew it, Alice was lying, the p-value is 0.484!» </vt:lpstr>
      <vt:lpstr>The distribution of the p-values is uniform under the null-hypothesis!</vt:lpstr>
      <vt:lpstr>The Point: All p-values are equally likely when the null-hypothesis is true!</vt:lpstr>
      <vt:lpstr>But skewed to the right if the null-hypothesis is false</vt:lpstr>
      <vt:lpstr>Small p-values are more likely when the null-hypothesis is false!</vt:lpstr>
      <vt:lpstr>Bob can calculate confidence intervals too!</vt:lpstr>
      <vt:lpstr>PowerPoint Presentation</vt:lpstr>
      <vt:lpstr>PowerPoint Presentation</vt:lpstr>
      <vt:lpstr>The R^2  «How well can you predict y from x?» </vt:lpstr>
      <vt:lpstr>How do we quantify this?</vt:lpstr>
      <vt:lpstr>Compare the best ∑d(y_i,a+bx_i) and the best ∑d(y_i,m)!</vt:lpstr>
      <vt:lpstr>What m minimizes ∑d(y_i,m)?</vt:lpstr>
      <vt:lpstr>A Scale problem</vt:lpstr>
      <vt:lpstr>The fix</vt:lpstr>
      <vt:lpstr>How much better can i predict y using x than without it?</vt:lpstr>
      <vt:lpstr> 1-(∑d(y_i,a+bx_i))/(∑d(y_i,m)) </vt:lpstr>
      <vt:lpstr>The correlation</vt:lpstr>
      <vt:lpstr>Has nothing to do with the real shape of the regression model!</vt:lpstr>
      <vt:lpstr>PowerPoint Presentation</vt:lpstr>
      <vt:lpstr>What about Least absolute deviations?</vt:lpstr>
      <vt:lpstr>But what’s the best prediction I Can do of Y given X, period?! </vt:lpstr>
      <vt:lpstr>«Bob, I’m giving you some data on the form e^(ax^b )+u.   I’m dead serious this time!» </vt:lpstr>
      <vt:lpstr>What should Bob do?  minimize ∑d(y_i,e^(ax_i^b )) over a and b!  </vt:lpstr>
      <vt:lpstr>We will use curve_fit from scipy.optimize  </vt:lpstr>
      <vt:lpstr>Using the function</vt:lpstr>
      <vt:lpstr>Can you spot the black line?</vt:lpstr>
      <vt:lpstr>And we can calculate the non-linear R_nls^2</vt:lpstr>
      <vt:lpstr>What about the linear model?</vt:lpstr>
      <vt:lpstr>we can calculate the non-linear R^2</vt:lpstr>
      <vt:lpstr>Is this always the case?</vt:lpstr>
      <vt:lpstr>Bad Non-linear least squares</vt:lpstr>
      <vt:lpstr>Horrible least squares</vt:lpstr>
      <vt:lpstr>The non-linear estimator does much worse than the mean. Hence R_nls^2=-6!</vt:lpstr>
      <vt:lpstr>Can you make 1≥R_nls^2≥0 always?</vt:lpstr>
      <vt:lpstr>Works on Parameterized functions </vt:lpstr>
      <vt:lpstr>Pros of non-linear least squares</vt:lpstr>
      <vt:lpstr>Cons of non-linear least squares</vt:lpstr>
      <vt:lpstr>The Logarithm</vt:lpstr>
      <vt:lpstr>y=e^(1+2x+u)</vt:lpstr>
      <vt:lpstr>What about this one?</vt:lpstr>
      <vt:lpstr>Do we want to talk about e^(1+2x+u)  or 1+2x+u? </vt:lpstr>
      <vt:lpstr>Difference In R^2</vt:lpstr>
      <vt:lpstr>The scale is larger on the non-transformed plot! So The mean explains less.</vt:lpstr>
      <vt:lpstr>Difference in parameter estimates</vt:lpstr>
      <vt:lpstr>Why does this happen? Complicated reasons!</vt:lpstr>
      <vt:lpstr>When does it happen? More often than you’d think!</vt:lpstr>
      <vt:lpstr>You would want to log-transform if you want to estimate the interest rate.</vt:lpstr>
      <vt:lpstr>The log-transform may be more interesting than the original data!</vt:lpstr>
      <vt:lpstr>S&amp;P500</vt:lpstr>
      <vt:lpstr>Logarithm of S&amp;P500</vt:lpstr>
      <vt:lpstr>Linear models are much more familiar!</vt:lpstr>
      <vt:lpstr>If you’re not sure, transform.</vt:lpstr>
      <vt:lpstr>Bye Bye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Jonas Moss</dc:creator>
  <cp:lastModifiedBy>Moss, Jonas</cp:lastModifiedBy>
  <cp:revision>4</cp:revision>
  <dcterms:created xsi:type="dcterms:W3CDTF">2021-09-07T09:03:00Z</dcterms:created>
  <dcterms:modified xsi:type="dcterms:W3CDTF">2022-09-20T07:23:58Z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